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73" r:id="rId1"/>
  </p:sldMasterIdLst>
  <p:notesMasterIdLst>
    <p:notesMasterId r:id="rId22"/>
  </p:notesMasterIdLst>
  <p:handoutMasterIdLst>
    <p:handoutMasterId r:id="rId23"/>
  </p:handoutMasterIdLst>
  <p:sldIdLst>
    <p:sldId id="783" r:id="rId2"/>
    <p:sldId id="790" r:id="rId3"/>
    <p:sldId id="805" r:id="rId4"/>
    <p:sldId id="712" r:id="rId5"/>
    <p:sldId id="795" r:id="rId6"/>
    <p:sldId id="797" r:id="rId7"/>
    <p:sldId id="808" r:id="rId8"/>
    <p:sldId id="809" r:id="rId9"/>
    <p:sldId id="810" r:id="rId10"/>
    <p:sldId id="803" r:id="rId11"/>
    <p:sldId id="801" r:id="rId12"/>
    <p:sldId id="834" r:id="rId13"/>
    <p:sldId id="825" r:id="rId14"/>
    <p:sldId id="806" r:id="rId15"/>
    <p:sldId id="827" r:id="rId16"/>
    <p:sldId id="814" r:id="rId17"/>
    <p:sldId id="815" r:id="rId18"/>
    <p:sldId id="816" r:id="rId19"/>
    <p:sldId id="822" r:id="rId20"/>
    <p:sldId id="833" r:id="rId21"/>
  </p:sldIdLst>
  <p:sldSz cx="12192000" cy="6858000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5E4E3"/>
    <a:srgbClr val="43630E"/>
    <a:srgbClr val="233510"/>
    <a:srgbClr val="CCECFF"/>
    <a:srgbClr val="060606"/>
    <a:srgbClr val="700000"/>
    <a:srgbClr val="713605"/>
    <a:srgbClr val="D1F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7336" autoAdjust="0"/>
  </p:normalViewPr>
  <p:slideViewPr>
    <p:cSldViewPr snapToGrid="0">
      <p:cViewPr varScale="1">
        <p:scale>
          <a:sx n="107" d="100"/>
          <a:sy n="107" d="100"/>
        </p:scale>
        <p:origin x="4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pv.NSO\AppData\Local\Microsoft\Windows\Temporary%20Internet%20Files\Content.Outlook\B1OLU06Q\&#1055;&#1086;&#1075;&#1086;&#1083;&#1086;&#1074;&#1080;&#1077;%20&#1086;&#1074;&#1077;&#1094;%20&#1089;&#1074;&#1080;&#1085;&#1100;&#1080;%20&#1083;&#1086;&#1096;&#1072;&#1076;&#1077;&#1081;%20&#1087;&#1090;&#1080;&#1094;&#1099;%20(2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pv.NSO\AppData\Local\Microsoft\Windows\Temporary%20Internet%20Files\Content.Outlook\B1OLU06Q\&#1055;&#1086;&#1075;&#1086;&#1083;&#1086;&#1074;&#1080;&#1077;%20&#1086;&#1074;&#1077;&#1094;%20&#1089;&#1074;&#1080;&#1085;&#1100;&#1080;%20&#1083;&#1086;&#1096;&#1072;&#1076;&#1077;&#1081;%20&#1087;&#1090;&#1080;&#1094;&#1099;%20(2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pv.NSO\AppData\Local\Microsoft\Windows\Temporary%20Internet%20Files\Content.Outlook\B1OLU06Q\&#1056;&#1077;&#1075;&#1080;&#1086;&#1085;&#1099;%20&#1083;&#1080;&#1076;&#1077;&#1088;&#1099;%20&#1087;&#1086;%20&#1087;&#1086;&#1075;&#1086;&#1083;&#1086;&#1074;&#1100;&#1102;%20&#1084;&#1086;&#1083;&#1086;&#1095;&#1085;&#1099;&#1093;%20&#1082;&#1086;&#1088;&#1086;&#1074;%20&#1079;&#1072;%202016%20&#1075;&#1086;&#1076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400699912510938E-3"/>
          <c:y val="0"/>
          <c:w val="0.68082543766760595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13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0CD-461B-BCCF-9DA62B6FFB0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0CD-461B-BCCF-9DA62B6FFB01}"/>
              </c:ext>
            </c:extLst>
          </c:dPt>
          <c:dLbls>
            <c:dLbl>
              <c:idx val="0"/>
              <c:layout>
                <c:manualLayout>
                  <c:x val="0.13402777777777777"/>
                  <c:y val="-0.1520388174633553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CD-461B-BCCF-9DA62B6FFB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D-461B-BCCF-9DA62B6FF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с-х в объеме'!$B$27:$B$28</c:f>
              <c:strCache>
                <c:ptCount val="2"/>
                <c:pt idx="0">
                  <c:v> сельскохозяйственные
 организации, КФХ и ИП</c:v>
                </c:pt>
                <c:pt idx="1">
                  <c:v>личные подсобные хозяйствах граждан</c:v>
                </c:pt>
              </c:strCache>
            </c:strRef>
          </c:cat>
          <c:val>
            <c:numRef>
              <c:f>'Доля с-х в объеме'!$C$27:$C$28</c:f>
              <c:numCache>
                <c:formatCode>General</c:formatCode>
                <c:ptCount val="2"/>
                <c:pt idx="0">
                  <c:v>188.5</c:v>
                </c:pt>
                <c:pt idx="1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D-461B-BCCF-9DA62B6FF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5387304544407"/>
          <c:y val="0.118082185177613"/>
          <c:w val="0.37470318947525921"/>
          <c:h val="0.716534356575695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PowerPoint]Лист1'!$C$215:$C$229</c:f>
              <c:strCache>
                <c:ptCount val="15"/>
                <c:pt idx="0">
                  <c:v>Здвинский</c:v>
                </c:pt>
                <c:pt idx="1">
                  <c:v>Чановский</c:v>
                </c:pt>
                <c:pt idx="2">
                  <c:v>Каргатский </c:v>
                </c:pt>
                <c:pt idx="3">
                  <c:v>Усть-Таркский</c:v>
                </c:pt>
                <c:pt idx="4">
                  <c:v>Чистоозерный </c:v>
                </c:pt>
                <c:pt idx="5">
                  <c:v>Болотнинский</c:v>
                </c:pt>
                <c:pt idx="6">
                  <c:v>Краснозерский </c:v>
                </c:pt>
                <c:pt idx="7">
                  <c:v>Коченевский</c:v>
                </c:pt>
                <c:pt idx="8">
                  <c:v>Купинский</c:v>
                </c:pt>
                <c:pt idx="9">
                  <c:v>Венгеровский</c:v>
                </c:pt>
                <c:pt idx="10">
                  <c:v>Барабинский</c:v>
                </c:pt>
                <c:pt idx="11">
                  <c:v>Тогучинский </c:v>
                </c:pt>
                <c:pt idx="12">
                  <c:v>Кочковский</c:v>
                </c:pt>
                <c:pt idx="13">
                  <c:v>Карасукский</c:v>
                </c:pt>
                <c:pt idx="14">
                  <c:v>Маслянинский </c:v>
                </c:pt>
              </c:strCache>
            </c:strRef>
          </c:cat>
          <c:val>
            <c:numRef>
              <c:f>'[Диаграмма в Microsoft PowerPoint]Лист1'!$D$215:$D$229</c:f>
              <c:numCache>
                <c:formatCode>General</c:formatCode>
                <c:ptCount val="15"/>
                <c:pt idx="0" formatCode="0">
                  <c:v>62</c:v>
                </c:pt>
                <c:pt idx="1">
                  <c:v>100</c:v>
                </c:pt>
                <c:pt idx="2" formatCode="0">
                  <c:v>112</c:v>
                </c:pt>
                <c:pt idx="3" formatCode="0">
                  <c:v>122</c:v>
                </c:pt>
                <c:pt idx="4" formatCode="0">
                  <c:v>150</c:v>
                </c:pt>
                <c:pt idx="5">
                  <c:v>159</c:v>
                </c:pt>
                <c:pt idx="6">
                  <c:v>208</c:v>
                </c:pt>
                <c:pt idx="7" formatCode="0">
                  <c:v>301</c:v>
                </c:pt>
                <c:pt idx="8" formatCode="0">
                  <c:v>315</c:v>
                </c:pt>
                <c:pt idx="9" formatCode="0">
                  <c:v>327</c:v>
                </c:pt>
                <c:pt idx="10">
                  <c:v>347</c:v>
                </c:pt>
                <c:pt idx="11">
                  <c:v>749</c:v>
                </c:pt>
                <c:pt idx="12" formatCode="0">
                  <c:v>858</c:v>
                </c:pt>
                <c:pt idx="13" formatCode="0">
                  <c:v>1020</c:v>
                </c:pt>
                <c:pt idx="14">
                  <c:v>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D-428A-8307-233D5C582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688000"/>
        <c:axId val="72689536"/>
      </c:barChart>
      <c:catAx>
        <c:axId val="7268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689536"/>
        <c:crosses val="autoZero"/>
        <c:auto val="1"/>
        <c:lblAlgn val="ctr"/>
        <c:lblOffset val="100"/>
        <c:noMultiLvlLbl val="0"/>
      </c:catAx>
      <c:valAx>
        <c:axId val="726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9779072"/>
        <c:axId val="29780608"/>
      </c:barChart>
      <c:catAx>
        <c:axId val="297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80608"/>
        <c:crosses val="autoZero"/>
        <c:auto val="1"/>
        <c:lblAlgn val="ctr"/>
        <c:lblOffset val="100"/>
        <c:noMultiLvlLbl val="0"/>
      </c:catAx>
      <c:valAx>
        <c:axId val="297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372864272376832"/>
          <c:y val="0"/>
          <c:w val="0.64038556219482934"/>
          <c:h val="0.9832072713837171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618971828612078E-2"/>
          <c:y val="0.68034786071215525"/>
          <c:w val="0.87487452768859453"/>
          <c:h val="0.3146016647657575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rgbClr val="000000"/>
          </a:outerShdw>
        </a:effectLst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rgbClr val="000000"/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5.3626199400005833E-2"/>
          <c:y val="2.638857353987319E-2"/>
          <c:w val="0.92569710581035847"/>
          <c:h val="0.82294079401461062"/>
        </c:manualLayout>
      </c:layout>
      <c:bar3DChart>
        <c:barDir val="col"/>
        <c:grouping val="clustered"/>
        <c:varyColors val="0"/>
        <c:ser>
          <c:idx val="1"/>
          <c:order val="1"/>
          <c:tx>
            <c:strRef>
              <c:f>'[Диаграмма в Microsoft PowerPoint]Свиней'!$B$8</c:f>
              <c:strCache>
                <c:ptCount val="1"/>
                <c:pt idx="0">
                  <c:v>Сельскохозяйственные организации, К(Ф)Х и ИП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3984976316526005E-3"/>
                  <c:y val="-2.878753477077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C6-4399-921B-92865C512980}"/>
                </c:ext>
              </c:extLst>
            </c:dLbl>
            <c:dLbl>
              <c:idx val="1"/>
              <c:layout>
                <c:manualLayout>
                  <c:x val="1.5037596210644127E-2"/>
                  <c:y val="-3.358545723256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C6-4399-921B-92865C512980}"/>
                </c:ext>
              </c:extLst>
            </c:dLbl>
            <c:dLbl>
              <c:idx val="2"/>
              <c:layout>
                <c:manualLayout>
                  <c:x val="1.6917295736974612E-2"/>
                  <c:y val="-1.679272861628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C6-4399-921B-92865C512980}"/>
                </c:ext>
              </c:extLst>
            </c:dLbl>
            <c:dLbl>
              <c:idx val="3"/>
              <c:layout>
                <c:manualLayout>
                  <c:x val="1.3157896684313641E-2"/>
                  <c:y val="-9.5958449235902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C6-4399-921B-92865C512980}"/>
                </c:ext>
              </c:extLst>
            </c:dLbl>
            <c:dLbl>
              <c:idx val="4"/>
              <c:layout>
                <c:manualLayout>
                  <c:x val="3.0075192421288321E-2"/>
                  <c:y val="-9.5958449235902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C6-4399-921B-92865C512980}"/>
                </c:ext>
              </c:extLst>
            </c:dLbl>
            <c:dLbl>
              <c:idx val="5"/>
              <c:layout>
                <c:manualLayout>
                  <c:x val="1.5037596210644023E-2"/>
                  <c:y val="-1.439376738538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C6-4399-921B-92865C512980}"/>
                </c:ext>
              </c:extLst>
            </c:dLbl>
            <c:dLbl>
              <c:idx val="6"/>
              <c:layout>
                <c:manualLayout>
                  <c:x val="1.8796995263305201E-2"/>
                  <c:y val="-1.4393767385385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C6-4399-921B-92865C512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PowerPoint]Свиней'!$C$6:$I$6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(план)</c:v>
                </c:pt>
              </c:strCache>
            </c:strRef>
          </c:cat>
          <c:val>
            <c:numRef>
              <c:f>'[Диаграмма в Microsoft PowerPoint]Свиней'!$C$8:$I$8</c:f>
              <c:numCache>
                <c:formatCode>General</c:formatCode>
                <c:ptCount val="7"/>
                <c:pt idx="0">
                  <c:v>256.5</c:v>
                </c:pt>
                <c:pt idx="1">
                  <c:v>259.2</c:v>
                </c:pt>
                <c:pt idx="2">
                  <c:v>271.60000000000002</c:v>
                </c:pt>
                <c:pt idx="3">
                  <c:v>263.60000000000002</c:v>
                </c:pt>
                <c:pt idx="4">
                  <c:v>263.2</c:v>
                </c:pt>
                <c:pt idx="5">
                  <c:v>325.3</c:v>
                </c:pt>
                <c:pt idx="6">
                  <c:v>331.4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6-4399-921B-92865C512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41824"/>
        <c:axId val="3014361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PowerPoint]Свиней'!$B$7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'[Диаграмма в Microsoft PowerPoint]Свиней'!$C$6:$I$6</c15:sqref>
                        </c15:formulaRef>
                      </c:ext>
                    </c:extLst>
                    <c:strCach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               (план)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'[Диаграмма в Microsoft PowerPoint]Свиней'!$C$7:$I$7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6C6-4399-921B-92865C512980}"/>
                  </c:ext>
                </c:extLst>
              </c15:ser>
            </c15:filteredBarSeries>
          </c:ext>
        </c:extLst>
      </c:bar3DChart>
      <c:catAx>
        <c:axId val="301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143616"/>
        <c:crosses val="autoZero"/>
        <c:auto val="1"/>
        <c:lblAlgn val="ctr"/>
        <c:lblOffset val="100"/>
        <c:noMultiLvlLbl val="0"/>
      </c:catAx>
      <c:valAx>
        <c:axId val="30143616"/>
        <c:scaling>
          <c:orientation val="minMax"/>
          <c:max val="34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4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37839020122486E-2"/>
          <c:y val="7.8357471274414198E-2"/>
          <c:w val="0.50331036745406821"/>
          <c:h val="0.81685589530555647"/>
        </c:manualLayout>
      </c:layout>
      <c:pie3D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025-49C3-A1E8-D35D8532843F}"/>
              </c:ext>
            </c:extLst>
          </c:dPt>
          <c:dLbls>
            <c:dLbl>
              <c:idx val="0"/>
              <c:layout>
                <c:manualLayout>
                  <c:x val="6.3194444444444442E-2"/>
                  <c:y val="-4.84550593948595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25-49C3-A1E8-D35D8532843F}"/>
                </c:ext>
              </c:extLst>
            </c:dLbl>
            <c:dLbl>
              <c:idx val="1"/>
              <c:layout>
                <c:manualLayout>
                  <c:x val="-0.16351093613298337"/>
                  <c:y val="-4.8548497928744966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25-49C3-A1E8-D35D85328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PowerPoint]Доля с-х в объеме'!$B$61:$B$62</c:f>
              <c:strCache>
                <c:ptCount val="2"/>
                <c:pt idx="0">
                  <c:v>Производство мяса всех видов сельскохозяйственными товаропроизводителями </c:v>
                </c:pt>
                <c:pt idx="1">
                  <c:v>Производство мяса свинины АО "Кудряшовское"</c:v>
                </c:pt>
              </c:strCache>
            </c:strRef>
          </c:cat>
          <c:val>
            <c:numRef>
              <c:f>'[Диаграмма в Microsoft PowerPoint]Доля с-х в объеме'!$C$61:$C$62</c:f>
              <c:numCache>
                <c:formatCode>General</c:formatCode>
                <c:ptCount val="2"/>
                <c:pt idx="0">
                  <c:v>190.6</c:v>
                </c:pt>
                <c:pt idx="1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25-49C3-A1E8-D35D85328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488381704154483"/>
          <c:y val="0.23558181915634882"/>
          <c:w val="0.50511618295845517"/>
          <c:h val="0.57311664919031258"/>
        </c:manualLayout>
      </c:layout>
      <c:overlay val="0"/>
      <c:txPr>
        <a:bodyPr/>
        <a:lstStyle/>
        <a:p>
          <a:pPr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0589696"/>
        <c:axId val="30591232"/>
      </c:barChart>
      <c:catAx>
        <c:axId val="305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91232"/>
        <c:crosses val="autoZero"/>
        <c:auto val="1"/>
        <c:lblAlgn val="ctr"/>
        <c:lblOffset val="100"/>
        <c:noMultiLvlLbl val="0"/>
      </c:catAx>
      <c:valAx>
        <c:axId val="3059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8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2641801331696"/>
          <c:y val="0.13608071737841912"/>
          <c:w val="0.86317558847503917"/>
          <c:h val="0.80146257268276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Поголовье птицы всего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Лист1!$B$3:$H$3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(план)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8906</c:v>
                </c:pt>
                <c:pt idx="1">
                  <c:v>8920.5</c:v>
                </c:pt>
                <c:pt idx="2">
                  <c:v>8922.6</c:v>
                </c:pt>
                <c:pt idx="3">
                  <c:v>8449.6</c:v>
                </c:pt>
                <c:pt idx="4">
                  <c:v>9204.6</c:v>
                </c:pt>
                <c:pt idx="5">
                  <c:v>8241.6</c:v>
                </c:pt>
                <c:pt idx="6">
                  <c:v>8467.2000000000007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6-4F11-A08E-181A4CC51FB3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в т.ч. яичного направления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085834416950024E-2"/>
                  <c:y val="-9.3307244040137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6-4F11-A08E-181A4CC51FB3}"/>
                </c:ext>
              </c:extLst>
            </c:dLbl>
            <c:dLbl>
              <c:idx val="1"/>
              <c:layout>
                <c:manualLayout>
                  <c:x val="2.3517969765890649E-2"/>
                  <c:y val="-2.3326811010034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6-4F11-A08E-181A4CC51FB3}"/>
                </c:ext>
              </c:extLst>
            </c:dLbl>
            <c:dLbl>
              <c:idx val="2"/>
              <c:layout>
                <c:manualLayout>
                  <c:x val="2.5085834416950083E-2"/>
                  <c:y val="-1.166340550501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D6-4F11-A08E-181A4CC51FB3}"/>
                </c:ext>
              </c:extLst>
            </c:dLbl>
            <c:dLbl>
              <c:idx val="3"/>
              <c:layout>
                <c:manualLayout>
                  <c:x val="1.8814375812712517E-2"/>
                  <c:y val="-4.6653622020068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D6-4F11-A08E-181A4CC51FB3}"/>
                </c:ext>
              </c:extLst>
            </c:dLbl>
            <c:dLbl>
              <c:idx val="4"/>
              <c:layout>
                <c:manualLayout>
                  <c:x val="1.9120183603358664E-2"/>
                  <c:y val="-5.4254418266057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D6-4F11-A08E-181A4CC51FB3}"/>
                </c:ext>
              </c:extLst>
            </c:dLbl>
            <c:dLbl>
              <c:idx val="5"/>
              <c:layout>
                <c:manualLayout>
                  <c:x val="1.7266176878250623E-2"/>
                  <c:y val="-8.9847450348671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63-4055-B021-D20CE546331C}"/>
                </c:ext>
              </c:extLst>
            </c:dLbl>
            <c:dLbl>
              <c:idx val="6"/>
              <c:layout>
                <c:manualLayout>
                  <c:x val="2.1307685069618387E-2"/>
                  <c:y val="-1.123093129358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63-4055-B021-D20CE5463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Лист1!$B$3:$H$3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(план)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4908.6000000000004</c:v>
                </c:pt>
                <c:pt idx="1">
                  <c:v>4886.3</c:v>
                </c:pt>
                <c:pt idx="2">
                  <c:v>5340.7</c:v>
                </c:pt>
                <c:pt idx="3">
                  <c:v>4878.8</c:v>
                </c:pt>
                <c:pt idx="4">
                  <c:v>4515.5</c:v>
                </c:pt>
                <c:pt idx="5">
                  <c:v>4277.2</c:v>
                </c:pt>
                <c:pt idx="6">
                  <c:v>4481.2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D6-4F11-A08E-181A4CC51FB3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в т.ч. бройлерного направления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3150273791261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D6-4F11-A08E-181A4CC51FB3}"/>
                </c:ext>
              </c:extLst>
            </c:dLbl>
            <c:dLbl>
              <c:idx val="1"/>
              <c:layout>
                <c:manualLayout>
                  <c:x val="2.03822404637718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D6-4F11-A08E-181A4CC51FB3}"/>
                </c:ext>
              </c:extLst>
            </c:dLbl>
            <c:dLbl>
              <c:idx val="2"/>
              <c:layout>
                <c:manualLayout>
                  <c:x val="2.0382240463771836E-2"/>
                  <c:y val="2.3326811010034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D6-4F11-A08E-181A4CC51FB3}"/>
                </c:ext>
              </c:extLst>
            </c:dLbl>
            <c:dLbl>
              <c:idx val="3"/>
              <c:layout>
                <c:manualLayout>
                  <c:x val="1.9429751199829225E-2"/>
                  <c:y val="-4.319398489006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D6-4F11-A08E-181A4CC51FB3}"/>
                </c:ext>
              </c:extLst>
            </c:dLbl>
            <c:dLbl>
              <c:idx val="4"/>
              <c:layout>
                <c:manualLayout>
                  <c:x val="2.3286090626219762E-2"/>
                  <c:y val="3.8869634179385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D6-4F11-A08E-181A4CC51FB3}"/>
                </c:ext>
              </c:extLst>
            </c:dLbl>
            <c:dLbl>
              <c:idx val="5"/>
              <c:layout>
                <c:manualLayout>
                  <c:x val="1.8992794566075822E-2"/>
                  <c:y val="4.492372517433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63-4055-B021-D20CE546331C}"/>
                </c:ext>
              </c:extLst>
            </c:dLbl>
            <c:dLbl>
              <c:idx val="6"/>
              <c:layout>
                <c:manualLayout>
                  <c:x val="1.7364199819425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63-4055-B021-D20CE5463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Лист1!$B$3:$H$3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(план)</c:v>
                </c:pt>
              </c:strCache>
            </c:strRef>
          </c:cat>
          <c:val>
            <c:numRef>
              <c:f>Лист1!$B$6:$H$6</c:f>
              <c:numCache>
                <c:formatCode>General</c:formatCode>
                <c:ptCount val="7"/>
                <c:pt idx="0">
                  <c:v>3997.4</c:v>
                </c:pt>
                <c:pt idx="1">
                  <c:v>4034.2</c:v>
                </c:pt>
                <c:pt idx="2">
                  <c:v>3581.9</c:v>
                </c:pt>
                <c:pt idx="3">
                  <c:v>3570.8</c:v>
                </c:pt>
                <c:pt idx="4">
                  <c:v>4686.2</c:v>
                </c:pt>
                <c:pt idx="5">
                  <c:v>3731.8</c:v>
                </c:pt>
                <c:pt idx="6">
                  <c:v>3986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D6-4F11-A08E-181A4CC51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39552"/>
        <c:axId val="71241088"/>
      </c:barChart>
      <c:catAx>
        <c:axId val="7123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241088"/>
        <c:crosses val="autoZero"/>
        <c:auto val="1"/>
        <c:lblAlgn val="ctr"/>
        <c:lblOffset val="100"/>
        <c:noMultiLvlLbl val="0"/>
      </c:catAx>
      <c:valAx>
        <c:axId val="71241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23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821776257319422E-2"/>
          <c:y val="6.0529714506813914E-3"/>
          <c:w val="0.98617824717445979"/>
          <c:h val="8.1596817561745777E-2"/>
        </c:manualLayout>
      </c:layout>
      <c:overlay val="0"/>
      <c:txPr>
        <a:bodyPr/>
        <a:lstStyle/>
        <a:p>
          <a:pPr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9624153571196E-2"/>
          <c:y val="0.16257413763961767"/>
          <c:w val="0.90210574016494438"/>
          <c:h val="0.7403794220472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Лист1!$D$270</c:f>
              <c:strCache>
                <c:ptCount val="1"/>
                <c:pt idx="0">
                  <c:v>Производство мяса, тыс.тонн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Лист1!$E$269:$K$269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(план)</c:v>
                </c:pt>
              </c:strCache>
            </c:strRef>
          </c:cat>
          <c:val>
            <c:numRef>
              <c:f>Лист1!$E$270:$K$270</c:f>
              <c:numCache>
                <c:formatCode>General</c:formatCode>
                <c:ptCount val="7"/>
                <c:pt idx="0">
                  <c:v>158.6</c:v>
                </c:pt>
                <c:pt idx="1">
                  <c:v>167.5</c:v>
                </c:pt>
                <c:pt idx="2">
                  <c:v>174.8</c:v>
                </c:pt>
                <c:pt idx="3">
                  <c:v>178.3</c:v>
                </c:pt>
                <c:pt idx="4">
                  <c:v>179.6</c:v>
                </c:pt>
                <c:pt idx="5">
                  <c:v>190.7</c:v>
                </c:pt>
                <c:pt idx="6">
                  <c:v>194.1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F-491E-8C44-7E74C8D878C1}"/>
            </c:ext>
          </c:extLst>
        </c:ser>
        <c:ser>
          <c:idx val="1"/>
          <c:order val="1"/>
          <c:tx>
            <c:strRef>
              <c:f>Лист1!$D$271</c:f>
              <c:strCache>
                <c:ptCount val="1"/>
                <c:pt idx="0">
                  <c:v>в т.ч. мяса птицы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7645587572550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3F-491E-8C44-7E74C8D878C1}"/>
                </c:ext>
              </c:extLst>
            </c:dLbl>
            <c:dLbl>
              <c:idx val="1"/>
              <c:layout>
                <c:manualLayout>
                  <c:x val="9.80379896437913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3F-491E-8C44-7E74C8D878C1}"/>
                </c:ext>
              </c:extLst>
            </c:dLbl>
            <c:dLbl>
              <c:idx val="2"/>
              <c:layout>
                <c:manualLayout>
                  <c:x val="1.76468381358825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3F-491E-8C44-7E74C8D878C1}"/>
                </c:ext>
              </c:extLst>
            </c:dLbl>
            <c:dLbl>
              <c:idx val="3"/>
              <c:layout>
                <c:manualLayout>
                  <c:x val="1.76468381358825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3F-491E-8C44-7E74C8D878C1}"/>
                </c:ext>
              </c:extLst>
            </c:dLbl>
            <c:dLbl>
              <c:idx val="4"/>
              <c:layout>
                <c:manualLayout>
                  <c:x val="2.3210881719092209E-2"/>
                  <c:y val="3.1548632962955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3F-491E-8C44-7E74C8D878C1}"/>
                </c:ext>
              </c:extLst>
            </c:dLbl>
            <c:dLbl>
              <c:idx val="5"/>
              <c:layout>
                <c:manualLayout>
                  <c:x val="1.6692172247445462E-2"/>
                  <c:y val="-9.4645898888868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95-4C1F-B3D1-CF46E5E2CB26}"/>
                </c:ext>
              </c:extLst>
            </c:dLbl>
            <c:dLbl>
              <c:idx val="6"/>
              <c:layout>
                <c:manualLayout>
                  <c:x val="1.298280063690189E-2"/>
                  <c:y val="-1.15676984553774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95-4C1F-B3D1-CF46E5E2C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Лист1!$E$269:$K$269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(план)</c:v>
                </c:pt>
              </c:strCache>
            </c:strRef>
          </c:cat>
          <c:val>
            <c:numRef>
              <c:f>Лист1!$E$271:$K$271</c:f>
              <c:numCache>
                <c:formatCode>General</c:formatCode>
                <c:ptCount val="7"/>
                <c:pt idx="0">
                  <c:v>76.099999999999994</c:v>
                </c:pt>
                <c:pt idx="1">
                  <c:v>80.3</c:v>
                </c:pt>
                <c:pt idx="2">
                  <c:v>81.2</c:v>
                </c:pt>
                <c:pt idx="3">
                  <c:v>82.1</c:v>
                </c:pt>
                <c:pt idx="4">
                  <c:v>84.2</c:v>
                </c:pt>
                <c:pt idx="5">
                  <c:v>90.2</c:v>
                </c:pt>
                <c:pt idx="6">
                  <c:v>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F-491E-8C44-7E74C8D878C1}"/>
            </c:ext>
          </c:extLst>
        </c:ser>
        <c:ser>
          <c:idx val="2"/>
          <c:order val="2"/>
          <c:tx>
            <c:strRef>
              <c:f>Лист1!$D$272</c:f>
              <c:strCache>
                <c:ptCount val="1"/>
                <c:pt idx="0">
                  <c:v>в т.ч. мяса свинины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725318550130839E-2"/>
                  <c:y val="-1.892917977777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3F-491E-8C44-7E74C8D878C1}"/>
                </c:ext>
              </c:extLst>
            </c:dLbl>
            <c:dLbl>
              <c:idx val="1"/>
              <c:layout>
                <c:manualLayout>
                  <c:x val="1.56860783430066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3F-491E-8C44-7E74C8D878C1}"/>
                </c:ext>
              </c:extLst>
            </c:dLbl>
            <c:dLbl>
              <c:idx val="2"/>
              <c:layout>
                <c:manualLayout>
                  <c:x val="1.17645587572550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3F-491E-8C44-7E74C8D878C1}"/>
                </c:ext>
              </c:extLst>
            </c:dLbl>
            <c:dLbl>
              <c:idx val="3"/>
              <c:layout>
                <c:manualLayout>
                  <c:x val="1.7646838135882505E-2"/>
                  <c:y val="-3.1548632962955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3F-491E-8C44-7E74C8D878C1}"/>
                </c:ext>
              </c:extLst>
            </c:dLbl>
            <c:dLbl>
              <c:idx val="4"/>
              <c:layout>
                <c:manualLayout>
                  <c:x val="1.1764558757255005E-2"/>
                  <c:y val="-9.464589888886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3F-491E-8C44-7E74C8D878C1}"/>
                </c:ext>
              </c:extLst>
            </c:dLbl>
            <c:dLbl>
              <c:idx val="5"/>
              <c:layout>
                <c:manualLayout>
                  <c:x val="1.1128114831630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95-4C1F-B3D1-CF46E5E2CB26}"/>
                </c:ext>
              </c:extLst>
            </c:dLbl>
            <c:dLbl>
              <c:idx val="6"/>
              <c:layout>
                <c:manualLayout>
                  <c:x val="1.1128114831630172E-2"/>
                  <c:y val="6.3097265925911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5-4C1F-B3D1-CF46E5E2C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Лист1!$E$269:$K$269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(план)</c:v>
                </c:pt>
              </c:strCache>
            </c:strRef>
          </c:cat>
          <c:val>
            <c:numRef>
              <c:f>Лист1!$E$272:$K$272</c:f>
              <c:numCache>
                <c:formatCode>General</c:formatCode>
                <c:ptCount val="7"/>
                <c:pt idx="0">
                  <c:v>46.8</c:v>
                </c:pt>
                <c:pt idx="1">
                  <c:v>49.4</c:v>
                </c:pt>
                <c:pt idx="2">
                  <c:v>53.4</c:v>
                </c:pt>
                <c:pt idx="3">
                  <c:v>54.3</c:v>
                </c:pt>
                <c:pt idx="4">
                  <c:v>55.1</c:v>
                </c:pt>
                <c:pt idx="5">
                  <c:v>55.2</c:v>
                </c:pt>
                <c:pt idx="6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3F-491E-8C44-7E74C8D878C1}"/>
            </c:ext>
          </c:extLst>
        </c:ser>
        <c:ser>
          <c:idx val="3"/>
          <c:order val="3"/>
          <c:tx>
            <c:strRef>
              <c:f>Лист1!$D$273</c:f>
              <c:strCache>
                <c:ptCount val="1"/>
                <c:pt idx="0">
                  <c:v>в т.ч. мяса говядины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428573201893063E-2"/>
                  <c:y val="1.5774316481477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3F-491E-8C44-7E74C8D878C1}"/>
                </c:ext>
              </c:extLst>
            </c:dLbl>
            <c:dLbl>
              <c:idx val="1"/>
              <c:layout>
                <c:manualLayout>
                  <c:x val="1.9819727460492601E-2"/>
                  <c:y val="1.892917977777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3F-491E-8C44-7E74C8D878C1}"/>
                </c:ext>
              </c:extLst>
            </c:dLbl>
            <c:dLbl>
              <c:idx val="2"/>
              <c:layout>
                <c:manualLayout>
                  <c:x val="2.5489877307385771E-2"/>
                  <c:y val="6.3097265925911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3F-491E-8C44-7E74C8D878C1}"/>
                </c:ext>
              </c:extLst>
            </c:dLbl>
            <c:dLbl>
              <c:idx val="3"/>
              <c:layout>
                <c:manualLayout>
                  <c:x val="2.15683577216341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3F-491E-8C44-7E74C8D878C1}"/>
                </c:ext>
              </c:extLst>
            </c:dLbl>
            <c:dLbl>
              <c:idx val="4"/>
              <c:layout>
                <c:manualLayout>
                  <c:x val="2.1356195913820489E-2"/>
                  <c:y val="3.1548632962955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3F-491E-8C44-7E74C8D878C1}"/>
                </c:ext>
              </c:extLst>
            </c:dLbl>
            <c:dLbl>
              <c:idx val="5"/>
              <c:layout>
                <c:manualLayout>
                  <c:x val="1.1128114831630308E-2"/>
                  <c:y val="6.309726592591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95-4C1F-B3D1-CF46E5E2CB26}"/>
                </c:ext>
              </c:extLst>
            </c:dLbl>
            <c:dLbl>
              <c:idx val="6"/>
              <c:layout>
                <c:manualLayout>
                  <c:x val="5.5428818692195318E-3"/>
                  <c:y val="1.261945318518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95-4C1F-B3D1-CF46E5E2C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Лист1!$E$269:$K$269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(план)</c:v>
                </c:pt>
              </c:strCache>
            </c:strRef>
          </c:cat>
          <c:val>
            <c:numRef>
              <c:f>Лист1!$E$273:$K$273</c:f>
              <c:numCache>
                <c:formatCode>General</c:formatCode>
                <c:ptCount val="7"/>
                <c:pt idx="0">
                  <c:v>34.5</c:v>
                </c:pt>
                <c:pt idx="1">
                  <c:v>36.4</c:v>
                </c:pt>
                <c:pt idx="2">
                  <c:v>37.799999999999997</c:v>
                </c:pt>
                <c:pt idx="3">
                  <c:v>39.4</c:v>
                </c:pt>
                <c:pt idx="4">
                  <c:v>38.6</c:v>
                </c:pt>
                <c:pt idx="5">
                  <c:v>42</c:v>
                </c:pt>
                <c:pt idx="6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83F-491E-8C44-7E74C8D87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92256"/>
        <c:axId val="89393792"/>
      </c:barChart>
      <c:catAx>
        <c:axId val="893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393792"/>
        <c:crosses val="autoZero"/>
        <c:auto val="1"/>
        <c:lblAlgn val="ctr"/>
        <c:lblOffset val="100"/>
        <c:noMultiLvlLbl val="0"/>
      </c:catAx>
      <c:valAx>
        <c:axId val="893937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39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458327755975269E-2"/>
          <c:y val="0"/>
          <c:w val="0.9051776564165247"/>
          <c:h val="0.135262828814013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PowerPoint]Лист1'!$D$264</c:f>
              <c:strCache>
                <c:ptCount val="1"/>
                <c:pt idx="0">
                  <c:v>Производство молока, тыс.тонн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9007662367305483E-3"/>
                  <c:y val="-0.278625299822264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E-44DA-B594-E3B8E1C25E68}"/>
                </c:ext>
              </c:extLst>
            </c:dLbl>
            <c:dLbl>
              <c:idx val="1"/>
              <c:layout>
                <c:manualLayout>
                  <c:x val="0"/>
                  <c:y val="-0.290829569439565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DE-44DA-B594-E3B8E1C25E68}"/>
                </c:ext>
              </c:extLst>
            </c:dLbl>
            <c:dLbl>
              <c:idx val="2"/>
              <c:layout>
                <c:manualLayout>
                  <c:x val="4.9007662367305032E-3"/>
                  <c:y val="-0.295796259308508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E-44DA-B594-E3B8E1C25E68}"/>
                </c:ext>
              </c:extLst>
            </c:dLbl>
            <c:dLbl>
              <c:idx val="3"/>
              <c:layout>
                <c:manualLayout>
                  <c:x val="4.9007662367305483E-3"/>
                  <c:y val="-0.312526526992313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DE-44DA-B594-E3B8E1C25E68}"/>
                </c:ext>
              </c:extLst>
            </c:dLbl>
            <c:dLbl>
              <c:idx val="4"/>
              <c:layout>
                <c:manualLayout>
                  <c:x val="-8.9846343094104411E-17"/>
                  <c:y val="-0.328011475681488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DE-44DA-B594-E3B8E1C25E68}"/>
                </c:ext>
              </c:extLst>
            </c:dLbl>
            <c:dLbl>
              <c:idx val="5"/>
              <c:layout>
                <c:manualLayout>
                  <c:x val="-4.9007662367306385E-3"/>
                  <c:y val="-0.353258118425340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DE-44DA-B594-E3B8E1C25E68}"/>
                </c:ext>
              </c:extLst>
            </c:dLbl>
            <c:dLbl>
              <c:idx val="6"/>
              <c:layout>
                <c:manualLayout>
                  <c:x val="1.2251915591826191E-2"/>
                  <c:y val="-0.359249422712868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DE-44DA-B594-E3B8E1C25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PowerPoint]Лист1'!$E$263:$K$263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(план)</c:v>
                </c:pt>
              </c:strCache>
            </c:strRef>
          </c:cat>
          <c:val>
            <c:numRef>
              <c:f>'[Диаграмма в Microsoft PowerPoint]Лист1'!$E$264:$K$264</c:f>
              <c:numCache>
                <c:formatCode>General</c:formatCode>
                <c:ptCount val="7"/>
                <c:pt idx="0">
                  <c:v>516.5</c:v>
                </c:pt>
                <c:pt idx="1">
                  <c:v>536.20000000000005</c:v>
                </c:pt>
                <c:pt idx="2">
                  <c:v>579.5</c:v>
                </c:pt>
                <c:pt idx="3">
                  <c:v>602.4</c:v>
                </c:pt>
                <c:pt idx="4">
                  <c:v>642.20000000000005</c:v>
                </c:pt>
                <c:pt idx="5">
                  <c:v>683.4</c:v>
                </c:pt>
                <c:pt idx="6">
                  <c:v>702.8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E-44DA-B594-E3B8E1C25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724800"/>
        <c:axId val="87726336"/>
      </c:barChart>
      <c:catAx>
        <c:axId val="877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726336"/>
        <c:crosses val="autoZero"/>
        <c:auto val="1"/>
        <c:lblAlgn val="ctr"/>
        <c:lblOffset val="100"/>
        <c:noMultiLvlLbl val="0"/>
      </c:catAx>
      <c:valAx>
        <c:axId val="877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263804730343535"/>
          <c:y val="3.0478796087554542E-2"/>
          <c:w val="0.52397479160040483"/>
          <c:h val="0.862648625379297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3"/>
              <c:layout>
                <c:manualLayout>
                  <c:x val="2.0744869145145714E-2"/>
                  <c:y val="7.619699021888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0-4BFC-B191-BAA3BA84CC44}"/>
                </c:ext>
              </c:extLst>
            </c:dLbl>
            <c:dLbl>
              <c:idx val="4"/>
              <c:layout>
                <c:manualLayout>
                  <c:x val="2.4420374588398696E-2"/>
                  <c:y val="-7.6196990218886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0-4BFC-B191-BAA3BA84C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Лист1!$C$194:$C$198</c:f>
              <c:strCache>
                <c:ptCount val="5"/>
                <c:pt idx="0">
                  <c:v>Черепановский</c:v>
                </c:pt>
                <c:pt idx="1">
                  <c:v>Новосибирский</c:v>
                </c:pt>
                <c:pt idx="2">
                  <c:v>Маслянинский</c:v>
                </c:pt>
                <c:pt idx="3">
                  <c:v>Каргатский</c:v>
                </c:pt>
                <c:pt idx="4">
                  <c:v>Ордынский</c:v>
                </c:pt>
              </c:strCache>
            </c:strRef>
          </c:cat>
          <c:val>
            <c:numRef>
              <c:f>Лист1!$D$194:$D$198</c:f>
              <c:numCache>
                <c:formatCode>General</c:formatCode>
                <c:ptCount val="5"/>
                <c:pt idx="0">
                  <c:v>7762</c:v>
                </c:pt>
                <c:pt idx="1">
                  <c:v>8005</c:v>
                </c:pt>
                <c:pt idx="2">
                  <c:v>8496</c:v>
                </c:pt>
                <c:pt idx="3">
                  <c:v>9384</c:v>
                </c:pt>
                <c:pt idx="4">
                  <c:v>9946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0-4BFC-B191-BAA3BA84C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27232"/>
        <c:axId val="97728768"/>
      </c:barChart>
      <c:catAx>
        <c:axId val="9772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728768"/>
        <c:crosses val="autoZero"/>
        <c:auto val="1"/>
        <c:lblAlgn val="ctr"/>
        <c:lblOffset val="100"/>
        <c:noMultiLvlLbl val="0"/>
      </c:catAx>
      <c:valAx>
        <c:axId val="97728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7727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30"/>
      <c:rotY val="1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91793898531266E-2"/>
          <c:y val="2.2279539973105809E-2"/>
          <c:w val="0.66312936178169757"/>
          <c:h val="0.9777200444801260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13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89-484B-919F-DFCDB1A3338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D689-484B-919F-DFCDB1A3338A}"/>
              </c:ext>
            </c:extLst>
          </c:dPt>
          <c:dLbls>
            <c:dLbl>
              <c:idx val="0"/>
              <c:layout>
                <c:manualLayout>
                  <c:x val="8.1102789803517913E-2"/>
                  <c:y val="6.151421917931175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9-484B-919F-DFCDB1A333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89-484B-919F-DFCDB1A33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с-х в объеме'!$B$18:$B$19</c:f>
              <c:strCache>
                <c:ptCount val="2"/>
                <c:pt idx="0">
                  <c:v>сельскохозяйственные
организации, КФХ и ИП</c:v>
                </c:pt>
                <c:pt idx="1">
                  <c:v>личные подсобные хозяйствах граждан</c:v>
                </c:pt>
              </c:strCache>
            </c:strRef>
          </c:cat>
          <c:val>
            <c:numRef>
              <c:f>'Доля с-х в объеме'!$C$18:$C$19</c:f>
              <c:numCache>
                <c:formatCode>General</c:formatCode>
                <c:ptCount val="2"/>
                <c:pt idx="0">
                  <c:v>668.2</c:v>
                </c:pt>
                <c:pt idx="1">
                  <c:v>153.5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9-484B-919F-DFCDB1A33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394489820252453"/>
          <c:y val="0.18311317665557988"/>
          <c:w val="0.35947865362651216"/>
          <c:h val="0.5918973366776537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03009623797025"/>
          <c:y val="5.0925925925925923E-2"/>
          <c:w val="0.5999146106736658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Лист1!$C$207:$C$211</c:f>
              <c:strCache>
                <c:ptCount val="5"/>
                <c:pt idx="0">
                  <c:v>Кыштовский</c:v>
                </c:pt>
                <c:pt idx="1">
                  <c:v>Убинский</c:v>
                </c:pt>
                <c:pt idx="2">
                  <c:v>Чистоозерный</c:v>
                </c:pt>
                <c:pt idx="3">
                  <c:v>Куйбышевский</c:v>
                </c:pt>
                <c:pt idx="4">
                  <c:v>Болотнинский</c:v>
                </c:pt>
              </c:strCache>
            </c:strRef>
          </c:cat>
          <c:val>
            <c:numRef>
              <c:f>Лист1!$D$207:$D$211</c:f>
              <c:numCache>
                <c:formatCode>0</c:formatCode>
                <c:ptCount val="5"/>
                <c:pt idx="0" formatCode="General">
                  <c:v>1528</c:v>
                </c:pt>
                <c:pt idx="1">
                  <c:v>2240</c:v>
                </c:pt>
                <c:pt idx="2">
                  <c:v>2528</c:v>
                </c:pt>
                <c:pt idx="3" formatCode="General">
                  <c:v>2530</c:v>
                </c:pt>
                <c:pt idx="4" formatCode="General">
                  <c:v>2550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3-4312-942F-3503BC936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74464"/>
        <c:axId val="98176000"/>
      </c:barChart>
      <c:catAx>
        <c:axId val="98174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176000"/>
        <c:crosses val="autoZero"/>
        <c:auto val="1"/>
        <c:lblAlgn val="ctr"/>
        <c:lblOffset val="100"/>
        <c:noMultiLvlLbl val="0"/>
      </c:catAx>
      <c:valAx>
        <c:axId val="98176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817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PowerPoint]Лист1'!$A$4:$G$4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(план)</c:v>
                </c:pt>
              </c:strCache>
            </c:strRef>
          </c:cat>
          <c:val>
            <c:numRef>
              <c:f>'[Диаграмма в Microsoft PowerPoint]Лист1'!$A$5:$G$5</c:f>
              <c:numCache>
                <c:formatCode>General</c:formatCode>
                <c:ptCount val="7"/>
                <c:pt idx="0">
                  <c:v>4139</c:v>
                </c:pt>
                <c:pt idx="1">
                  <c:v>4235</c:v>
                </c:pt>
                <c:pt idx="2">
                  <c:v>4521</c:v>
                </c:pt>
                <c:pt idx="3">
                  <c:v>4722</c:v>
                </c:pt>
                <c:pt idx="4">
                  <c:v>5020</c:v>
                </c:pt>
                <c:pt idx="5">
                  <c:v>5357</c:v>
                </c:pt>
                <c:pt idx="6">
                  <c:v>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8-4A6A-B471-300D26CD0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917568"/>
        <c:axId val="97927552"/>
        <c:axId val="0"/>
      </c:bar3DChart>
      <c:catAx>
        <c:axId val="979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927552"/>
        <c:crosses val="autoZero"/>
        <c:auto val="1"/>
        <c:lblAlgn val="ctr"/>
        <c:lblOffset val="100"/>
        <c:noMultiLvlLbl val="0"/>
      </c:catAx>
      <c:valAx>
        <c:axId val="97927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1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541098860964642E-2"/>
          <c:y val="3.1823871798727192E-2"/>
          <c:w val="0.56920130566778515"/>
          <c:h val="0.905676316906609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366886336891522"/>
          <c:y val="0.27599474765727045"/>
          <c:w val="0.40327112654445896"/>
          <c:h val="0.4003800170352463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541098860964642E-2"/>
          <c:y val="3.1823871798727192E-2"/>
          <c:w val="0.56920130566778515"/>
          <c:h val="0.90567631690660932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EDF-4911-8DD3-89D9DFA0A7C8}"/>
              </c:ext>
            </c:extLst>
          </c:dPt>
          <c:dLbls>
            <c:dLbl>
              <c:idx val="0"/>
              <c:layout>
                <c:manualLayout>
                  <c:x val="7.0601933180996224E-2"/>
                  <c:y val="-7.006181773230094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F-4911-8DD3-89D9DFA0A7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40,0%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F-4911-8DD3-89D9DFA0A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Лист1!$B$5:$B$6</c:f>
              <c:strCache>
                <c:ptCount val="2"/>
                <c:pt idx="0">
                  <c:v>Производство молока сельскохозяйственными товаропроизводителями</c:v>
                </c:pt>
                <c:pt idx="1">
                  <c:v>Производство молока предприятиями лидерами по продуктивности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602.4</c:v>
                </c:pt>
                <c:pt idx="1">
                  <c:v>178.2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F-4911-8DD3-89D9DFA0A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366886336891522"/>
          <c:y val="0.27599474765727045"/>
          <c:w val="0.40327112654445896"/>
          <c:h val="0.4003800170352463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29341739115962E-3"/>
          <c:y val="8.5812782185536694E-3"/>
          <c:w val="0.95527544817394494"/>
          <c:h val="0.9370706263972732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1505688755058E-2"/>
          <c:y val="9.1847364438312915E-2"/>
          <c:w val="0.95217628204177651"/>
          <c:h val="0.7894924553198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Сельскохозяйственные организации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(план)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52</c:v>
                </c:pt>
                <c:pt idx="1">
                  <c:v>51</c:v>
                </c:pt>
                <c:pt idx="2">
                  <c:v>54</c:v>
                </c:pt>
                <c:pt idx="3">
                  <c:v>58</c:v>
                </c:pt>
                <c:pt idx="4">
                  <c:v>52</c:v>
                </c:pt>
                <c:pt idx="5">
                  <c:v>53</c:v>
                </c:pt>
                <c:pt idx="6">
                  <c:v>48</c:v>
                </c:pt>
                <c:pt idx="7">
                  <c:v>47</c:v>
                </c:pt>
                <c:pt idx="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7-4A30-98BA-908BA93646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Крестьянско-фермерские хозяйства (К(Ф)Х)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(план)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49</c:v>
                </c:pt>
                <c:pt idx="1">
                  <c:v>67</c:v>
                </c:pt>
                <c:pt idx="2">
                  <c:v>99</c:v>
                </c:pt>
                <c:pt idx="3">
                  <c:v>125</c:v>
                </c:pt>
                <c:pt idx="4">
                  <c:v>148</c:v>
                </c:pt>
                <c:pt idx="5">
                  <c:v>189</c:v>
                </c:pt>
                <c:pt idx="6">
                  <c:v>230</c:v>
                </c:pt>
                <c:pt idx="7">
                  <c:v>259</c:v>
                </c:pt>
                <c:pt idx="8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7-4A30-98BA-908BA93646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Личные подсобные хозяйства (ЛПХ)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(план)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25</c:v>
                </c:pt>
                <c:pt idx="1">
                  <c:v>34</c:v>
                </c:pt>
                <c:pt idx="2">
                  <c:v>69</c:v>
                </c:pt>
                <c:pt idx="3">
                  <c:v>98</c:v>
                </c:pt>
                <c:pt idx="4">
                  <c:v>98</c:v>
                </c:pt>
                <c:pt idx="5">
                  <c:v>102</c:v>
                </c:pt>
                <c:pt idx="6">
                  <c:v>124</c:v>
                </c:pt>
                <c:pt idx="7">
                  <c:v>139</c:v>
                </c:pt>
                <c:pt idx="8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7-4A30-98BA-908BA93646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994368"/>
        <c:axId val="111995904"/>
      </c:barChart>
      <c:catAx>
        <c:axId val="1119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5904"/>
        <c:crosses val="autoZero"/>
        <c:auto val="1"/>
        <c:lblAlgn val="ctr"/>
        <c:lblOffset val="100"/>
        <c:noMultiLvlLbl val="0"/>
      </c:catAx>
      <c:valAx>
        <c:axId val="111995904"/>
        <c:scaling>
          <c:orientation val="minMax"/>
          <c:max val="31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9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>
        <a:alpha val="36078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046244219472565E-2"/>
          <c:y val="2.7067957041582737E-2"/>
          <c:w val="0.94449343832020993"/>
          <c:h val="0.907129975020751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Поголовье КРС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4F-4011-AF52-76A942F05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Лист1!$B$7:$J$7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(план)</c:v>
                </c:pt>
              </c:strCache>
            </c:str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24.8</c:v>
                </c:pt>
                <c:pt idx="1">
                  <c:v>26.5</c:v>
                </c:pt>
                <c:pt idx="2">
                  <c:v>29.4</c:v>
                </c:pt>
                <c:pt idx="3">
                  <c:v>32.299999999999997</c:v>
                </c:pt>
                <c:pt idx="4">
                  <c:v>37.6</c:v>
                </c:pt>
                <c:pt idx="5">
                  <c:v>40</c:v>
                </c:pt>
                <c:pt idx="6">
                  <c:v>44.8</c:v>
                </c:pt>
                <c:pt idx="7">
                  <c:v>51.7</c:v>
                </c:pt>
                <c:pt idx="8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F-4011-AF52-76A942F054F0}"/>
            </c:ext>
          </c:extLst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Поголовье коров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460317460317461E-2"/>
                  <c:y val="-2.4607233674166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4F-4011-AF52-76A942F054F0}"/>
                </c:ext>
              </c:extLst>
            </c:dLbl>
            <c:dLbl>
              <c:idx val="1"/>
              <c:layout>
                <c:manualLayout>
                  <c:x val="1.5873015873015844E-2"/>
                  <c:y val="-7.3821701022499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4F-4011-AF52-76A942F054F0}"/>
                </c:ext>
              </c:extLst>
            </c:dLbl>
            <c:dLbl>
              <c:idx val="2"/>
              <c:layout>
                <c:manualLayout>
                  <c:x val="2.0634920634920575E-2"/>
                  <c:y val="-2.4607233674166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4F-4011-AF52-76A942F054F0}"/>
                </c:ext>
              </c:extLst>
            </c:dLbl>
            <c:dLbl>
              <c:idx val="3"/>
              <c:layout>
                <c:manualLayout>
                  <c:x val="2.0634920634920693E-2"/>
                  <c:y val="-7.3821701022498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4F-4011-AF52-76A942F054F0}"/>
                </c:ext>
              </c:extLst>
            </c:dLbl>
            <c:dLbl>
              <c:idx val="4"/>
              <c:layout>
                <c:manualLayout>
                  <c:x val="2.2222222222222105E-2"/>
                  <c:y val="-1.476434020449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4F-4011-AF52-76A942F054F0}"/>
                </c:ext>
              </c:extLst>
            </c:dLbl>
            <c:dLbl>
              <c:idx val="5"/>
              <c:layout>
                <c:manualLayout>
                  <c:x val="2.0634920634920634E-2"/>
                  <c:y val="-1.23036168370830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4F-4011-AF52-76A942F054F0}"/>
                </c:ext>
              </c:extLst>
            </c:dLbl>
            <c:dLbl>
              <c:idx val="6"/>
              <c:layout>
                <c:manualLayout>
                  <c:x val="2.3809523809523808E-2"/>
                  <c:y val="-4.921446734833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4F-4011-AF52-76A942F054F0}"/>
                </c:ext>
              </c:extLst>
            </c:dLbl>
            <c:dLbl>
              <c:idx val="7"/>
              <c:layout>
                <c:manualLayout>
                  <c:x val="2.063492063492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F-4011-AF52-76A942F054F0}"/>
                </c:ext>
              </c:extLst>
            </c:dLbl>
            <c:dLbl>
              <c:idx val="8"/>
              <c:layout>
                <c:manualLayout>
                  <c:x val="2.5396825396825397E-2"/>
                  <c:y val="-7.3821701022498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4F-4011-AF52-76A942F05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Лист1!$B$7:$J$7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(план)</c:v>
                </c:pt>
              </c:strCache>
            </c:strRef>
          </c:cat>
          <c:val>
            <c:numRef>
              <c:f>Лист1!$B$9:$J$9</c:f>
              <c:numCache>
                <c:formatCode>General</c:formatCode>
                <c:ptCount val="9"/>
                <c:pt idx="0">
                  <c:v>10.5</c:v>
                </c:pt>
                <c:pt idx="1">
                  <c:v>11.5</c:v>
                </c:pt>
                <c:pt idx="2">
                  <c:v>12.4</c:v>
                </c:pt>
                <c:pt idx="3">
                  <c:v>15.4</c:v>
                </c:pt>
                <c:pt idx="4">
                  <c:v>17.100000000000001</c:v>
                </c:pt>
                <c:pt idx="5">
                  <c:v>19</c:v>
                </c:pt>
                <c:pt idx="6">
                  <c:v>20.9</c:v>
                </c:pt>
                <c:pt idx="7">
                  <c:v>23.7</c:v>
                </c:pt>
                <c:pt idx="8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F-4011-AF52-76A942F0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2703488"/>
        <c:axId val="632696416"/>
        <c:axId val="0"/>
      </c:bar3DChart>
      <c:catAx>
        <c:axId val="6327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2696416"/>
        <c:crosses val="autoZero"/>
        <c:auto val="1"/>
        <c:lblAlgn val="ctr"/>
        <c:lblOffset val="100"/>
        <c:noMultiLvlLbl val="0"/>
      </c:catAx>
      <c:valAx>
        <c:axId val="63269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27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76215473065866"/>
          <c:y val="4.3085909859246589E-2"/>
          <c:w val="0.57044394450693658"/>
          <c:h val="4.1524997461773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11751379170264E-2"/>
          <c:y val="7.720588235294118E-2"/>
          <c:w val="0.79431255639375842"/>
          <c:h val="0.91299019607843135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9D4-4635-86A9-1B836FDC536E}"/>
              </c:ext>
            </c:extLst>
          </c:dPt>
          <c:dPt>
            <c:idx val="1"/>
            <c:bubble3D val="0"/>
            <c:explosion val="1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9D4-4635-86A9-1B836FDC53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</a:t>
                    </a:r>
                    <a:r>
                      <a:rPr lang="en-US" sz="18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4-4635-86A9-1B836FDC536E}"/>
                </c:ext>
              </c:extLst>
            </c:dLbl>
            <c:dLbl>
              <c:idx val="1"/>
              <c:layout>
                <c:manualLayout>
                  <c:x val="0.17537942140275811"/>
                  <c:y val="7.640265555040913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D4-4635-86A9-1B836FDC5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Лист1!$C$8:$D$8</c:f>
              <c:strCache>
                <c:ptCount val="2"/>
                <c:pt idx="0">
                  <c:v>Производство молока племенными предприятиями</c:v>
                </c:pt>
                <c:pt idx="1">
                  <c:v>Валовое производство молока в Новосибирской области</c:v>
                </c:pt>
              </c:strCache>
            </c:strRef>
          </c:cat>
          <c:val>
            <c:numRef>
              <c:f>Лист1!$C$9:$D$9</c:f>
              <c:numCache>
                <c:formatCode>General</c:formatCode>
                <c:ptCount val="2"/>
                <c:pt idx="0">
                  <c:v>245.6</c:v>
                </c:pt>
                <c:pt idx="1">
                  <c:v>642.20000000000005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4-4635-86A9-1B836FDC5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1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961790653188545E-3"/>
          <c:y val="0.18024825732838576"/>
          <c:w val="0.49453362889129449"/>
          <c:h val="0.76347611765409862"/>
        </c:manualLayout>
      </c:layout>
      <c:pie3DChart>
        <c:varyColors val="1"/>
        <c:ser>
          <c:idx val="0"/>
          <c:order val="0"/>
          <c:explosion val="3"/>
          <c:dLbls>
            <c:dLbl>
              <c:idx val="0"/>
              <c:layout>
                <c:manualLayout>
                  <c:x val="9.4915965589021226E-2"/>
                  <c:y val="-6.673241213928042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F8-4A82-BC4D-B6C5DCD39D5C}"/>
                </c:ext>
              </c:extLst>
            </c:dLbl>
            <c:dLbl>
              <c:idx val="1"/>
              <c:layout>
                <c:manualLayout>
                  <c:x val="-0.13114229433239627"/>
                  <c:y val="-5.525876675733179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8-4A82-BC4D-B6C5DCD39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с-х в объеме'!$B$8:$B$9</c:f>
              <c:strCache>
                <c:ptCount val="2"/>
                <c:pt idx="0">
                  <c:v> сельскохозяйственные
организации, КФХ и ИП</c:v>
                </c:pt>
                <c:pt idx="1">
                  <c:v>личные подсобные хозяйства граждан</c:v>
                </c:pt>
              </c:strCache>
            </c:strRef>
          </c:cat>
          <c:val>
            <c:numRef>
              <c:f>'Доля с-х в объеме'!$C$8:$C$9</c:f>
              <c:numCache>
                <c:formatCode>General</c:formatCode>
                <c:ptCount val="2"/>
                <c:pt idx="0">
                  <c:v>151.30000000000001</c:v>
                </c:pt>
                <c:pt idx="1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8-4A82-BC4D-B6C5DCD39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012197590725827"/>
          <c:y val="0.23100027797912959"/>
          <c:w val="0.44057747284162374"/>
          <c:h val="0.6582424599107891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1793525809277E-2"/>
          <c:y val="0.17824074074074073"/>
          <c:w val="0.47572933864755529"/>
          <c:h val="0.7314814814814815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2383-4A46-8302-B2D501725D40}"/>
              </c:ext>
            </c:extLst>
          </c:dPt>
          <c:dLbls>
            <c:dLbl>
              <c:idx val="0"/>
              <c:layout>
                <c:manualLayout>
                  <c:x val="9.1460670792294682E-2"/>
                  <c:y val="-1.554873197357435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83-4A46-8302-B2D501725D40}"/>
                </c:ext>
              </c:extLst>
            </c:dLbl>
            <c:dLbl>
              <c:idx val="1"/>
              <c:layout>
                <c:manualLayout>
                  <c:x val="-0.13981467921901222"/>
                  <c:y val="-6.486125143613728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3-4A46-8302-B2D501725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с-х в объеме'!$B$37:$B$38</c:f>
              <c:strCache>
                <c:ptCount val="2"/>
                <c:pt idx="0">
                  <c:v> сельскохозяйственные
организации, КФХ и ИП</c:v>
                </c:pt>
                <c:pt idx="1">
                  <c:v>личные подсобные хозяйства граждан</c:v>
                </c:pt>
              </c:strCache>
            </c:strRef>
          </c:cat>
          <c:val>
            <c:numRef>
              <c:f>'Доля с-х в объеме'!$C$37:$C$38</c:f>
              <c:numCache>
                <c:formatCode>General</c:formatCode>
                <c:ptCount val="2"/>
                <c:pt idx="0">
                  <c:v>325.7</c:v>
                </c:pt>
                <c:pt idx="1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3-4A46-8302-B2D501725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697982276065054"/>
          <c:y val="0.20486293379994167"/>
          <c:w val="0.49667461553230369"/>
          <c:h val="0.55323709536307963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49415641310977E-2"/>
          <c:y val="0.17592592592592593"/>
          <c:w val="0.47316797900262469"/>
          <c:h val="0.71296296296296291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explosion val="12"/>
            <c:extLst>
              <c:ext xmlns:c16="http://schemas.microsoft.com/office/drawing/2014/chart" uri="{C3380CC4-5D6E-409C-BE32-E72D297353CC}">
                <c16:uniqueId val="{00000000-D62E-4647-B973-BDEADC38CE4E}"/>
              </c:ext>
            </c:extLst>
          </c:dPt>
          <c:dLbls>
            <c:dLbl>
              <c:idx val="0"/>
              <c:layout>
                <c:manualLayout>
                  <c:x val="8.819444444444445E-2"/>
                  <c:y val="-9.4078083989501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E-4647-B973-BDEADC38CE4E}"/>
                </c:ext>
              </c:extLst>
            </c:dLbl>
            <c:dLbl>
              <c:idx val="1"/>
              <c:layout>
                <c:manualLayout>
                  <c:x val="-9.7529746281714791E-2"/>
                  <c:y val="2.94291338582677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2E-4647-B973-BDEADC38C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с-х в объеме'!$B$50:$B$51</c:f>
              <c:strCache>
                <c:ptCount val="2"/>
                <c:pt idx="0">
                  <c:v> сельскохозяйственные
организации, КФХ и ИП</c:v>
                </c:pt>
                <c:pt idx="1">
                  <c:v>личные подсобные хозяйства граждан</c:v>
                </c:pt>
              </c:strCache>
            </c:strRef>
          </c:cat>
          <c:val>
            <c:numRef>
              <c:f>'Доля с-х в объеме'!$C$50:$C$51</c:f>
              <c:numCache>
                <c:formatCode>General</c:formatCode>
                <c:ptCount val="2"/>
                <c:pt idx="0">
                  <c:v>8241.5</c:v>
                </c:pt>
                <c:pt idx="1">
                  <c:v>1100.7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E-4647-B973-BDEADC38C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111111111111107"/>
          <c:y val="0.17228966170895305"/>
          <c:w val="0.46388888888888891"/>
          <c:h val="0.6183836395450568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E2E-4965-AEE0-A4A4BAC17C8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FB8-4596-861B-C376E69BE513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124,9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2E-4965-AEE0-A4A4BAC17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'поголовье молоч коров'!$B$4:$B$13</c:f>
              <c:strCache>
                <c:ptCount val="10"/>
                <c:pt idx="0">
                  <c:v>Свердловская область</c:v>
                </c:pt>
                <c:pt idx="1">
                  <c:v>Московская область</c:v>
                </c:pt>
                <c:pt idx="2">
                  <c:v>Кировская область</c:v>
                </c:pt>
                <c:pt idx="3">
                  <c:v>Республика Башкортостан</c:v>
                </c:pt>
                <c:pt idx="4">
                  <c:v>Удмуртская республика</c:v>
                </c:pt>
                <c:pt idx="5">
                  <c:v>Воронежская область</c:v>
                </c:pt>
                <c:pt idx="6">
                  <c:v>Алтайский край</c:v>
                </c:pt>
                <c:pt idx="7">
                  <c:v>Краснодарский край</c:v>
                </c:pt>
                <c:pt idx="8">
                  <c:v>Новосибирская область</c:v>
                </c:pt>
                <c:pt idx="9">
                  <c:v>Республика Татарстан</c:v>
                </c:pt>
              </c:strCache>
            </c:strRef>
          </c:cat>
          <c:val>
            <c:numRef>
              <c:f>'поголовье молоч коров'!$C$4:$C$13</c:f>
              <c:numCache>
                <c:formatCode>[&lt;=0.05]##0.00;[=999999999]"K";##0.0</c:formatCode>
                <c:ptCount val="10"/>
                <c:pt idx="0" formatCode="General">
                  <c:v>81</c:v>
                </c:pt>
                <c:pt idx="1">
                  <c:v>82.6</c:v>
                </c:pt>
                <c:pt idx="2">
                  <c:v>91.5</c:v>
                </c:pt>
                <c:pt idx="3">
                  <c:v>105</c:v>
                </c:pt>
                <c:pt idx="4">
                  <c:v>106.4</c:v>
                </c:pt>
                <c:pt idx="5">
                  <c:v>111.9</c:v>
                </c:pt>
                <c:pt idx="6">
                  <c:v>117.1</c:v>
                </c:pt>
                <c:pt idx="7">
                  <c:v>124</c:v>
                </c:pt>
                <c:pt idx="8" formatCode="General">
                  <c:v>127.6</c:v>
                </c:pt>
                <c:pt idx="9" formatCode="General">
                  <c:v>189.2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E-4965-AEE0-A4A4BAC17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86848"/>
        <c:axId val="27496832"/>
      </c:barChart>
      <c:catAx>
        <c:axId val="2748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496832"/>
        <c:crosses val="autoZero"/>
        <c:auto val="1"/>
        <c:lblAlgn val="ctr"/>
        <c:lblOffset val="100"/>
        <c:noMultiLvlLbl val="0"/>
      </c:catAx>
      <c:valAx>
        <c:axId val="27496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crossAx val="2748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524935034987984"/>
          <c:y val="4.3961618391753721E-2"/>
          <c:w val="0.5180585882415546"/>
          <c:h val="0.855919178594310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E2-47C5-ACCC-2D953ACFD40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C25-4F48-B01A-D4D110CA02FD}"/>
              </c:ext>
            </c:extLst>
          </c:dPt>
          <c:dLbls>
            <c:dLbl>
              <c:idx val="8"/>
              <c:layout>
                <c:manualLayout>
                  <c:x val="7.0017432518330513E-3"/>
                  <c:y val="-7.993021525773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2-47C5-ACCC-2D953ACFD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'валовое пр молока'!$B$5:$B$14</c:f>
              <c:strCache>
                <c:ptCount val="10"/>
                <c:pt idx="0">
                  <c:v>Нижегородская область</c:v>
                </c:pt>
                <c:pt idx="1">
                  <c:v>Ленинградская область</c:v>
                </c:pt>
                <c:pt idx="2">
                  <c:v>Московская область</c:v>
                </c:pt>
                <c:pt idx="3">
                  <c:v>Новосибирская область</c:v>
                </c:pt>
                <c:pt idx="4">
                  <c:v>Свердловская область</c:v>
                </c:pt>
                <c:pt idx="5">
                  <c:v>Кировская область</c:v>
                </c:pt>
                <c:pt idx="6">
                  <c:v>Удмуртская Республика</c:v>
                </c:pt>
                <c:pt idx="7">
                  <c:v>Воронежская область</c:v>
                </c:pt>
                <c:pt idx="8">
                  <c:v>Краснодарский край</c:v>
                </c:pt>
                <c:pt idx="9">
                  <c:v>Республика Татарстан</c:v>
                </c:pt>
              </c:strCache>
            </c:strRef>
          </c:cat>
          <c:val>
            <c:numRef>
              <c:f>'валовое пр молока'!$C$5:$C$14</c:f>
              <c:numCache>
                <c:formatCode>0.0</c:formatCode>
                <c:ptCount val="10"/>
                <c:pt idx="0" formatCode="General">
                  <c:v>1515.9</c:v>
                </c:pt>
                <c:pt idx="1">
                  <c:v>1674.7</c:v>
                </c:pt>
                <c:pt idx="2" formatCode="General">
                  <c:v>1706.5</c:v>
                </c:pt>
                <c:pt idx="3">
                  <c:v>1724.5</c:v>
                </c:pt>
                <c:pt idx="4" formatCode="General">
                  <c:v>1870.4</c:v>
                </c:pt>
                <c:pt idx="5" formatCode="General">
                  <c:v>2003.3</c:v>
                </c:pt>
                <c:pt idx="6" formatCode="[&lt;=0.05]##0.00;[=999999999]&quot;K&quot;;##0.0">
                  <c:v>2153.3000000000002</c:v>
                </c:pt>
                <c:pt idx="7" formatCode="[&lt;=0.05]##0.00;[=999999999]&quot;K&quot;;##0.0">
                  <c:v>2227.1999999999998</c:v>
                </c:pt>
                <c:pt idx="8" formatCode="[&lt;=0.05]##0.00;[=999999999]&quot;K&quot;;##0.0">
                  <c:v>3166.6</c:v>
                </c:pt>
                <c:pt idx="9" formatCode="[&lt;=0.05]##0.00;[=999999999]&quot;K&quot;;##0.0">
                  <c:v>3662.2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5-4F48-B01A-D4D110CA0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8464"/>
        <c:axId val="27520000"/>
      </c:barChart>
      <c:catAx>
        <c:axId val="27518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520000"/>
        <c:crosses val="autoZero"/>
        <c:auto val="1"/>
        <c:lblAlgn val="ctr"/>
        <c:lblOffset val="100"/>
        <c:noMultiLvlLbl val="0"/>
      </c:catAx>
      <c:valAx>
        <c:axId val="275200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51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PowerPoint]Лист1'!$D$245</c:f>
              <c:strCache>
                <c:ptCount val="1"/>
                <c:pt idx="0">
                  <c:v>Поголовье коров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PowerPoint]Лист1'!$E$244:$K$244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                     (план)</c:v>
                </c:pt>
              </c:strCache>
            </c:strRef>
          </c:cat>
          <c:val>
            <c:numRef>
              <c:f>'[Диаграмма в Microsoft PowerPoint]Лист1'!$E$245:$K$245</c:f>
              <c:numCache>
                <c:formatCode>General</c:formatCode>
                <c:ptCount val="7"/>
                <c:pt idx="0">
                  <c:v>139.9</c:v>
                </c:pt>
                <c:pt idx="1">
                  <c:v>143.30000000000001</c:v>
                </c:pt>
                <c:pt idx="2">
                  <c:v>145.4</c:v>
                </c:pt>
                <c:pt idx="3">
                  <c:v>147.30000000000001</c:v>
                </c:pt>
                <c:pt idx="4">
                  <c:v>149.80000000000001</c:v>
                </c:pt>
                <c:pt idx="5">
                  <c:v>151.30000000000001</c:v>
                </c:pt>
                <c:pt idx="6">
                  <c:v>154.80000000000001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5-4675-B3D8-6656C2061D98}"/>
            </c:ext>
          </c:extLst>
        </c:ser>
        <c:ser>
          <c:idx val="1"/>
          <c:order val="1"/>
          <c:tx>
            <c:strRef>
              <c:f>'[Диаграмма в Microsoft PowerPoint]Лист1'!$D$246</c:f>
              <c:strCache>
                <c:ptCount val="1"/>
                <c:pt idx="0">
                  <c:v>поголовье коров  молочного направления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676358591227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45-4675-B3D8-6656C2061D98}"/>
                </c:ext>
              </c:extLst>
            </c:dLbl>
            <c:dLbl>
              <c:idx val="1"/>
              <c:layout>
                <c:manualLayout>
                  <c:x val="1.26763585912273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5-4675-B3D8-6656C2061D98}"/>
                </c:ext>
              </c:extLst>
            </c:dLbl>
            <c:dLbl>
              <c:idx val="2"/>
              <c:layout>
                <c:manualLayout>
                  <c:x val="1.2676358591227309E-2"/>
                  <c:y val="-4.8690456747155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45-4675-B3D8-6656C2061D98}"/>
                </c:ext>
              </c:extLst>
            </c:dLbl>
            <c:dLbl>
              <c:idx val="3"/>
              <c:layout>
                <c:manualLayout>
                  <c:x val="1.2676358591227361E-2"/>
                  <c:y val="-4.8690456747155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45-4675-B3D8-6656C2061D98}"/>
                </c:ext>
              </c:extLst>
            </c:dLbl>
            <c:dLbl>
              <c:idx val="4"/>
              <c:layout>
                <c:manualLayout>
                  <c:x val="1.4084842879141409E-2"/>
                  <c:y val="-2.4345228373577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45-4675-B3D8-6656C2061D98}"/>
                </c:ext>
              </c:extLst>
            </c:dLbl>
            <c:dLbl>
              <c:idx val="5"/>
              <c:layout>
                <c:manualLayout>
                  <c:x val="1.126787430331321E-2"/>
                  <c:y val="-9.738091349431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45-4675-B3D8-6656C2061D98}"/>
                </c:ext>
              </c:extLst>
            </c:dLbl>
            <c:dLbl>
              <c:idx val="6"/>
              <c:layout>
                <c:manualLayout>
                  <c:x val="1.1267874303313313E-2"/>
                  <c:y val="-1.704165986150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45-4675-B3D8-6656C206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PowerPoint]Лист1'!$E$244:$K$244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                     (план)</c:v>
                </c:pt>
              </c:strCache>
            </c:strRef>
          </c:cat>
          <c:val>
            <c:numRef>
              <c:f>'[Диаграмма в Microsoft PowerPoint]Лист1'!$E$246:$K$246</c:f>
              <c:numCache>
                <c:formatCode>General</c:formatCode>
                <c:ptCount val="7"/>
                <c:pt idx="0">
                  <c:v>127.5</c:v>
                </c:pt>
                <c:pt idx="1">
                  <c:v>127.9</c:v>
                </c:pt>
                <c:pt idx="2">
                  <c:v>128.30000000000001</c:v>
                </c:pt>
                <c:pt idx="3">
                  <c:v>128.4</c:v>
                </c:pt>
                <c:pt idx="4">
                  <c:v>128.9</c:v>
                </c:pt>
                <c:pt idx="5">
                  <c:v>127.6</c:v>
                </c:pt>
                <c:pt idx="6">
                  <c:v>128.1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5-4675-B3D8-6656C2061D98}"/>
            </c:ext>
          </c:extLst>
        </c:ser>
        <c:ser>
          <c:idx val="2"/>
          <c:order val="2"/>
          <c:tx>
            <c:strRef>
              <c:f>'[Диаграмма в Microsoft PowerPoint]Лист1'!$D$247</c:f>
              <c:strCache>
                <c:ptCount val="1"/>
                <c:pt idx="0">
                  <c:v>поголовье коров  мясного направления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084842879141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45-4675-B3D8-6656C2061D98}"/>
                </c:ext>
              </c:extLst>
            </c:dLbl>
            <c:dLbl>
              <c:idx val="1"/>
              <c:layout>
                <c:manualLayout>
                  <c:x val="7.0424214395707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45-4675-B3D8-6656C2061D98}"/>
                </c:ext>
              </c:extLst>
            </c:dLbl>
            <c:dLbl>
              <c:idx val="2"/>
              <c:layout>
                <c:manualLayout>
                  <c:x val="4.22545286374240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45-4675-B3D8-6656C2061D98}"/>
                </c:ext>
              </c:extLst>
            </c:dLbl>
            <c:dLbl>
              <c:idx val="3"/>
              <c:layout>
                <c:manualLayout>
                  <c:x val="9.8593900153989555E-3"/>
                  <c:y val="-8.92648061751267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45-4675-B3D8-6656C2061D98}"/>
                </c:ext>
              </c:extLst>
            </c:dLbl>
            <c:dLbl>
              <c:idx val="4"/>
              <c:layout>
                <c:manualLayout>
                  <c:x val="1.8310295742883967E-2"/>
                  <c:y val="2.4345228373576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45-4675-B3D8-6656C2061D98}"/>
                </c:ext>
              </c:extLst>
            </c:dLbl>
            <c:dLbl>
              <c:idx val="5"/>
              <c:layout>
                <c:manualLayout>
                  <c:x val="1.4084842879141409E-2"/>
                  <c:y val="-8.92648061751267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45-4675-B3D8-6656C2061D98}"/>
                </c:ext>
              </c:extLst>
            </c:dLbl>
            <c:dLbl>
              <c:idx val="6"/>
              <c:layout>
                <c:manualLayout>
                  <c:x val="1.5493327167055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45-4675-B3D8-6656C206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PowerPoint]Лист1'!$E$244:$K$244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2019</c:v>
                </c:pt>
                <c:pt idx="5">
                  <c:v>2020</c:v>
                </c:pt>
                <c:pt idx="6">
                  <c:v>2021                                        (план)</c:v>
                </c:pt>
              </c:strCache>
            </c:strRef>
          </c:cat>
          <c:val>
            <c:numRef>
              <c:f>'[Диаграмма в Microsoft PowerPoint]Лист1'!$E$247:$K$247</c:f>
              <c:numCache>
                <c:formatCode>General</c:formatCode>
                <c:ptCount val="7"/>
                <c:pt idx="0">
                  <c:v>12.4</c:v>
                </c:pt>
                <c:pt idx="1">
                  <c:v>15.4</c:v>
                </c:pt>
                <c:pt idx="2">
                  <c:v>17.100000000000001</c:v>
                </c:pt>
                <c:pt idx="3">
                  <c:v>18.899999999999999</c:v>
                </c:pt>
                <c:pt idx="4">
                  <c:v>20.9</c:v>
                </c:pt>
                <c:pt idx="5">
                  <c:v>23.7</c:v>
                </c:pt>
                <c:pt idx="6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45-4675-B3D8-6656C2061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01824"/>
        <c:axId val="35193984"/>
      </c:barChart>
      <c:catAx>
        <c:axId val="799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193984"/>
        <c:crosses val="autoZero"/>
        <c:auto val="1"/>
        <c:lblAlgn val="ctr"/>
        <c:lblOffset val="100"/>
        <c:noMultiLvlLbl val="0"/>
      </c:catAx>
      <c:valAx>
        <c:axId val="351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39893323273516"/>
          <c:y val="2.3820018193242243E-2"/>
          <c:w val="0.70526366501900861"/>
          <c:h val="0.909488515646084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PowerPoint]Лист1'!$C$194:$C$208</c:f>
              <c:strCache>
                <c:ptCount val="15"/>
                <c:pt idx="0">
                  <c:v>Сузунский </c:v>
                </c:pt>
                <c:pt idx="1">
                  <c:v>Мошковский</c:v>
                </c:pt>
                <c:pt idx="2">
                  <c:v>Северный</c:v>
                </c:pt>
                <c:pt idx="3">
                  <c:v>Убинский</c:v>
                </c:pt>
                <c:pt idx="4">
                  <c:v>Ордынский</c:v>
                </c:pt>
                <c:pt idx="5">
                  <c:v>Чулымский</c:v>
                </c:pt>
                <c:pt idx="6">
                  <c:v>Колыванский</c:v>
                </c:pt>
                <c:pt idx="7">
                  <c:v>Куйбышевский</c:v>
                </c:pt>
                <c:pt idx="8">
                  <c:v>Кыштовский</c:v>
                </c:pt>
                <c:pt idx="9">
                  <c:v>Доволенский</c:v>
                </c:pt>
                <c:pt idx="10">
                  <c:v>Татарский </c:v>
                </c:pt>
                <c:pt idx="11">
                  <c:v>Искитимский </c:v>
                </c:pt>
                <c:pt idx="12">
                  <c:v>Баганский</c:v>
                </c:pt>
                <c:pt idx="13">
                  <c:v>Новосибирский </c:v>
                </c:pt>
                <c:pt idx="14">
                  <c:v>Черепановский </c:v>
                </c:pt>
              </c:strCache>
            </c:strRef>
          </c:cat>
          <c:val>
            <c:numRef>
              <c:f>'[Диаграмма в Microsoft PowerPoint]Лист1'!$D$194:$D$208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13</c:v>
                </c:pt>
                <c:pt idx="5">
                  <c:v>23</c:v>
                </c:pt>
                <c:pt idx="6">
                  <c:v>50</c:v>
                </c:pt>
                <c:pt idx="7" formatCode="General">
                  <c:v>87</c:v>
                </c:pt>
                <c:pt idx="8" formatCode="General">
                  <c:v>90</c:v>
                </c:pt>
                <c:pt idx="9" formatCode="General">
                  <c:v>99</c:v>
                </c:pt>
                <c:pt idx="10" formatCode="General">
                  <c:v>127</c:v>
                </c:pt>
                <c:pt idx="11" formatCode="General">
                  <c:v>249</c:v>
                </c:pt>
                <c:pt idx="12" formatCode="General">
                  <c:v>273</c:v>
                </c:pt>
                <c:pt idx="13" formatCode="General">
                  <c:v>508</c:v>
                </c:pt>
                <c:pt idx="14" formatCode="General">
                  <c:v>2724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5-4ADF-A04B-F3611DE02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77632"/>
        <c:axId val="35879168"/>
      </c:barChart>
      <c:catAx>
        <c:axId val="3587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879168"/>
        <c:crosses val="autoZero"/>
        <c:auto val="1"/>
        <c:lblAlgn val="ctr"/>
        <c:lblOffset val="100"/>
        <c:noMultiLvlLbl val="0"/>
      </c:catAx>
      <c:valAx>
        <c:axId val="3587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77632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0.79485</cdr:x>
      <cdr:y>0.2553</cdr:y>
    </cdr:from>
    <cdr:to>
      <cdr:x>0.87404</cdr:x>
      <cdr:y>0.42025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79061" y="14152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0.09508</cdr:x>
      <cdr:y>0.03875</cdr:y>
    </cdr:from>
    <cdr:to>
      <cdr:x>0.87647</cdr:x>
      <cdr:y>0.17964</cdr:y>
    </cdr:to>
    <cdr:sp macro="" textlink="">
      <cdr:nvSpPr>
        <cdr:cNvPr id="3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34699" y="181307"/>
          <a:ext cx="3572539" cy="659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898989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2000" b="1" dirty="0" smtClean="0">
              <a:solidFill>
                <a:schemeClr val="tx1"/>
              </a:solidFill>
            </a:rPr>
            <a:t>Производство мяса свинины АО «</a:t>
          </a:r>
          <a:r>
            <a:rPr lang="ru-RU" altLang="ru-RU" sz="2000" b="1" dirty="0" err="1" smtClean="0">
              <a:solidFill>
                <a:schemeClr val="tx1"/>
              </a:solidFill>
            </a:rPr>
            <a:t>Кудряшовское</a:t>
          </a:r>
          <a:r>
            <a:rPr lang="ru-RU" altLang="ru-RU" sz="2000" b="1" dirty="0" smtClean="0">
              <a:solidFill>
                <a:schemeClr val="tx1"/>
              </a:solidFill>
            </a:rPr>
            <a:t>» в 2020 году </a:t>
          </a:r>
          <a:endParaRPr lang="ru-RU" altLang="ru-RU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202" cy="4945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t" anchorCtr="0" compatLnSpc="1">
            <a:prstTxWarp prst="textNoShape">
              <a:avLst/>
            </a:prstTxWarp>
          </a:bodyPr>
          <a:lstStyle>
            <a:lvl1pPr defTabSz="91978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802" y="1"/>
            <a:ext cx="2970202" cy="4945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t" anchorCtr="0" compatLnSpc="1">
            <a:prstTxWarp prst="textNoShape">
              <a:avLst/>
            </a:prstTxWarp>
          </a:bodyPr>
          <a:lstStyle>
            <a:lvl1pPr algn="r" defTabSz="91978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134"/>
            <a:ext cx="2970202" cy="4945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b" anchorCtr="0" compatLnSpc="1">
            <a:prstTxWarp prst="textNoShape">
              <a:avLst/>
            </a:prstTxWarp>
          </a:bodyPr>
          <a:lstStyle>
            <a:lvl1pPr defTabSz="91978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802" y="9432134"/>
            <a:ext cx="2970202" cy="4945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b" anchorCtr="0" compatLnSpc="1">
            <a:prstTxWarp prst="textNoShape">
              <a:avLst/>
            </a:prstTxWarp>
          </a:bodyPr>
          <a:lstStyle>
            <a:lvl1pPr algn="r" defTabSz="918478">
              <a:defRPr sz="1200"/>
            </a:lvl1pPr>
          </a:lstStyle>
          <a:p>
            <a:fld id="{35029415-FD1A-46DD-A3E9-6C74C3597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4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97379" cy="5341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369" y="3"/>
            <a:ext cx="2920645" cy="5341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62000"/>
            <a:ext cx="6642100" cy="373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99" y="4724788"/>
            <a:ext cx="4997228" cy="44949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9569"/>
            <a:ext cx="2997379" cy="4564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369" y="9449569"/>
            <a:ext cx="2920645" cy="4564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717E40-9927-4234-94CD-4D1E1CC4B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8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62000"/>
            <a:ext cx="6642100" cy="37353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 итогам 2017 года в сельскохозяйственных организациях, К(Ф)Х и ИП Новосибирской области поголовье крупного рогатого скота составило 366 тыс. гол., (103% к уровню 2016), в том числе: коров – 146,8 тыс. гол., (102%), из них 129,7 тыс. гол. молочного направления продуктивности и 17,1 тыс. гол. мясного. Поголовье коров молочного направления продуктивности увеличено на 1500 гол., специализированных мясных пород на 2000 голов.</a:t>
            </a:r>
          </a:p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1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62000"/>
            <a:ext cx="6638925" cy="37353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2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" y="762000"/>
            <a:ext cx="6638925" cy="37353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55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62000"/>
            <a:ext cx="6642100" cy="37353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Организованный перевод коров с соблюдением оптимальных сроков (70% до 25 сентября) позволил сохранить в прошлом году положительную динамику по молочной продуктивности, валовому производству и реализации молока, что обеспечило достижение целевого показателя установленного соглашением на 2017 год и создало благоприятные условия проведения зимнего стойлового периода.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 состоянию на 25.01.2018 года надой молока на корову в сутки составляет 11,4 кг, что на 0,9 кг выше уровня соответствующего периода прошлого года. Валовое производство молока в сутки так же выше на 133 тонн (+10%). В связи с чем ставится задача в текущем году в сельскохозяйственных предприятиях, КФХ и ИП  увеличить молочную продуктивность на 290 кг (106%) к уровню 2017 года. </a:t>
            </a:r>
          </a:p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06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выполнении целевых показателей молочного скотоводства стоит отметить работу лучших сельскохозяйственных предприятий Новосибирской области по продуктивности и валовому производству молока: (по слайду)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7E40-9927-4234-94CD-4D1E1CC4BFE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54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62000"/>
            <a:ext cx="6638925" cy="37353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89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представлена</a:t>
            </a:r>
            <a:r>
              <a:rPr lang="ru-RU" baseline="0" dirty="0" smtClean="0"/>
              <a:t> информация об изменении численности сельскохозяйственных товаропроизводителей. Из приведённой динамики видно, что мясное скотоводство развивается во основном в малых формах хозяйствования. В первую очередь этому способствует государственная поддержка в виде грантов.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17E40-9927-4234-94CD-4D1E1CC4BFE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97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3" y="762000"/>
            <a:ext cx="6642100" cy="373538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Решающим фактором повышения экономической эффективности отрасли животноводства является высокий уровень организации племенной работы, развитая племенная база.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 состоянию на 01.01.2018 года  в области  к организациям по племенному животноводству относятся: 8 племенных заводов  и  25 племенных  репродукторов   по разведению сельскохозяйственных животных. Работают: организация  по искусственному осеменению с/х животных,   ипподром по испытанию племенных лошадей рысистых и верховых пород, лаборатории иммуногенетической,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молекулярно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генетической экспертизы и селекционного контроля качества молока, региональный информационно-селекционный центр.</a:t>
            </a: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7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939DB-F68A-435A-87DA-296EAFFC74AA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B45F-F890-454A-BC30-1231FD7DF8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3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9D28C-FAC4-49B7-959D-454AC946889F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B59-E519-4ECD-8024-E3E8010EED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43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17A33-46BA-49E0-9EB8-8315A4D13957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9C3D-FD67-4698-9892-FD320D8274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0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765B7-ADD3-4D9A-AC50-F8D2B93FE0D0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5744-0EEC-457D-85F9-FBBBD579FF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87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E4E17-5A23-4672-A28E-2264FA881C28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607-E270-4C7C-A480-ED33B9AFA8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31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F6898-D69F-4622-9440-93DCEAC95DCE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50E5-A3B6-467E-B488-E323CDFEF5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2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FB136-AE72-4A1B-A96B-39520B8F0A74}" type="datetime1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C6C07-DBC3-4E69-87CA-0F18741022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10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06688-4651-40F8-9F84-6718F117A20D}" type="datetime1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24EB-7E07-4520-BF7A-66D2AAF225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69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A9254-02BD-48C5-8104-061484C36D91}" type="datetime1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0CD-A789-43C2-8571-FBB131B17A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46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1679F-AD76-4159-882F-B7C0BA707812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7A7-2992-4CC7-A5ED-5A1DB3E4BB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09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0CEED-4EB9-4350-AAF9-CFF1B9E75BCE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300A-22F1-4B8B-965D-31FBE0BD56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4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055347-28FA-4FA0-B907-CCCA8714394C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7E12-5151-4123-B1BC-6FC85A720E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6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4" r:id="rId1"/>
    <p:sldLayoutId id="2147485975" r:id="rId2"/>
    <p:sldLayoutId id="2147485976" r:id="rId3"/>
    <p:sldLayoutId id="2147485977" r:id="rId4"/>
    <p:sldLayoutId id="2147485978" r:id="rId5"/>
    <p:sldLayoutId id="2147485979" r:id="rId6"/>
    <p:sldLayoutId id="2147485980" r:id="rId7"/>
    <p:sldLayoutId id="2147485981" r:id="rId8"/>
    <p:sldLayoutId id="2147485982" r:id="rId9"/>
    <p:sldLayoutId id="2147485983" r:id="rId10"/>
    <p:sldLayoutId id="21474859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5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chart" Target="../charts/chart2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Relationship Id="rId9" Type="http://schemas.openxmlformats.org/officeDocument/2006/relationships/chart" Target="../charts/char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11.xml"/><Relationship Id="rId4" Type="http://schemas.openxmlformats.org/officeDocument/2006/relationships/image" Target="../media/image6.jpeg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1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9d/8d/ec/9d8dec1c2af9a78fa42b36f1c012fd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42" y="0"/>
            <a:ext cx="10334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979717" cy="6858000"/>
          </a:xfrm>
          <a:prstGeom prst="rect">
            <a:avLst/>
          </a:prstGeom>
          <a:solidFill>
            <a:srgbClr val="436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0CD-A789-43C2-8571-FBB131B17AA9}" type="slidenum">
              <a:rPr lang="ru-RU" altLang="ru-RU" smtClean="0">
                <a:solidFill>
                  <a:schemeClr val="tx1"/>
                </a:solidFill>
              </a:rPr>
              <a:pPr/>
              <a:t>1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01" y="346841"/>
            <a:ext cx="933140" cy="1138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30202" y="1740837"/>
            <a:ext cx="3730338" cy="3376325"/>
          </a:xfrm>
          <a:prstGeom prst="rect">
            <a:avLst/>
          </a:prstGeom>
          <a:solidFill>
            <a:srgbClr val="43630E">
              <a:alpha val="63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Итоги работы отрасли животноводства, задачи и перспективы развития 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Январь 202</a:t>
            </a: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ru-RU" sz="1400" b="1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026" y="5124115"/>
            <a:ext cx="3968691" cy="13234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Начальник отдела развития животноводства и племенных ресурсов</a:t>
            </a:r>
            <a:endParaRPr lang="ru-RU" altLang="ru-RU" sz="20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Гамза  Д.П.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73" y="61946"/>
            <a:ext cx="2846653" cy="14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6"/>
            <a:ext cx="1784253" cy="13043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125493" y="3219086"/>
            <a:ext cx="4762500" cy="3810000"/>
          </a:xfrm>
          <a:prstGeom prst="rect">
            <a:avLst/>
          </a:prstGeom>
        </p:spPr>
      </p:pic>
      <p:grpSp>
        <p:nvGrpSpPr>
          <p:cNvPr id="14338" name="Группа 9"/>
          <p:cNvGrpSpPr>
            <a:grpSpLocks/>
          </p:cNvGrpSpPr>
          <p:nvPr/>
        </p:nvGrpSpPr>
        <p:grpSpPr bwMode="auto">
          <a:xfrm>
            <a:off x="-409399" y="6163221"/>
            <a:ext cx="12601399" cy="433558"/>
            <a:chOff x="-445241" y="6500325"/>
            <a:chExt cx="12601400" cy="432984"/>
          </a:xfrm>
        </p:grpSpPr>
        <p:sp>
          <p:nvSpPr>
            <p:cNvPr id="14441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30817" y="122900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Надой молока на 1 корову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сельскохозяйственных организациях,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КФХ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ИП Новосибирской области,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10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8076" y="117501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Районы лидеры по надою, кг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9552" y="1213948"/>
            <a:ext cx="3792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Районы с низкой продуктивностью, кг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792" y="4992821"/>
            <a:ext cx="2127407" cy="5646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молочной продуктивности                                    к 2015 году составил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743200" y="4732076"/>
            <a:ext cx="1119984" cy="1086188"/>
          </a:xfrm>
          <a:prstGeom prst="rightArrow">
            <a:avLst>
              <a:gd name="adj1" fmla="val 50000"/>
              <a:gd name="adj2" fmla="val 490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1218 кг +29 %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074809"/>
              </p:ext>
            </p:extLst>
          </p:nvPr>
        </p:nvGraphicFramePr>
        <p:xfrm>
          <a:off x="4374841" y="1726898"/>
          <a:ext cx="4285397" cy="333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148215"/>
              </p:ext>
            </p:extLst>
          </p:nvPr>
        </p:nvGraphicFramePr>
        <p:xfrm>
          <a:off x="8311487" y="1696120"/>
          <a:ext cx="3772657" cy="352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57705"/>
              </p:ext>
            </p:extLst>
          </p:nvPr>
        </p:nvGraphicFramePr>
        <p:xfrm>
          <a:off x="0" y="992286"/>
          <a:ext cx="4723592" cy="394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82519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7"/>
            <a:ext cx="2716433" cy="1985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125494" y="3266093"/>
            <a:ext cx="4762500" cy="3810000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30817" y="122900"/>
            <a:ext cx="11953327" cy="659695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Хозяйства лидеры по надою молока на фуражную корову                                                                           в Новосибирской области за 20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20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4131" y="6399041"/>
            <a:ext cx="7941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12" y="6380171"/>
            <a:ext cx="406147" cy="43338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519719" y="6380171"/>
            <a:ext cx="1441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BD28F8C3-BD82-402B-A299-8B74BAFFD1D0}" type="slidenum">
              <a:rPr lang="ru-RU" altLang="ru-RU" sz="1400">
                <a:solidFill>
                  <a:srgbClr val="898989"/>
                </a:solidFill>
              </a:rPr>
              <a:pPr algn="r"/>
              <a:t>11</a:t>
            </a:fld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51368"/>
              </p:ext>
            </p:extLst>
          </p:nvPr>
        </p:nvGraphicFramePr>
        <p:xfrm>
          <a:off x="259308" y="933801"/>
          <a:ext cx="7526779" cy="5410099"/>
        </p:xfrm>
        <a:graphic>
          <a:graphicData uri="http://schemas.openxmlformats.org/drawingml/2006/table">
            <a:tbl>
              <a:tblPr/>
              <a:tblGrid>
                <a:gridCol w="37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организации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Поголовье молочных коров на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01.01.2021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Надой                            на корову,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Ордынский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ЗАО ПЗ "Ирмень"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Новосибирский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Толмачевское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Каргатский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"КФХ Русское Поле"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Новосибирский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"Учхоз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Черепановский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"Сибирская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Нива – Черепаново"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Искитимский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«Агрофирма Лебедевская»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Маслянинский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«Сибирская Нива»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Купинский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им. «Ленина»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Черепановский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Крутишинское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Коченевский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«Раздольное»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08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Новосибирской области: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127566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5357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60331"/>
              </p:ext>
            </p:extLst>
          </p:nvPr>
        </p:nvGraphicFramePr>
        <p:xfrm>
          <a:off x="7694956" y="1042811"/>
          <a:ext cx="4497044" cy="521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197702" y="1099334"/>
            <a:ext cx="341305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производства молока  хозяйствами лидерами по продуктивности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97592"/>
              </p:ext>
            </p:extLst>
          </p:nvPr>
        </p:nvGraphicFramePr>
        <p:xfrm>
          <a:off x="7694956" y="1207505"/>
          <a:ext cx="4389188" cy="48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45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7"/>
            <a:ext cx="2132233" cy="1558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03113" y="3296702"/>
            <a:ext cx="4762500" cy="3810000"/>
          </a:xfrm>
          <a:prstGeom prst="rect">
            <a:avLst/>
          </a:prstGeom>
        </p:spPr>
      </p:pic>
      <p:grpSp>
        <p:nvGrpSpPr>
          <p:cNvPr id="14338" name="Группа 9"/>
          <p:cNvGrpSpPr>
            <a:grpSpLocks/>
          </p:cNvGrpSpPr>
          <p:nvPr/>
        </p:nvGrpSpPr>
        <p:grpSpPr bwMode="auto">
          <a:xfrm>
            <a:off x="-600009" y="6352326"/>
            <a:ext cx="12601399" cy="433558"/>
            <a:chOff x="-445241" y="6500325"/>
            <a:chExt cx="12601400" cy="432984"/>
          </a:xfrm>
        </p:grpSpPr>
        <p:sp>
          <p:nvSpPr>
            <p:cNvPr id="14441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30817" y="122900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Производство молока 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Новосибирской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области в разрезе производителей (мелких, средних и крупных)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12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384043" y="1244123"/>
          <a:ext cx="6802821" cy="443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65067" y="722837"/>
          <a:ext cx="11650660" cy="348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26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62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85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/>
                      <a:endParaRPr lang="ru-RU"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57" marR="99057" marT="41958" marB="4195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Менее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 гол.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101-200 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201-400 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401-600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601-800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801-1000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1001-1200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1201-1600 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1601-2400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2401 и более </a:t>
                      </a: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87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Количество хозяйств, ед.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57" marR="99057" marT="41958" marB="4195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Доля хозяйств, %</a:t>
                      </a:r>
                    </a:p>
                  </a:txBody>
                  <a:tcPr marL="99057" marR="99057" marT="41958" marB="4195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03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Численность коров, тыс. голов</a:t>
                      </a:r>
                      <a:endParaRPr lang="ru-RU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57" marR="99057" marT="41958" marB="4195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6798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127566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03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Средний надой на</a:t>
                      </a:r>
                      <a:r>
                        <a:rPr lang="ru-RU" sz="15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1 корову, кг</a:t>
                      </a:r>
                      <a:endParaRPr lang="ru-RU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57" marR="99057" marT="41958" marB="4195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44">
                <a:tc>
                  <a:txBody>
                    <a:bodyPr/>
                    <a:lstStyle/>
                    <a:p>
                      <a:r>
                        <a:rPr lang="ru-RU" sz="15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Производство молока, тыс. тонн</a:t>
                      </a:r>
                      <a:endParaRPr lang="ru-RU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57" marR="99057" marT="41958" marB="4195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61,122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83,661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39,895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79,615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215,135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683,433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2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Доля производства молока, %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9057" marR="99057" marT="41958" marB="4195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2" descr="C:\Users\i.dzhoy\Desktop\Безымян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83" y="4265752"/>
            <a:ext cx="822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22717" y="4249824"/>
            <a:ext cx="164147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менее 400 гол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0587" y="4239396"/>
            <a:ext cx="1390650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от 401-800 гол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8034" y="4248823"/>
            <a:ext cx="2654300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от 801-2400 и более гол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4911" y="5759341"/>
            <a:ext cx="2654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59,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  <a:r>
              <a:rPr lang="ru-RU" sz="2400" b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2136" y="5737123"/>
            <a:ext cx="11096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6,9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</a:t>
            </a:r>
            <a:r>
              <a:rPr lang="ru-RU" sz="2400" b="1" strike="sngStrik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ru-RU" sz="2400" b="1" strike="sng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1013" y="5769320"/>
            <a:ext cx="1754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3,5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</a:t>
            </a:r>
            <a:r>
              <a:rPr lang="ru-RU" sz="2400" b="1" strike="sng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pic>
        <p:nvPicPr>
          <p:cNvPr id="24" name="Picture 5" descr="C:\Users\i.dzhoy\Desktop\Безымянный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97" y="5790601"/>
            <a:ext cx="450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1211077" y="5625568"/>
            <a:ext cx="8770937" cy="285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02884" y="4479862"/>
            <a:ext cx="16875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66,3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2400" b="1" strike="sng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987" y="4458130"/>
            <a:ext cx="13652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22,4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2400" b="1" strike="sng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94911" y="4454206"/>
            <a:ext cx="2654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11,3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</a:t>
            </a:r>
            <a:endParaRPr lang="ru-RU" sz="2400" b="1" strike="sngStrike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6110" y="5081270"/>
            <a:ext cx="20923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Технология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4576" y="5079507"/>
            <a:ext cx="2357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Беспривязное содержание, сбалансированное кормление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6859" y="4471902"/>
            <a:ext cx="2174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Доля хозяйств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4888" y="5661025"/>
            <a:ext cx="2278062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Доля молока от общего объема производства в СХ и К(Ф)Х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8122" y="5078306"/>
            <a:ext cx="17526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Привязное содержание сбалансированное кормление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196975" y="5006429"/>
            <a:ext cx="8709025" cy="142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31429" y="4953859"/>
            <a:ext cx="14906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Привязное содержание сбалансированное кормление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533900" y="4393383"/>
            <a:ext cx="12700" cy="19536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83184" y="4330429"/>
            <a:ext cx="12700" cy="19536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721994" y="4398636"/>
            <a:ext cx="12700" cy="19536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6" descr="C:\Users\i.dzhoy\Desktop\Безымян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8" y="5020716"/>
            <a:ext cx="5984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94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26709" indent="-42670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874187"/>
              </p:ext>
            </p:extLst>
          </p:nvPr>
        </p:nvGraphicFramePr>
        <p:xfrm>
          <a:off x="10069004" y="2655346"/>
          <a:ext cx="1420633" cy="3886201"/>
        </p:xfrm>
        <a:graphic>
          <a:graphicData uri="http://schemas.openxmlformats.org/drawingml/2006/table">
            <a:tbl>
              <a:tblPr/>
              <a:tblGrid>
                <a:gridCol w="1420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2017 год</a:t>
                      </a:r>
                    </a:p>
                  </a:txBody>
                  <a:tcPr marL="120000" marR="120000" marT="46808" marB="4680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53</a:t>
                      </a:r>
                    </a:p>
                  </a:txBody>
                  <a:tcPr marL="120000" marR="120000" marT="46808" marB="4680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143</a:t>
                      </a:r>
                    </a:p>
                  </a:txBody>
                  <a:tcPr marL="120000" marR="120000" marT="46808" marB="4680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160</a:t>
                      </a:r>
                    </a:p>
                  </a:txBody>
                  <a:tcPr marL="120000" marR="120000" marT="46808" marB="4680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11268" name="Picture 4" descr="251020101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2"/>
            <a:ext cx="12204699" cy="644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AutoShape 3"/>
          <p:cNvSpPr>
            <a:spLocks noChangeArrowheads="1"/>
          </p:cNvSpPr>
          <p:nvPr/>
        </p:nvSpPr>
        <p:spPr bwMode="auto">
          <a:xfrm>
            <a:off x="-26156" y="0"/>
            <a:ext cx="12192000" cy="850604"/>
          </a:xfrm>
          <a:prstGeom prst="roundRect">
            <a:avLst>
              <a:gd name="adj" fmla="val 16667"/>
            </a:avLst>
          </a:prstGeom>
          <a:solidFill>
            <a:srgbClr val="E55427">
              <a:alpha val="70000"/>
            </a:srgbClr>
          </a:solidFill>
          <a:ln>
            <a:noFill/>
          </a:ln>
          <a:extLst/>
        </p:spPr>
        <p:txBody>
          <a:bodyPr wrap="none" lIns="121917" tIns="60958" rIns="121917" bIns="60958" anchor="ctr"/>
          <a:lstStyle/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Численность сельскохозяйственных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организаций, К(Ф)Х и ЛПХ граждан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занимающихся мясным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скотоводством</a:t>
            </a:r>
          </a:p>
        </p:txBody>
      </p:sp>
      <p:sp>
        <p:nvSpPr>
          <p:cNvPr id="11347" name="Прямоугольник 13"/>
          <p:cNvSpPr>
            <a:spLocks noChangeArrowheads="1"/>
          </p:cNvSpPr>
          <p:nvPr/>
        </p:nvSpPr>
        <p:spPr bwMode="auto">
          <a:xfrm>
            <a:off x="203202" y="6475970"/>
            <a:ext cx="10655300" cy="4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100" u="none">
              <a:solidFill>
                <a:schemeClr val="bg1"/>
              </a:solidFill>
            </a:endParaRPr>
          </a:p>
        </p:txBody>
      </p: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-560632" y="6439474"/>
            <a:ext cx="12601399" cy="398074"/>
            <a:chOff x="-445241" y="6500325"/>
            <a:chExt cx="12601400" cy="397547"/>
          </a:xfrm>
        </p:grpSpPr>
        <p:sp>
          <p:nvSpPr>
            <p:cNvPr id="10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5"/>
              <a:ext cx="406147" cy="3973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4994713"/>
              </p:ext>
            </p:extLst>
          </p:nvPr>
        </p:nvGraphicFramePr>
        <p:xfrm>
          <a:off x="53316" y="850604"/>
          <a:ext cx="12138684" cy="555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686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49293" y="3287467"/>
            <a:ext cx="4762500" cy="381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6"/>
            <a:ext cx="3003725" cy="2195827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0817" y="122899"/>
            <a:ext cx="11953327" cy="764205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Поголовье крупного рогатого скота и коров специализированных мясных пород по сельскохозяйственным товаропроизводителям Новосибирской области за ряд лет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14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39767"/>
              </p:ext>
            </p:extLst>
          </p:nvPr>
        </p:nvGraphicFramePr>
        <p:xfrm>
          <a:off x="8529851" y="1433014"/>
          <a:ext cx="3425588" cy="4148920"/>
        </p:xfrm>
        <a:graphic>
          <a:graphicData uri="http://schemas.openxmlformats.org/drawingml/2006/table">
            <a:tbl>
              <a:tblPr/>
              <a:tblGrid>
                <a:gridCol w="2044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34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2013 году             (началу реализации программы)   тыс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гол.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Поголовье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КРС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(в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 раза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оголовье специализированных мясных  коров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+13,2            (в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2,3 раза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389925"/>
              </p:ext>
            </p:extLst>
          </p:nvPr>
        </p:nvGraphicFramePr>
        <p:xfrm>
          <a:off x="272562" y="1081454"/>
          <a:ext cx="8001000" cy="516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7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1"/>
            <a:ext cx="12191999" cy="7873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4786" y="51146"/>
            <a:ext cx="8235711" cy="7362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Племенная база Новосибирской области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0"/>
            <a:ext cx="685079" cy="8357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8086401" y="94867"/>
            <a:ext cx="4008193" cy="617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22397" y="1718040"/>
            <a:ext cx="2061713" cy="262176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Доля производства молока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27" y="-100270"/>
            <a:ext cx="2015063" cy="10075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0933" y="1015999"/>
            <a:ext cx="2954866" cy="5926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леменных организаций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933" y="1786464"/>
            <a:ext cx="2954866" cy="5340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леменных завода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932" y="2469710"/>
            <a:ext cx="2954867" cy="5926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леменных репродуктора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0929" y="4856996"/>
            <a:ext cx="2954866" cy="385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лабораторий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0929" y="5955568"/>
            <a:ext cx="2954870" cy="5926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 хранению и реализации семени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0929" y="5400236"/>
            <a:ext cx="2954866" cy="439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929" y="3196158"/>
            <a:ext cx="2954867" cy="855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по искусственному осеменению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06945" y="835797"/>
            <a:ext cx="4334934" cy="5926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племенных молочных коров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30852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62400" y="1701797"/>
            <a:ext cx="2133600" cy="8551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 продуктивность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8940 кг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49267" y="2959069"/>
            <a:ext cx="2743200" cy="960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племенного молодняка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2315 гол.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62400" y="2959069"/>
            <a:ext cx="2133600" cy="960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+3583 кг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областному показателю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26522" y="3623727"/>
            <a:ext cx="2159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+9,0  тыс. т.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2019 году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49267" y="1707020"/>
            <a:ext cx="2743200" cy="8551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от общего поголовья молочных коров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 +2п.п.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773217"/>
              </p:ext>
            </p:extLst>
          </p:nvPr>
        </p:nvGraphicFramePr>
        <p:xfrm>
          <a:off x="6213014" y="1393469"/>
          <a:ext cx="3217333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Стрелка вниз 28"/>
          <p:cNvSpPr/>
          <p:nvPr/>
        </p:nvSpPr>
        <p:spPr>
          <a:xfrm>
            <a:off x="4786884" y="2562154"/>
            <a:ext cx="242316" cy="3661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0192057" y="2556932"/>
            <a:ext cx="242316" cy="3661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8086401" y="3062377"/>
            <a:ext cx="242316" cy="50309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881583" y="4660613"/>
            <a:ext cx="2958896" cy="12484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 племенной покупки КРС  в НСО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36" name="Овал 35"/>
          <p:cNvSpPr/>
          <p:nvPr/>
        </p:nvSpPr>
        <p:spPr>
          <a:xfrm>
            <a:off x="3441940" y="4674987"/>
            <a:ext cx="3084582" cy="12341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ожидается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надою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субъектов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1760" y="4660613"/>
            <a:ext cx="2399822" cy="159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Стрелка вниз 37"/>
          <p:cNvSpPr/>
          <p:nvPr/>
        </p:nvSpPr>
        <p:spPr>
          <a:xfrm>
            <a:off x="10192057" y="3961910"/>
            <a:ext cx="242316" cy="69870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786884" y="3961910"/>
            <a:ext cx="242316" cy="69870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0929" y="4158698"/>
            <a:ext cx="2954866" cy="5926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Ипподром</a:t>
            </a:r>
          </a:p>
        </p:txBody>
      </p:sp>
      <p:sp>
        <p:nvSpPr>
          <p:cNvPr id="42" name="Номер слайда 1"/>
          <p:cNvSpPr txBox="1">
            <a:spLocks/>
          </p:cNvSpPr>
          <p:nvPr/>
        </p:nvSpPr>
        <p:spPr>
          <a:xfrm>
            <a:off x="9203267" y="63656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4F6630CD-A789-43C2-8571-FBB131B17AA9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7232096" y="1428465"/>
            <a:ext cx="242316" cy="3661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82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49293" y="3287467"/>
            <a:ext cx="4762500" cy="381000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0818" y="95536"/>
            <a:ext cx="11953327" cy="791569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Государственная поддержка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 отрасли животноводства в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году, млн.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16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79463"/>
              </p:ext>
            </p:extLst>
          </p:nvPr>
        </p:nvGraphicFramePr>
        <p:xfrm>
          <a:off x="130815" y="1097283"/>
          <a:ext cx="11953329" cy="5059680"/>
        </p:xfrm>
        <a:graphic>
          <a:graphicData uri="http://schemas.openxmlformats.org/drawingml/2006/table">
            <a:tbl>
              <a:tblPr/>
              <a:tblGrid>
                <a:gridCol w="346705">
                  <a:extLst>
                    <a:ext uri="{9D8B030D-6E8A-4147-A177-3AD203B41FA5}">
                      <a16:colId xmlns:a16="http://schemas.microsoft.com/office/drawing/2014/main" val="325764729"/>
                    </a:ext>
                  </a:extLst>
                </a:gridCol>
                <a:gridCol w="6436771">
                  <a:extLst>
                    <a:ext uri="{9D8B030D-6E8A-4147-A177-3AD203B41FA5}">
                      <a16:colId xmlns:a16="http://schemas.microsoft.com/office/drawing/2014/main" val="2599196679"/>
                    </a:ext>
                  </a:extLst>
                </a:gridCol>
                <a:gridCol w="1253297">
                  <a:extLst>
                    <a:ext uri="{9D8B030D-6E8A-4147-A177-3AD203B41FA5}">
                      <a16:colId xmlns:a16="http://schemas.microsoft.com/office/drawing/2014/main" val="2912438874"/>
                    </a:ext>
                  </a:extLst>
                </a:gridCol>
                <a:gridCol w="1143634">
                  <a:extLst>
                    <a:ext uri="{9D8B030D-6E8A-4147-A177-3AD203B41FA5}">
                      <a16:colId xmlns:a16="http://schemas.microsoft.com/office/drawing/2014/main" val="1815315855"/>
                    </a:ext>
                  </a:extLst>
                </a:gridCol>
                <a:gridCol w="1284630">
                  <a:extLst>
                    <a:ext uri="{9D8B030D-6E8A-4147-A177-3AD203B41FA5}">
                      <a16:colId xmlns:a16="http://schemas.microsoft.com/office/drawing/2014/main" val="1249698869"/>
                    </a:ext>
                  </a:extLst>
                </a:gridCol>
                <a:gridCol w="1488292">
                  <a:extLst>
                    <a:ext uri="{9D8B030D-6E8A-4147-A177-3AD203B41FA5}">
                      <a16:colId xmlns:a16="http://schemas.microsoft.com/office/drawing/2014/main" val="252560353"/>
                    </a:ext>
                  </a:extLst>
                </a:gridCol>
              </a:tblGrid>
              <a:tr h="516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субсидии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к 2019 г.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255243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одержание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племенного маточного поголовья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168,2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2625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Приобретение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племенного молодняка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130,9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6807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Приобретение семени племенных животных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07829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Приобретение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жидкого азота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47295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поддержку собственного производства молока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238,7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40758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реализованного молока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148,3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58491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Страхование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области животноводства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66335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Приобретение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товарного молодняка КРС мясных пород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25924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Прирост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маточного поголовья КРС мясных пород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66,5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65918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Содержание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маточного поголовья КРС мясных пород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-37,1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23606"/>
                  </a:ext>
                </a:extLst>
              </a:tr>
              <a:tr h="337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Проведение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диагностических исследований на лейкоз КРС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8849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Содержание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товарного маточного поголовья КРС молочного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направления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продуктивности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04085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Приобретение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молодняка КРС ЛПХ граждан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03458"/>
                  </a:ext>
                </a:extLst>
              </a:tr>
              <a:tr h="307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ИТОГО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ПО ОТРАСЛИ: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729,75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752,3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861,4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0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49293" y="3287467"/>
            <a:ext cx="4762500" cy="381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8"/>
            <a:ext cx="3003725" cy="2195827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0818" y="122899"/>
            <a:ext cx="11953327" cy="60523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Целевые показатели развития отрасли животноводства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Новосибирской области до 2024 года 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17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12341"/>
              </p:ext>
            </p:extLst>
          </p:nvPr>
        </p:nvGraphicFramePr>
        <p:xfrm>
          <a:off x="202081" y="796693"/>
          <a:ext cx="11799317" cy="5551101"/>
        </p:xfrm>
        <a:graphic>
          <a:graphicData uri="http://schemas.openxmlformats.org/drawingml/2006/table">
            <a:tbl>
              <a:tblPr/>
              <a:tblGrid>
                <a:gridCol w="31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323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65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2020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         факт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выполнения плана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2023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Ожидаемый прирост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           2024 г.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 2018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Производство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скота и птицы на убой в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хозяйствах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всех категорий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живом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весе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240,1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245,8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254,5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Производство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молока в хозяйствах всех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категорий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тыс.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802,4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821,7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835,0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молока в СХ, КФХ и ИП,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651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683,4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726,0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119,3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Поголовье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крупного рогатого скота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специализированных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мясных пород и их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помесей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СХ, КФХ и ИП, тыс.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47,8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51,7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Численность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товарного поголовья коров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специализированных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мясных пород  в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КФХ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ИП, тыс.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Племенное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условное маточное поголовье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сельскохозяйственных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животных, тыс.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37,2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Реализация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племенного молодняка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крупного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рогатого скота молочных 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мясных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пород на 100 голов маток,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5893" marR="5893" marT="5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5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125493" y="3266094"/>
            <a:ext cx="4762500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7"/>
            <a:ext cx="2830733" cy="2069364"/>
          </a:xfrm>
          <a:prstGeom prst="rect">
            <a:avLst/>
          </a:prstGeom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85212" y="6380000"/>
            <a:ext cx="11987451" cy="433558"/>
            <a:chOff x="168707" y="6500325"/>
            <a:chExt cx="11987452" cy="432984"/>
          </a:xfrm>
        </p:grpSpPr>
        <p:sp>
          <p:nvSpPr>
            <p:cNvPr id="3" name="Прямоугольник 13"/>
            <p:cNvSpPr>
              <a:spLocks noChangeArrowheads="1"/>
            </p:cNvSpPr>
            <p:nvPr/>
          </p:nvSpPr>
          <p:spPr bwMode="auto">
            <a:xfrm>
              <a:off x="1525117" y="6559720"/>
              <a:ext cx="858382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30817" y="122900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Основные задачи развития отрасли животноводства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на 2021 год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7992"/>
              </p:ext>
            </p:extLst>
          </p:nvPr>
        </p:nvGraphicFramePr>
        <p:xfrm>
          <a:off x="288285" y="781051"/>
          <a:ext cx="11626211" cy="5247648"/>
        </p:xfrm>
        <a:graphic>
          <a:graphicData uri="http://schemas.openxmlformats.org/drawingml/2006/table">
            <a:tbl>
              <a:tblPr/>
              <a:tblGrid>
                <a:gridCol w="69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1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Продолжить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специализированного мясного скотоводства, с наращиванием маточного поголовья,    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получением высокопродуктивного молодняка от коров специализированных мясных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пород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Организовать привлечение КФХ в мясное скотоводство из отрасли растениеводства.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себестоимости производства продукции в молочном скотоводстве, свиноводстве и птицеводстве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за счет применения современных технологий, привлечения лучшей мировой генетики и увеличения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продуктивности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животных.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увеличения объемов производства молока продолжить перевод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молочных коров на технологию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круглогодичного беспривязного стойлового содержания с однотипным рационом кормления.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целях обеспечения потребности молочного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мясного скотоводства необходимым объемом кормов, следует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предусмотреть  дополнительные площади кормовых культур и формирования их двухгодового запаса. Особое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внимание уделить заготовки </a:t>
                      </a:r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карнажа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 кукурузы.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по воспроизводству стада крупного рогатого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скота, довести выход телят на 100 коров не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менее 80 голов , охват искусственным осеменением коров и телок не менее 85 %.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Продолжить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работу по оздоровлению крупного рогатого скота от лейкоза.</a:t>
                      </a:r>
                    </a:p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18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pbs.twimg.com/media/EBNXrqJXoAAks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60" y="995680"/>
            <a:ext cx="868680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49293" y="3287466"/>
            <a:ext cx="4762500" cy="381000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85212" y="80942"/>
            <a:ext cx="11953327" cy="60523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Успехи животноводов Новосибирской области в 2020 году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12601400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19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693" y="3437751"/>
            <a:ext cx="11987451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ПЗ «ИРМЕНЬ» и ООО «КФХ РУССКОЕ ПОЛЕ»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в число лучших молочных хозяйств Российской Федерации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22-ой Российской агропромышленной выставки «Золотая осень – 2020» Минсельхоз России провел конкурс «За достижение высоких показателей в развитии племенного и товарного животноводства».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«Молочное животноводство» победителями от Новосибирской области стали ЗАО племзавод «Ирмень» и ООО «КФХ Русское Поле». Наши хозяйства вошли в число лучших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занимающихся молочным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скотоводством и награждены золотыми медалями.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wzh.su/images/news/240914/gold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8" y="686174"/>
            <a:ext cx="2744036" cy="27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mwzh.su/images/news/240914/gold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" y="686173"/>
            <a:ext cx="2744036" cy="27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49292" y="3287467"/>
            <a:ext cx="4762500" cy="381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4" y="839693"/>
            <a:ext cx="3003725" cy="2195827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0817" y="122899"/>
            <a:ext cx="11953327" cy="60523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Доля поголовья сельскохозяйственных животных и объемов производства продукции животноводства в сельскохозяйственных организациях и К(Ф)Х Новосибирской области по состоянию на 01.01.202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г.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5642" y="3435823"/>
            <a:ext cx="4967785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Доля производства мяса всех видов , %</a:t>
            </a:r>
            <a:endParaRPr lang="ru-RU" altLang="ru-RU" sz="2000" b="1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837268"/>
              </p:ext>
            </p:extLst>
          </p:nvPr>
        </p:nvGraphicFramePr>
        <p:xfrm>
          <a:off x="6291617" y="3957851"/>
          <a:ext cx="5781045" cy="240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Номер слайда 1"/>
          <p:cNvSpPr txBox="1">
            <a:spLocks/>
          </p:cNvSpPr>
          <p:nvPr/>
        </p:nvSpPr>
        <p:spPr>
          <a:xfrm>
            <a:off x="10167663" y="6364319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 smtClean="0">
                <a:solidFill>
                  <a:srgbClr val="898989"/>
                </a:solidFill>
              </a:rPr>
              <a:pPr eaLnBrk="1" hangingPunct="1"/>
              <a:t>2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789048"/>
              </p:ext>
            </p:extLst>
          </p:nvPr>
        </p:nvGraphicFramePr>
        <p:xfrm>
          <a:off x="130817" y="3957851"/>
          <a:ext cx="5970923" cy="240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Номер слайда 1"/>
          <p:cNvSpPr txBox="1">
            <a:spLocks/>
          </p:cNvSpPr>
          <p:nvPr/>
        </p:nvSpPr>
        <p:spPr>
          <a:xfrm>
            <a:off x="750627" y="3466531"/>
            <a:ext cx="4244453" cy="4913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Доля производства молока, %</a:t>
            </a:r>
            <a:endParaRPr lang="ru-RU" altLang="ru-RU" sz="2000" b="1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003487"/>
              </p:ext>
            </p:extLst>
          </p:nvPr>
        </p:nvGraphicFramePr>
        <p:xfrm>
          <a:off x="96404" y="839693"/>
          <a:ext cx="3793208" cy="264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Номер слайда 1"/>
          <p:cNvSpPr txBox="1">
            <a:spLocks/>
          </p:cNvSpPr>
          <p:nvPr/>
        </p:nvSpPr>
        <p:spPr>
          <a:xfrm>
            <a:off x="130818" y="839693"/>
            <a:ext cx="3717851" cy="4913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Доля поголовья коров, %</a:t>
            </a:r>
            <a:endParaRPr lang="ru-RU" altLang="ru-RU" sz="2000" b="1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805822"/>
              </p:ext>
            </p:extLst>
          </p:nvPr>
        </p:nvGraphicFramePr>
        <p:xfrm>
          <a:off x="3889612" y="839693"/>
          <a:ext cx="3940087" cy="262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Номер слайда 1"/>
          <p:cNvSpPr txBox="1">
            <a:spLocks/>
          </p:cNvSpPr>
          <p:nvPr/>
        </p:nvSpPr>
        <p:spPr>
          <a:xfrm>
            <a:off x="3650483" y="856752"/>
            <a:ext cx="4179217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Доля поголовья свиней, %</a:t>
            </a:r>
            <a:endParaRPr lang="ru-RU" altLang="ru-RU" sz="2000" b="1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787857"/>
              </p:ext>
            </p:extLst>
          </p:nvPr>
        </p:nvGraphicFramePr>
        <p:xfrm>
          <a:off x="7729182" y="856752"/>
          <a:ext cx="4226257" cy="260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Номер слайда 1"/>
          <p:cNvSpPr txBox="1">
            <a:spLocks/>
          </p:cNvSpPr>
          <p:nvPr/>
        </p:nvSpPr>
        <p:spPr>
          <a:xfrm>
            <a:off x="7683771" y="832868"/>
            <a:ext cx="3985066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Доля поголовья птицы, %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81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20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13" name="Picture 2" descr="https://ds05.infourok.ru/uploads/ex/10b3/000be40a-36fc31f3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8"/>
            <a:ext cx="3003725" cy="2195827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0818" y="122899"/>
            <a:ext cx="11953327" cy="60523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Распределение  сельскохозяйственных товаропроизводителей Новосибирской области по специализациям отрасли животноводства по состоянию 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01.01.2021.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3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00350"/>
              </p:ext>
            </p:extLst>
          </p:nvPr>
        </p:nvGraphicFramePr>
        <p:xfrm>
          <a:off x="636103" y="1073423"/>
          <a:ext cx="10946296" cy="4743600"/>
        </p:xfrm>
        <a:graphic>
          <a:graphicData uri="http://schemas.openxmlformats.org/drawingml/2006/table">
            <a:tbl>
              <a:tblPr/>
              <a:tblGrid>
                <a:gridCol w="34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с/х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товаропроизводителей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с/х организаций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К(Ф)Х и ИП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Молочное скотоводство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Мясное скотоводство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Овцеводство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Свиноводство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Птицеводство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Коневодство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Звероводство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Пчеловодство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4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3856" y="2987975"/>
            <a:ext cx="5404287" cy="411739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Производство молока в сутки, тыс. тонн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92831"/>
              </p:ext>
            </p:extLst>
          </p:nvPr>
        </p:nvGraphicFramePr>
        <p:xfrm>
          <a:off x="2888672" y="1291223"/>
          <a:ext cx="6630412" cy="167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155">
                  <a:extLst>
                    <a:ext uri="{9D8B030D-6E8A-4147-A177-3AD203B41FA5}">
                      <a16:colId xmlns:a16="http://schemas.microsoft.com/office/drawing/2014/main" val="2584697401"/>
                    </a:ext>
                  </a:extLst>
                </a:gridCol>
                <a:gridCol w="2431473">
                  <a:extLst>
                    <a:ext uri="{9D8B030D-6E8A-4147-A177-3AD203B41FA5}">
                      <a16:colId xmlns:a16="http://schemas.microsoft.com/office/drawing/2014/main" val="806104910"/>
                    </a:ext>
                  </a:extLst>
                </a:gridCol>
                <a:gridCol w="1403784">
                  <a:extLst>
                    <a:ext uri="{9D8B030D-6E8A-4147-A177-3AD203B41FA5}">
                      <a16:colId xmlns:a16="http://schemas.microsoft.com/office/drawing/2014/main" val="821680605"/>
                    </a:ext>
                  </a:extLst>
                </a:gridCol>
              </a:tblGrid>
              <a:tr h="583148"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дойных</a:t>
                      </a:r>
                      <a:r>
                        <a:rPr lang="ru-RU" sz="13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</a:t>
                      </a:r>
                      <a:r>
                        <a:rPr lang="ru-RU" sz="13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</a:t>
                      </a:r>
                      <a:r>
                        <a:rPr lang="en-US" sz="13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гол.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НСО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3590009458"/>
                  </a:ext>
                </a:extLst>
              </a:tr>
              <a:tr h="381395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 </a:t>
                      </a:r>
                    </a:p>
                  </a:txBody>
                  <a:tcPr marL="6191" marR="6191" marT="6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</a:t>
                      </a:r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место</a:t>
                      </a:r>
                    </a:p>
                  </a:txBody>
                  <a:tcPr marL="6191" marR="6191" marT="6191" marB="0" anchor="b"/>
                </a:tc>
                <a:extLst>
                  <a:ext uri="{0D108BD9-81ED-4DB2-BD59-A6C34878D82A}">
                    <a16:rowId xmlns:a16="http://schemas.microsoft.com/office/drawing/2014/main" val="2191760184"/>
                  </a:ext>
                </a:extLst>
              </a:tr>
              <a:tr h="381395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465,0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b"/>
                </a:tc>
                <a:extLst>
                  <a:ext uri="{0D108BD9-81ED-4DB2-BD59-A6C34878D82A}">
                    <a16:rowId xmlns:a16="http://schemas.microsoft.com/office/drawing/2014/main" val="2071166739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127,6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b"/>
                </a:tc>
                <a:extLst>
                  <a:ext uri="{0D108BD9-81ED-4DB2-BD59-A6C34878D82A}">
                    <a16:rowId xmlns:a16="http://schemas.microsoft.com/office/drawing/2014/main" val="2906526356"/>
                  </a:ext>
                </a:extLst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820893" y="2981266"/>
            <a:ext cx="5020694" cy="41173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Поголовье молочных коров, тыс. голов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4" descr="ÐÐ°ÑÑÐ¸Ð½ÐºÐ¸ Ð¿Ð¾ Ð·Ð°Ð¿ÑÐ¾ÑÑ Ð¼Ð¾Ð»Ð¾ÐºÐ¾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351" y="1448764"/>
            <a:ext cx="2348516" cy="164125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ÐÐ°ÑÑÐ¸Ð½ÐºÐ¸ Ð¿Ð¾ Ð·Ð°Ð¿ÑÐ¾ÑÑ Ð¼Ð¾Ð»Ð¾ÑÐ½Ð°Ñ ÐºÐ¾ÑÐ¾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4" y="1450550"/>
            <a:ext cx="2475441" cy="164403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02572"/>
              </p:ext>
            </p:extLst>
          </p:nvPr>
        </p:nvGraphicFramePr>
        <p:xfrm>
          <a:off x="404689" y="3393004"/>
          <a:ext cx="5674311" cy="300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539018"/>
              </p:ext>
            </p:extLst>
          </p:nvPr>
        </p:nvGraphicFramePr>
        <p:xfrm>
          <a:off x="6311217" y="3393005"/>
          <a:ext cx="5616926" cy="317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" y="1"/>
            <a:ext cx="12191999" cy="886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13617" y="0"/>
            <a:ext cx="7962785" cy="88619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Рейтинг регионов России по поголовью молочных коров и производству молока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1" y="50396"/>
            <a:ext cx="685079" cy="8357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27" y="-100270"/>
            <a:ext cx="2015063" cy="1007532"/>
          </a:xfrm>
          <a:prstGeom prst="rect">
            <a:avLst/>
          </a:prstGeom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10167663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 smtClean="0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7"/>
            <a:ext cx="3084733" cy="22550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125493" y="3266094"/>
            <a:ext cx="4762500" cy="3810000"/>
          </a:xfrm>
          <a:prstGeom prst="rect">
            <a:avLst/>
          </a:prstGeom>
        </p:spPr>
      </p:pic>
      <p:grpSp>
        <p:nvGrpSpPr>
          <p:cNvPr id="1433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14441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30817" y="122899"/>
            <a:ext cx="11953327" cy="580317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Поголовье 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коров молочного и мясного направления за ряд лет по сельскохозяйственным предприятиям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КФХ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и ИП  Новосибирской области, тыс.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голов.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9587"/>
              </p:ext>
            </p:extLst>
          </p:nvPr>
        </p:nvGraphicFramePr>
        <p:xfrm>
          <a:off x="9346713" y="982668"/>
          <a:ext cx="2725950" cy="5117880"/>
        </p:xfrm>
        <a:graphic>
          <a:graphicData uri="http://schemas.openxmlformats.org/drawingml/2006/table">
            <a:tbl>
              <a:tblPr/>
              <a:tblGrid>
                <a:gridCol w="162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                                       к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 тыс. гол.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Поголовье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коров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оголовье   коров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молочного направления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оголовье   коров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мясного направления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797431"/>
              </p:ext>
            </p:extLst>
          </p:nvPr>
        </p:nvGraphicFramePr>
        <p:xfrm>
          <a:off x="130817" y="883920"/>
          <a:ext cx="9016785" cy="521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16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91290" y="3287466"/>
            <a:ext cx="4762500" cy="381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6"/>
            <a:ext cx="3003725" cy="2195827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0817" y="122899"/>
            <a:ext cx="11953327" cy="60523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Рейтинг районов Новосибирской области по поголовью коров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молочной продуктивности 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01.01.202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г.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6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98" y="890276"/>
            <a:ext cx="514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Районы обеспечившие прирост, голов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3856" y="890276"/>
            <a:ext cx="524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Районы допустившие снижение, голов</a:t>
            </a:r>
            <a:endParaRPr lang="ru-RU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902435"/>
              </p:ext>
            </p:extLst>
          </p:nvPr>
        </p:nvGraphicFramePr>
        <p:xfrm>
          <a:off x="130818" y="1411246"/>
          <a:ext cx="5874196" cy="479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245346"/>
              </p:ext>
            </p:extLst>
          </p:nvPr>
        </p:nvGraphicFramePr>
        <p:xfrm>
          <a:off x="6070965" y="1411245"/>
          <a:ext cx="6001698" cy="479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55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125493" y="3266094"/>
            <a:ext cx="4762500" cy="3810000"/>
          </a:xfrm>
          <a:prstGeom prst="rect">
            <a:avLst/>
          </a:prstGeom>
        </p:spPr>
      </p:pic>
      <p:grpSp>
        <p:nvGrpSpPr>
          <p:cNvPr id="1433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14441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5212" y="106191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Динамика  поголовья свиней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 сельскохозяйственных организациях, К(Ф)Х  и ИП                                             Новосибирской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области в период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2015 по 2020 год, тыс. голов.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7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619912"/>
              </p:ext>
            </p:extLst>
          </p:nvPr>
        </p:nvGraphicFramePr>
        <p:xfrm>
          <a:off x="130817" y="610247"/>
          <a:ext cx="11907723" cy="554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6" y="717586"/>
            <a:ext cx="2352384" cy="2487156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78584"/>
              </p:ext>
            </p:extLst>
          </p:nvPr>
        </p:nvGraphicFramePr>
        <p:xfrm>
          <a:off x="7192775" y="817400"/>
          <a:ext cx="4817796" cy="529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057827"/>
              </p:ext>
            </p:extLst>
          </p:nvPr>
        </p:nvGraphicFramePr>
        <p:xfrm>
          <a:off x="314960" y="822170"/>
          <a:ext cx="6756399" cy="529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052390"/>
              </p:ext>
            </p:extLst>
          </p:nvPr>
        </p:nvGraphicFramePr>
        <p:xfrm>
          <a:off x="7233313" y="1298275"/>
          <a:ext cx="4839350" cy="52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131705" y="1961164"/>
            <a:ext cx="29884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55,7 тыс. тонн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3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7030882" y="3240694"/>
            <a:ext cx="4762500" cy="3810000"/>
          </a:xfrm>
          <a:prstGeom prst="rect">
            <a:avLst/>
          </a:prstGeom>
        </p:spPr>
      </p:pic>
      <p:grpSp>
        <p:nvGrpSpPr>
          <p:cNvPr id="1433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14441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11617292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5212" y="106191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Погололовье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птицы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 предприятиях Новосибирской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области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                                  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период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2015 по 20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год, тыс. голов.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8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812249"/>
              </p:ext>
            </p:extLst>
          </p:nvPr>
        </p:nvGraphicFramePr>
        <p:xfrm>
          <a:off x="288286" y="737303"/>
          <a:ext cx="11953327" cy="531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" y="792647"/>
            <a:ext cx="1957535" cy="2311400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741286"/>
              </p:ext>
            </p:extLst>
          </p:nvPr>
        </p:nvGraphicFramePr>
        <p:xfrm>
          <a:off x="85213" y="725972"/>
          <a:ext cx="7355421" cy="565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57150"/>
              </p:ext>
            </p:extLst>
          </p:nvPr>
        </p:nvGraphicFramePr>
        <p:xfrm>
          <a:off x="7440634" y="1286199"/>
          <a:ext cx="4597904" cy="3048410"/>
        </p:xfrm>
        <a:graphic>
          <a:graphicData uri="http://schemas.openxmlformats.org/drawingml/2006/table">
            <a:tbl>
              <a:tblPr/>
              <a:tblGrid>
                <a:gridCol w="306103">
                  <a:extLst>
                    <a:ext uri="{9D8B030D-6E8A-4147-A177-3AD203B41FA5}">
                      <a16:colId xmlns:a16="http://schemas.microsoft.com/office/drawing/2014/main" val="2612120098"/>
                    </a:ext>
                  </a:extLst>
                </a:gridCol>
                <a:gridCol w="1264428">
                  <a:extLst>
                    <a:ext uri="{9D8B030D-6E8A-4147-A177-3AD203B41FA5}">
                      <a16:colId xmlns:a16="http://schemas.microsoft.com/office/drawing/2014/main" val="3805195002"/>
                    </a:ext>
                  </a:extLst>
                </a:gridCol>
                <a:gridCol w="1014234">
                  <a:extLst>
                    <a:ext uri="{9D8B030D-6E8A-4147-A177-3AD203B41FA5}">
                      <a16:colId xmlns:a16="http://schemas.microsoft.com/office/drawing/2014/main" val="1400838675"/>
                    </a:ext>
                  </a:extLst>
                </a:gridCol>
                <a:gridCol w="1190033">
                  <a:extLst>
                    <a:ext uri="{9D8B030D-6E8A-4147-A177-3AD203B41FA5}">
                      <a16:colId xmlns:a16="http://schemas.microsoft.com/office/drawing/2014/main" val="1006966811"/>
                    </a:ext>
                  </a:extLst>
                </a:gridCol>
                <a:gridCol w="823106">
                  <a:extLst>
                    <a:ext uri="{9D8B030D-6E8A-4147-A177-3AD203B41FA5}">
                      <a16:colId xmlns:a16="http://schemas.microsoft.com/office/drawing/2014/main" val="3941635766"/>
                    </a:ext>
                  </a:extLst>
                </a:gridCol>
              </a:tblGrid>
              <a:tr h="863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Поголовье птицы, тыс. гол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мяса птицы, тыс.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яйца, 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55839"/>
                  </a:ext>
                </a:extLst>
              </a:tr>
              <a:tr h="44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Искитимский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14704"/>
                  </a:ext>
                </a:extLst>
              </a:tr>
              <a:tr h="44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Коченевский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63105"/>
                  </a:ext>
                </a:extLst>
              </a:tr>
              <a:tr h="411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Новосибирский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04250"/>
                  </a:ext>
                </a:extLst>
              </a:tr>
              <a:tr h="43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Черепановский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60460"/>
                  </a:ext>
                </a:extLst>
              </a:tr>
              <a:tr h="4460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56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64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4865714" y="3562347"/>
            <a:ext cx="4762500" cy="381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" y="703217"/>
            <a:ext cx="2090347" cy="1528116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19336" y="122899"/>
            <a:ext cx="11953327" cy="60523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Производство основных видов продукции животноводства  СХО, КФХ и ИП Новосибирской области за 2020 год.</a:t>
            </a: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-528736" y="6380000"/>
            <a:ext cx="12601399" cy="433558"/>
            <a:chOff x="-445241" y="6500325"/>
            <a:chExt cx="12601400" cy="432984"/>
          </a:xfrm>
        </p:grpSpPr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445241" y="6559720"/>
              <a:ext cx="8358437" cy="33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EA3800"/>
                  </a:solidFill>
                </a:rPr>
                <a:t>МИНИСТЕРСТВО СЕЛЬСКОГО ХОЗЯЙСТВА НОВОСИБИРСКОЙ ОБЛАСТИ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07" y="6500494"/>
              <a:ext cx="406147" cy="4328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gradFill>
                <a:gsLst>
                  <a:gs pos="0">
                    <a:schemeClr val="accent1">
                      <a:tint val="66000"/>
                      <a:satMod val="160000"/>
                      <a:alpha val="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312" y="6500325"/>
              <a:ext cx="11941847" cy="0"/>
            </a:xfrm>
            <a:prstGeom prst="line">
              <a:avLst/>
            </a:prstGeom>
            <a:ln>
              <a:solidFill>
                <a:srgbClr val="EA3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06430"/>
              </p:ext>
            </p:extLst>
          </p:nvPr>
        </p:nvGraphicFramePr>
        <p:xfrm>
          <a:off x="5225142" y="1007799"/>
          <a:ext cx="6847521" cy="402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5240" y="5260022"/>
            <a:ext cx="2329314" cy="637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валового   производства молока к 2015 году составил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32088" y="4934386"/>
            <a:ext cx="1452195" cy="1288336"/>
          </a:xfrm>
          <a:prstGeom prst="rightArrow">
            <a:avLst>
              <a:gd name="adj1" fmla="val 50000"/>
              <a:gd name="adj2" fmla="val 490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166,9 тыс. т. +32 %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7324" y="5156215"/>
            <a:ext cx="3238501" cy="7408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производства мяса всех видов к 2015 году составил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8855825" y="4777968"/>
            <a:ext cx="2182691" cy="1476551"/>
          </a:xfrm>
          <a:prstGeom prst="rightArrow">
            <a:avLst>
              <a:gd name="adj1" fmla="val 50000"/>
              <a:gd name="adj2" fmla="val 490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32,1 тыс. т. +20 %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368969"/>
              </p:ext>
            </p:extLst>
          </p:nvPr>
        </p:nvGraphicFramePr>
        <p:xfrm>
          <a:off x="130817" y="851269"/>
          <a:ext cx="5182863" cy="418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74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33672</TotalTime>
  <Words>2197</Words>
  <Application>Microsoft Office PowerPoint</Application>
  <PresentationFormat>Широкоэкранный</PresentationFormat>
  <Paragraphs>633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MCX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Гамза Денис Петрович</cp:lastModifiedBy>
  <cp:revision>1587</cp:revision>
  <cp:lastPrinted>2021-01-27T12:32:39Z</cp:lastPrinted>
  <dcterms:created xsi:type="dcterms:W3CDTF">2009-06-22T09:46:00Z</dcterms:created>
  <dcterms:modified xsi:type="dcterms:W3CDTF">2021-01-27T12:51:00Z</dcterms:modified>
</cp:coreProperties>
</file>