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" r:id="rId2"/>
    <p:sldId id="267" r:id="rId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-60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02503-BFDF-42FA-A34F-0FBAAF25AA8A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C622C9-1EAD-4375-A520-9FD314A0C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367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D74D4-23CF-4BF6-8698-29E09C29EDF4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3475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D74D4-23CF-4BF6-8698-29E09C29EDF4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4408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E431-FA8B-4012-BB35-70EA37C0F70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92E0-26A0-42FE-B46F-507B7AA99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62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E431-FA8B-4012-BB35-70EA37C0F70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92E0-26A0-42FE-B46F-507B7AA99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36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E431-FA8B-4012-BB35-70EA37C0F70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92E0-26A0-42FE-B46F-507B7AA99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47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E431-FA8B-4012-BB35-70EA37C0F70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92E0-26A0-42FE-B46F-507B7AA99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46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E431-FA8B-4012-BB35-70EA37C0F70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92E0-26A0-42FE-B46F-507B7AA99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25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E431-FA8B-4012-BB35-70EA37C0F70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92E0-26A0-42FE-B46F-507B7AA99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289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E431-FA8B-4012-BB35-70EA37C0F70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92E0-26A0-42FE-B46F-507B7AA99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44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E431-FA8B-4012-BB35-70EA37C0F70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92E0-26A0-42FE-B46F-507B7AA99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272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E431-FA8B-4012-BB35-70EA37C0F70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92E0-26A0-42FE-B46F-507B7AA99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968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E431-FA8B-4012-BB35-70EA37C0F70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92E0-26A0-42FE-B46F-507B7AA99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60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E431-FA8B-4012-BB35-70EA37C0F70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92E0-26A0-42FE-B46F-507B7AA99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129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CE431-FA8B-4012-BB35-70EA37C0F70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F92E0-26A0-42FE-B46F-507B7AA99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87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hyperlink" Target="consultantplus://offline/ref=2DE4BE40E861678209456E9DD07CCA7943E7234D2E5A1042E414725FDD0FF57E69E476A6868C8FBFSAs9N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jpeg"/><Relationship Id="rId9" Type="http://schemas.openxmlformats.org/officeDocument/2006/relationships/hyperlink" Target="consultantplus://offline/ref=2DE4BE40E861678209456E9DD07CCA7943E7234D2E5A1042E414725FDD0FF57E69E476A6868C8FBFSAs9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Стрелка вправо 204"/>
          <p:cNvSpPr/>
          <p:nvPr/>
        </p:nvSpPr>
        <p:spPr>
          <a:xfrm rot="16200000" flipH="1">
            <a:off x="526155" y="2221424"/>
            <a:ext cx="657530" cy="222421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Стрелка вправо 203"/>
          <p:cNvSpPr/>
          <p:nvPr/>
        </p:nvSpPr>
        <p:spPr>
          <a:xfrm rot="5400000" flipH="1">
            <a:off x="645144" y="1633562"/>
            <a:ext cx="446074" cy="222421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Стрелка вправо 201"/>
          <p:cNvSpPr/>
          <p:nvPr/>
        </p:nvSpPr>
        <p:spPr>
          <a:xfrm rot="16200000" flipH="1">
            <a:off x="530529" y="2867531"/>
            <a:ext cx="657530" cy="222421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Стрелка вправо 82"/>
          <p:cNvSpPr/>
          <p:nvPr/>
        </p:nvSpPr>
        <p:spPr>
          <a:xfrm>
            <a:off x="5939481" y="2447216"/>
            <a:ext cx="1073766" cy="222421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трелка вправо 74"/>
          <p:cNvSpPr/>
          <p:nvPr/>
        </p:nvSpPr>
        <p:spPr>
          <a:xfrm rot="16200000">
            <a:off x="3790733" y="1978529"/>
            <a:ext cx="831995" cy="222421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трелка вправо 73"/>
          <p:cNvSpPr/>
          <p:nvPr/>
        </p:nvSpPr>
        <p:spPr>
          <a:xfrm rot="5400000">
            <a:off x="3378364" y="1839302"/>
            <a:ext cx="696049" cy="222421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право 2"/>
          <p:cNvSpPr/>
          <p:nvPr/>
        </p:nvSpPr>
        <p:spPr>
          <a:xfrm>
            <a:off x="5708841" y="1178892"/>
            <a:ext cx="1478866" cy="222421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трелка вправо 72"/>
          <p:cNvSpPr/>
          <p:nvPr/>
        </p:nvSpPr>
        <p:spPr>
          <a:xfrm flipH="1">
            <a:off x="5807489" y="1419244"/>
            <a:ext cx="1564673" cy="222421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Picture 16" descr="http://im4-tub-ru.yandex.net/i?id=218735633-64-72&amp;n=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0874" y="6421092"/>
            <a:ext cx="441142" cy="32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0" y="95825"/>
            <a:ext cx="12192000" cy="576000"/>
          </a:xfrm>
          <a:prstGeom prst="roundRect">
            <a:avLst>
              <a:gd name="adj" fmla="val 16667"/>
            </a:avLst>
          </a:prstGeom>
          <a:solidFill>
            <a:srgbClr val="ED7D3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lvl="0" algn="ctr"/>
            <a:r>
              <a:rPr lang="ru-RU" alt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ПОКУПКА ТЕХНИКИ В РАМКАХ МЕХАНИЗМА ЛЬГОТНОГО ИНВЕСТИЦИОННОГО КРЕДИТОВАНИЯ (РОССИЙСКАЯ ТЕХНИКА </a:t>
            </a:r>
          </a:p>
          <a:p>
            <a:pPr lvl="0" algn="ctr"/>
            <a:r>
              <a:rPr lang="ru-RU" alt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ПО </a:t>
            </a:r>
            <a:r>
              <a:rPr lang="ru-RU" alt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П.</a:t>
            </a:r>
            <a:r>
              <a:rPr lang="en-US" alt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17</a:t>
            </a:r>
            <a:r>
              <a:rPr lang="ru-RU" alt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 </a:t>
            </a:r>
            <a:r>
              <a:rPr lang="ru-RU" alt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ПРИКАЗА МИНСЕЛЬХОЗА РОССИИ </a:t>
            </a:r>
            <a:r>
              <a:rPr lang="ru-RU" alt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№</a:t>
            </a:r>
            <a:r>
              <a:rPr lang="en-US" alt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274</a:t>
            </a:r>
            <a:r>
              <a:rPr lang="ru-RU" alt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)</a:t>
            </a:r>
            <a:endParaRPr lang="ru-RU" altLang="ru-RU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PMingLiU" pitchFamily="18" charset="-120"/>
              <a:cs typeface="Arial" panose="020B0604020202020204" pitchFamily="34" charset="0"/>
            </a:endParaRPr>
          </a:p>
        </p:txBody>
      </p:sp>
      <p:grpSp>
        <p:nvGrpSpPr>
          <p:cNvPr id="50" name="Группа 49"/>
          <p:cNvGrpSpPr/>
          <p:nvPr/>
        </p:nvGrpSpPr>
        <p:grpSpPr>
          <a:xfrm>
            <a:off x="2208722" y="1110472"/>
            <a:ext cx="3621191" cy="572135"/>
            <a:chOff x="3297453" y="2911224"/>
            <a:chExt cx="4959436" cy="954000"/>
          </a:xfrm>
        </p:grpSpPr>
        <p:sp>
          <p:nvSpPr>
            <p:cNvPr id="51" name="Скругленный прямоугольник 50"/>
            <p:cNvSpPr/>
            <p:nvPr/>
          </p:nvSpPr>
          <p:spPr>
            <a:xfrm>
              <a:off x="3313343" y="2911224"/>
              <a:ext cx="4943546" cy="954000"/>
            </a:xfrm>
            <a:prstGeom prst="roundRect">
              <a:avLst>
                <a:gd name="adj" fmla="val 50000"/>
              </a:avLst>
            </a:prstGeom>
            <a:solidFill>
              <a:srgbClr val="FEEFE2"/>
            </a:solidFill>
            <a:ln w="571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Завод-производитель</a:t>
              </a:r>
              <a:endPara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Овал 51"/>
            <p:cNvSpPr/>
            <p:nvPr/>
          </p:nvSpPr>
          <p:spPr>
            <a:xfrm>
              <a:off x="3297453" y="2911226"/>
              <a:ext cx="813943" cy="92557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79646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2" name="Овал 121"/>
          <p:cNvSpPr/>
          <p:nvPr/>
        </p:nvSpPr>
        <p:spPr>
          <a:xfrm>
            <a:off x="6335400" y="1149629"/>
            <a:ext cx="225748" cy="223094"/>
          </a:xfrm>
          <a:prstGeom prst="ellipse">
            <a:avLst/>
          </a:prstGeom>
          <a:solidFill>
            <a:schemeClr val="bg1"/>
          </a:solidFill>
          <a:ln w="57150">
            <a:solidFill>
              <a:srgbClr val="F7964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5" name="Овал 124"/>
          <p:cNvSpPr/>
          <p:nvPr/>
        </p:nvSpPr>
        <p:spPr>
          <a:xfrm>
            <a:off x="6334679" y="1439042"/>
            <a:ext cx="225748" cy="223094"/>
          </a:xfrm>
          <a:prstGeom prst="ellipse">
            <a:avLst/>
          </a:prstGeom>
          <a:solidFill>
            <a:schemeClr val="bg1"/>
          </a:solidFill>
          <a:ln w="57150">
            <a:solidFill>
              <a:srgbClr val="F7964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0" name="Группа 59"/>
          <p:cNvGrpSpPr/>
          <p:nvPr/>
        </p:nvGrpSpPr>
        <p:grpSpPr>
          <a:xfrm>
            <a:off x="7170454" y="1108383"/>
            <a:ext cx="4854982" cy="572135"/>
            <a:chOff x="3297453" y="2911224"/>
            <a:chExt cx="6649186" cy="954000"/>
          </a:xfrm>
        </p:grpSpPr>
        <p:sp>
          <p:nvSpPr>
            <p:cNvPr id="61" name="Скругленный прямоугольник 60"/>
            <p:cNvSpPr/>
            <p:nvPr/>
          </p:nvSpPr>
          <p:spPr>
            <a:xfrm>
              <a:off x="3313343" y="2911224"/>
              <a:ext cx="6633296" cy="954000"/>
            </a:xfrm>
            <a:prstGeom prst="roundRect">
              <a:avLst>
                <a:gd name="adj" fmla="val 50000"/>
              </a:avLst>
            </a:prstGeom>
            <a:solidFill>
              <a:srgbClr val="FEEFE2"/>
            </a:solidFill>
            <a:ln w="571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Торгово-промышленная палата Российской Федерации</a:t>
              </a:r>
              <a:endPara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Овал 61"/>
            <p:cNvSpPr/>
            <p:nvPr/>
          </p:nvSpPr>
          <p:spPr>
            <a:xfrm>
              <a:off x="3297453" y="2911226"/>
              <a:ext cx="813943" cy="92557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79646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2565445" y="2267645"/>
            <a:ext cx="3621191" cy="572135"/>
            <a:chOff x="3297453" y="2911224"/>
            <a:chExt cx="4959436" cy="954000"/>
          </a:xfrm>
        </p:grpSpPr>
        <p:sp>
          <p:nvSpPr>
            <p:cNvPr id="65" name="Скругленный прямоугольник 64"/>
            <p:cNvSpPr/>
            <p:nvPr/>
          </p:nvSpPr>
          <p:spPr>
            <a:xfrm>
              <a:off x="3313343" y="2911224"/>
              <a:ext cx="4943546" cy="954000"/>
            </a:xfrm>
            <a:prstGeom prst="roundRect">
              <a:avLst>
                <a:gd name="adj" fmla="val 50000"/>
              </a:avLst>
            </a:prstGeom>
            <a:solidFill>
              <a:srgbClr val="FEEFE2"/>
            </a:solidFill>
            <a:ln w="571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  <a:r>
                <a:rPr lang="ru-RU" b="1" dirty="0" err="1" smtClean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Минпромторг</a:t>
              </a:r>
              <a:r>
                <a:rPr lang="ru-RU" b="1" dirty="0" smtClean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России</a:t>
              </a:r>
              <a:endPara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Овал 65"/>
            <p:cNvSpPr/>
            <p:nvPr/>
          </p:nvSpPr>
          <p:spPr>
            <a:xfrm>
              <a:off x="3297453" y="2911226"/>
              <a:ext cx="813943" cy="92557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79646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7" name="Овал 76"/>
          <p:cNvSpPr/>
          <p:nvPr/>
        </p:nvSpPr>
        <p:spPr>
          <a:xfrm>
            <a:off x="3615178" y="1851254"/>
            <a:ext cx="225748" cy="223094"/>
          </a:xfrm>
          <a:prstGeom prst="ellipse">
            <a:avLst/>
          </a:prstGeom>
          <a:solidFill>
            <a:schemeClr val="bg1"/>
          </a:solidFill>
          <a:ln w="57150">
            <a:solidFill>
              <a:srgbClr val="F7964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4092193" y="1865081"/>
            <a:ext cx="225748" cy="223094"/>
          </a:xfrm>
          <a:prstGeom prst="ellipse">
            <a:avLst/>
          </a:prstGeom>
          <a:solidFill>
            <a:schemeClr val="bg1"/>
          </a:solidFill>
          <a:ln w="57150">
            <a:solidFill>
              <a:srgbClr val="F7964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9" name="Группа 78"/>
          <p:cNvGrpSpPr/>
          <p:nvPr/>
        </p:nvGrpSpPr>
        <p:grpSpPr>
          <a:xfrm>
            <a:off x="6838491" y="1971847"/>
            <a:ext cx="5304301" cy="1043416"/>
            <a:chOff x="3097633" y="2445546"/>
            <a:chExt cx="7264556" cy="1739832"/>
          </a:xfrm>
        </p:grpSpPr>
        <p:sp>
          <p:nvSpPr>
            <p:cNvPr id="80" name="Скругленный прямоугольник 79"/>
            <p:cNvSpPr/>
            <p:nvPr/>
          </p:nvSpPr>
          <p:spPr>
            <a:xfrm>
              <a:off x="3128544" y="2445546"/>
              <a:ext cx="7233645" cy="1739832"/>
            </a:xfrm>
            <a:prstGeom prst="roundRect">
              <a:avLst>
                <a:gd name="adj" fmla="val 50000"/>
              </a:avLst>
            </a:prstGeom>
            <a:solidFill>
              <a:srgbClr val="FEEFE2"/>
            </a:solidFill>
            <a:ln w="571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Перечень заключений на сайте   </a:t>
              </a:r>
              <a:r>
                <a:rPr lang="ru-RU" b="1" dirty="0" err="1" smtClean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Минпромторга</a:t>
              </a:r>
              <a:r>
                <a:rPr lang="ru-RU" b="1" dirty="0" smtClean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России</a:t>
              </a:r>
            </a:p>
            <a:p>
              <a:pPr algn="ctr"/>
              <a:r>
                <a:rPr lang="ru-RU" sz="1200" b="1" dirty="0" smtClean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(на сайте Минсельхоза дублируется ссылка на базу Заключений </a:t>
              </a:r>
              <a:r>
                <a:rPr lang="ru-RU" sz="1200" b="1" dirty="0" err="1" smtClean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Минпромторга</a:t>
              </a:r>
              <a:r>
                <a:rPr lang="ru-RU" sz="1200" b="1" dirty="0" smtClean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ru-RU" sz="12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Овал 80"/>
            <p:cNvSpPr/>
            <p:nvPr/>
          </p:nvSpPr>
          <p:spPr>
            <a:xfrm>
              <a:off x="3097633" y="2927674"/>
              <a:ext cx="813943" cy="92557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79646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4" name="Овал 83"/>
          <p:cNvSpPr/>
          <p:nvPr/>
        </p:nvSpPr>
        <p:spPr>
          <a:xfrm>
            <a:off x="6441844" y="2437982"/>
            <a:ext cx="225748" cy="223094"/>
          </a:xfrm>
          <a:prstGeom prst="ellipse">
            <a:avLst/>
          </a:prstGeom>
          <a:solidFill>
            <a:schemeClr val="bg1"/>
          </a:solidFill>
          <a:ln w="57150">
            <a:solidFill>
              <a:srgbClr val="F7964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6" name="Picture 6" descr="Картинки по запросу icon register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394" y="2351786"/>
            <a:ext cx="309822" cy="353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2" descr="ÐÐ°ÑÑÐ¸Ð½ÐºÐ¸ Ð¿Ð¾ Ð·Ð°Ð¿ÑÐ¾ÑÑ Ð»Ð¾Ð³Ð¾ÑÐ¸Ð¿ Ð¼Ð¸Ð½Ð¿ÑÐ¾Ð¼ÑÐ¾ÑÐ³ ÑÐ¾ÑÑÐ¸Ð¸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973" y="2324551"/>
            <a:ext cx="449783" cy="42528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ÐÐ°ÑÑÐ¸Ð½ÐºÐ¸ Ð¿Ð¾ Ð·Ð°Ð¿ÑÐ¾ÑÑ Ð»Ð¾Ð³Ð¾ÑÐ¸Ð¿ ÑÐ¿Ð¿ ÑÑ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0304" y="1120621"/>
            <a:ext cx="351863" cy="530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ÐÐ°ÑÑÐ¸Ð½ÐºÐ¸ Ð¿Ð¾ Ð·Ð°Ð¿ÑÐ¾ÑÑ Ð»Ð¾Ð³Ð¾ÑÐ¸Ð¿ ÑÑÐ°ÐºÑÐ¾Ñ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227" y="1214141"/>
            <a:ext cx="365355" cy="363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AutoShape 3"/>
          <p:cNvSpPr>
            <a:spLocks noChangeArrowheads="1"/>
          </p:cNvSpPr>
          <p:nvPr/>
        </p:nvSpPr>
        <p:spPr bwMode="auto">
          <a:xfrm flipV="1">
            <a:off x="1" y="4360772"/>
            <a:ext cx="6334678" cy="73718"/>
          </a:xfrm>
          <a:prstGeom prst="roundRect">
            <a:avLst>
              <a:gd name="adj" fmla="val 16667"/>
            </a:avLst>
          </a:prstGeom>
          <a:solidFill>
            <a:srgbClr val="ED7D3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lvl="0" algn="ctr"/>
            <a:endParaRPr lang="ru-RU" altLang="ru-RU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PMingLiU" pitchFamily="18" charset="-120"/>
              <a:cs typeface="Arial" panose="020B0604020202020204" pitchFamily="34" charset="0"/>
            </a:endParaRP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7015553" y="4814096"/>
            <a:ext cx="4568895" cy="371863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0" tIns="0" rIns="0" bIns="0" rtlCol="0" anchor="ctr"/>
          <a:lstStyle/>
          <a:p>
            <a:pPr algn="ctr" defTabSz="957848">
              <a:defRPr/>
            </a:pPr>
            <a:r>
              <a:rPr lang="ru-RU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Завод-производитель с полученным Актом экспертизы обращается в </a:t>
            </a:r>
            <a:r>
              <a:rPr lang="ru-RU" sz="1050" b="1" kern="0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Минпромторг</a:t>
            </a:r>
            <a:r>
              <a:rPr lang="ru-RU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 </a:t>
            </a:r>
            <a:endParaRPr lang="ru-RU" sz="1050" b="1" kern="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7015554" y="4479012"/>
            <a:ext cx="4568895" cy="195999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360000" bIns="21600" rtlCol="0" anchor="ctr"/>
          <a:lstStyle/>
          <a:p>
            <a:pPr defTabSz="957848">
              <a:defRPr/>
            </a:pPr>
            <a:r>
              <a:rPr lang="ru-RU" sz="105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sz="1050" kern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ТПП РФ выдает Акт экспертизы заводу-</a:t>
            </a:r>
            <a:r>
              <a:rPr lang="ru-RU" sz="1050" b="1" kern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роизводителю</a:t>
            </a:r>
            <a:endParaRPr lang="ru-RU" sz="1050" b="1" kern="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7015554" y="4087723"/>
            <a:ext cx="4568895" cy="183607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0" tIns="0" rIns="0" bIns="21600" rtlCol="0" anchor="ctr"/>
          <a:lstStyle/>
          <a:p>
            <a:pPr defTabSz="957848">
              <a:defRPr/>
            </a:pPr>
            <a:r>
              <a:rPr lang="ru-RU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Завод-производитель подает заявление в ТПП РФ</a:t>
            </a:r>
            <a:endParaRPr lang="ru-RU" sz="1050" b="1" kern="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0" name="Straight Connector 36"/>
          <p:cNvCxnSpPr/>
          <p:nvPr/>
        </p:nvCxnSpPr>
        <p:spPr>
          <a:xfrm flipH="1">
            <a:off x="7097916" y="3806501"/>
            <a:ext cx="4292434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50000"/>
              </a:schemeClr>
            </a:solidFill>
            <a:prstDash val="solid"/>
            <a:headEnd type="oval"/>
            <a:tailEnd type="oval"/>
          </a:ln>
          <a:effectLst/>
        </p:spPr>
      </p:cxnSp>
      <p:sp>
        <p:nvSpPr>
          <p:cNvPr id="136" name="Скругленный прямоугольник 135"/>
          <p:cNvSpPr/>
          <p:nvPr/>
        </p:nvSpPr>
        <p:spPr>
          <a:xfrm>
            <a:off x="6925332" y="5312822"/>
            <a:ext cx="4639090" cy="355924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0" tIns="0" rIns="0" bIns="0" rtlCol="0" anchor="ctr"/>
          <a:lstStyle/>
          <a:p>
            <a:pPr algn="ctr" defTabSz="957848">
              <a:defRPr/>
            </a:pPr>
            <a:r>
              <a:rPr lang="ru-RU" sz="1050" b="1" kern="0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Минпромторг</a:t>
            </a:r>
            <a:r>
              <a:rPr lang="ru-RU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 рассматривает заявление</a:t>
            </a:r>
          </a:p>
          <a:p>
            <a:pPr algn="ctr" defTabSz="957848">
              <a:defRPr/>
            </a:pPr>
            <a:r>
              <a:rPr lang="ru-RU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завода-производителя и выдает Заключение </a:t>
            </a:r>
            <a:endParaRPr lang="ru-RU" sz="1050" b="1" kern="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7015552" y="5785121"/>
            <a:ext cx="4568895" cy="491970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0" tIns="0" rIns="0" bIns="0" rtlCol="0" anchor="ctr"/>
          <a:lstStyle/>
          <a:p>
            <a:pPr algn="ctr" defTabSz="957848">
              <a:defRPr/>
            </a:pPr>
            <a:r>
              <a:rPr lang="ru-RU" sz="1050" b="1" kern="0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Минпромторг</a:t>
            </a:r>
            <a:r>
              <a:rPr lang="ru-RU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 формирует реестр Заключений, публикует его на сайте </a:t>
            </a:r>
            <a:r>
              <a:rPr lang="ru-RU" sz="1050" b="1" kern="0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Минпромторга</a:t>
            </a:r>
            <a:r>
              <a:rPr lang="ru-RU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 </a:t>
            </a:r>
          </a:p>
          <a:p>
            <a:pPr algn="ctr" defTabSz="957848">
              <a:defRPr/>
            </a:pPr>
            <a:r>
              <a:rPr lang="ru-RU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ежедневно обновляет</a:t>
            </a:r>
            <a:endParaRPr lang="ru-RU" sz="1050" b="1" kern="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Овал 142"/>
          <p:cNvSpPr/>
          <p:nvPr/>
        </p:nvSpPr>
        <p:spPr>
          <a:xfrm>
            <a:off x="6861063" y="4039698"/>
            <a:ext cx="296779" cy="294971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4" name="Овал 143"/>
          <p:cNvSpPr/>
          <p:nvPr/>
        </p:nvSpPr>
        <p:spPr>
          <a:xfrm>
            <a:off x="6861062" y="4431213"/>
            <a:ext cx="296779" cy="294971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Овал 144"/>
          <p:cNvSpPr/>
          <p:nvPr/>
        </p:nvSpPr>
        <p:spPr>
          <a:xfrm>
            <a:off x="6861062" y="4842559"/>
            <a:ext cx="296779" cy="294971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Овал 145"/>
          <p:cNvSpPr/>
          <p:nvPr/>
        </p:nvSpPr>
        <p:spPr>
          <a:xfrm>
            <a:off x="6861061" y="5338054"/>
            <a:ext cx="296779" cy="294971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Овал 146"/>
          <p:cNvSpPr/>
          <p:nvPr/>
        </p:nvSpPr>
        <p:spPr>
          <a:xfrm>
            <a:off x="6861061" y="5897452"/>
            <a:ext cx="296779" cy="294971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6593246" y="3507602"/>
            <a:ext cx="54135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57848"/>
            <a:r>
              <a:rPr lang="ru-RU" sz="1200" b="1" spc="-20" dirty="0" smtClean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Получение Заключения заводом-производителем</a:t>
            </a:r>
            <a:endParaRPr lang="ru-RU" sz="1200" b="1" spc="-20" dirty="0">
              <a:solidFill>
                <a:srgbClr val="E7E6E6">
                  <a:lumMod val="25000"/>
                </a:srgb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49" name="Выгнутая влево стрелка 148"/>
          <p:cNvSpPr/>
          <p:nvPr/>
        </p:nvSpPr>
        <p:spPr>
          <a:xfrm>
            <a:off x="6562229" y="4151885"/>
            <a:ext cx="270809" cy="488827"/>
          </a:xfrm>
          <a:prstGeom prst="curv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2" name="Выгнутая влево стрелка 151"/>
          <p:cNvSpPr/>
          <p:nvPr/>
        </p:nvSpPr>
        <p:spPr>
          <a:xfrm>
            <a:off x="6576241" y="4596596"/>
            <a:ext cx="270809" cy="488827"/>
          </a:xfrm>
          <a:prstGeom prst="curv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3" name="Выгнутая влево стрелка 152"/>
          <p:cNvSpPr/>
          <p:nvPr/>
        </p:nvSpPr>
        <p:spPr>
          <a:xfrm>
            <a:off x="6564745" y="5068408"/>
            <a:ext cx="270809" cy="488827"/>
          </a:xfrm>
          <a:prstGeom prst="curv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4" name="Выгнутая влево стрелка 153"/>
          <p:cNvSpPr/>
          <p:nvPr/>
        </p:nvSpPr>
        <p:spPr>
          <a:xfrm>
            <a:off x="6576241" y="5557235"/>
            <a:ext cx="270809" cy="488827"/>
          </a:xfrm>
          <a:prstGeom prst="curv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5" name="AutoShape 3"/>
          <p:cNvSpPr>
            <a:spLocks noChangeArrowheads="1"/>
          </p:cNvSpPr>
          <p:nvPr/>
        </p:nvSpPr>
        <p:spPr bwMode="auto">
          <a:xfrm flipV="1">
            <a:off x="6260431" y="3354461"/>
            <a:ext cx="82291" cy="3141647"/>
          </a:xfrm>
          <a:prstGeom prst="roundRect">
            <a:avLst>
              <a:gd name="adj" fmla="val 16667"/>
            </a:avLst>
          </a:prstGeom>
          <a:solidFill>
            <a:srgbClr val="ED7D3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lvl="0" algn="ctr"/>
            <a:endParaRPr lang="ru-RU" altLang="ru-RU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PMingLiU" pitchFamily="18" charset="-120"/>
              <a:cs typeface="Arial" panose="020B0604020202020204" pitchFamily="34" charset="0"/>
            </a:endParaRPr>
          </a:p>
        </p:txBody>
      </p:sp>
      <p:cxnSp>
        <p:nvCxnSpPr>
          <p:cNvPr id="156" name="Straight Connector 36"/>
          <p:cNvCxnSpPr/>
          <p:nvPr/>
        </p:nvCxnSpPr>
        <p:spPr>
          <a:xfrm>
            <a:off x="191114" y="4607746"/>
            <a:ext cx="197700" cy="675159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50000"/>
              </a:schemeClr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157" name="Straight Connector 36"/>
          <p:cNvCxnSpPr/>
          <p:nvPr/>
        </p:nvCxnSpPr>
        <p:spPr>
          <a:xfrm>
            <a:off x="236143" y="6558544"/>
            <a:ext cx="5434853" cy="16303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50000"/>
              </a:schemeClr>
            </a:solidFill>
            <a:prstDash val="solid"/>
            <a:headEnd type="oval"/>
            <a:tailEnd type="oval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236117" y="5356916"/>
            <a:ext cx="5554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57848"/>
            <a:r>
              <a:rPr lang="ru-RU" sz="1200" b="1" spc="-20" dirty="0" smtClean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В рамках предварительного контроля</a:t>
            </a:r>
            <a:r>
              <a:rPr lang="ru-RU" sz="1200" spc="-20" dirty="0" smtClean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 уполномоченный банк на основании принятого решения (с учетом данных по Заключению) отправляет РПЗ в Минсельхоз России и </a:t>
            </a:r>
            <a:r>
              <a:rPr lang="ru-RU" sz="1200" b="1" spc="-20" dirty="0" smtClean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заключает КД</a:t>
            </a:r>
          </a:p>
          <a:p>
            <a:pPr algn="ctr" defTabSz="957848"/>
            <a:endParaRPr lang="ru-RU" sz="1200" spc="-20" dirty="0" smtClean="0">
              <a:solidFill>
                <a:srgbClr val="E7E6E6">
                  <a:lumMod val="25000"/>
                </a:srgbClr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algn="ctr" defTabSz="957848"/>
            <a:r>
              <a:rPr lang="ru-RU" sz="1200" b="1" spc="-20" dirty="0" smtClean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В рамках текущего контроля </a:t>
            </a:r>
            <a:r>
              <a:rPr lang="ru-RU" sz="1200" spc="-20" dirty="0" smtClean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уполномоченный банк при условии наличия </a:t>
            </a:r>
            <a:r>
              <a:rPr lang="ru-RU" sz="1200" b="1" spc="-20" dirty="0" smtClean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действующего Заключения </a:t>
            </a:r>
            <a:r>
              <a:rPr lang="ru-RU" sz="1200" spc="-20" dirty="0" smtClean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фактически предоставляет средства </a:t>
            </a:r>
            <a:r>
              <a:rPr lang="ru-RU" sz="1200" spc="-20" dirty="0" smtClean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заемщику</a:t>
            </a:r>
            <a:endParaRPr lang="ru-RU" sz="1200" b="1" spc="-20" dirty="0">
              <a:solidFill>
                <a:srgbClr val="E7E6E6">
                  <a:lumMod val="25000"/>
                </a:srgb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cxnSp>
        <p:nvCxnSpPr>
          <p:cNvPr id="159" name="Straight Connector 36"/>
          <p:cNvCxnSpPr/>
          <p:nvPr/>
        </p:nvCxnSpPr>
        <p:spPr>
          <a:xfrm flipH="1">
            <a:off x="5680581" y="5557235"/>
            <a:ext cx="151787" cy="1001309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50000"/>
              </a:schemeClr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186" name="Straight Connector 36"/>
          <p:cNvCxnSpPr/>
          <p:nvPr/>
        </p:nvCxnSpPr>
        <p:spPr>
          <a:xfrm>
            <a:off x="62093" y="5603662"/>
            <a:ext cx="174895" cy="954882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50000"/>
              </a:schemeClr>
            </a:solidFill>
            <a:prstDash val="solid"/>
            <a:headEnd type="oval"/>
            <a:tailEnd type="oval"/>
          </a:ln>
          <a:effectLst/>
        </p:spPr>
      </p:cxnSp>
      <p:sp>
        <p:nvSpPr>
          <p:cNvPr id="188" name="TextBox 187"/>
          <p:cNvSpPr txBox="1"/>
          <p:nvPr/>
        </p:nvSpPr>
        <p:spPr>
          <a:xfrm>
            <a:off x="416838" y="4625519"/>
            <a:ext cx="5413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57848"/>
            <a:endParaRPr lang="ru-RU" sz="1200" b="1" spc="-20" dirty="0" smtClean="0">
              <a:solidFill>
                <a:srgbClr val="E7E6E6">
                  <a:lumMod val="25000"/>
                </a:srgbClr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algn="ctr" defTabSz="957848"/>
            <a:r>
              <a:rPr lang="ru-RU" sz="1200" b="1" spc="-20" dirty="0" err="1" smtClean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Минпромторг</a:t>
            </a:r>
            <a:r>
              <a:rPr lang="ru-RU" sz="1200" b="1" spc="-20" dirty="0" smtClean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 России выдает заключение заводу-производителю </a:t>
            </a:r>
            <a:r>
              <a:rPr lang="ru-RU" sz="1200" b="1" spc="-20" dirty="0" smtClean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СРОКОМ НА 1 ГОД</a:t>
            </a:r>
            <a:endParaRPr lang="ru-RU" sz="1200" spc="-20" dirty="0" smtClean="0">
              <a:solidFill>
                <a:srgbClr val="FF000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algn="ctr" defTabSz="957848"/>
            <a:endParaRPr lang="ru-RU" sz="1200" b="1" spc="-20" dirty="0">
              <a:solidFill>
                <a:srgbClr val="E7E6E6">
                  <a:lumMod val="25000"/>
                </a:srgb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pic>
        <p:nvPicPr>
          <p:cNvPr id="190" name="Picture 4" descr="ÐÐ¾ÑÐ¾Ð¶ÐµÐµ Ð¸Ð·Ð¾Ð±ÑÐ°Ð¶ÐµÐ½Ð¸Ðµ">
            <a:extLst>
              <a:ext uri="{FF2B5EF4-FFF2-40B4-BE49-F238E27FC236}">
                <a16:creationId xmlns="" xmlns:a16="http://schemas.microsoft.com/office/drawing/2014/main" id="{156A1CED-F305-4BF6-BE50-2B4D84245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43" y="4607746"/>
            <a:ext cx="627432" cy="655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2" name="Straight Connector 36"/>
          <p:cNvCxnSpPr/>
          <p:nvPr/>
        </p:nvCxnSpPr>
        <p:spPr>
          <a:xfrm flipV="1">
            <a:off x="394562" y="5275211"/>
            <a:ext cx="5260651" cy="769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50000"/>
              </a:schemeClr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194" name="Straight Connector 36"/>
          <p:cNvCxnSpPr/>
          <p:nvPr/>
        </p:nvCxnSpPr>
        <p:spPr>
          <a:xfrm flipH="1">
            <a:off x="5666197" y="4675011"/>
            <a:ext cx="119473" cy="592792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50000"/>
              </a:schemeClr>
            </a:solidFill>
            <a:prstDash val="solid"/>
            <a:headEnd type="oval"/>
            <a:tailEnd type="oval"/>
          </a:ln>
          <a:effectLst/>
        </p:spPr>
      </p:cxnSp>
      <p:pic>
        <p:nvPicPr>
          <p:cNvPr id="195" name="Picture 4" descr="ÐÐ¾ÑÐ¾Ð¶ÐµÐµ Ð¸Ð·Ð¾Ð±ÑÐ°Ð¶ÐµÐ½Ð¸Ðµ">
            <a:extLst>
              <a:ext uri="{FF2B5EF4-FFF2-40B4-BE49-F238E27FC236}">
                <a16:creationId xmlns="" xmlns:a16="http://schemas.microsoft.com/office/drawing/2014/main" id="{156A1CED-F305-4BF6-BE50-2B4D84245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752" y="5729706"/>
            <a:ext cx="627432" cy="655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6" name="AutoShape 3"/>
          <p:cNvSpPr>
            <a:spLocks noChangeArrowheads="1"/>
          </p:cNvSpPr>
          <p:nvPr/>
        </p:nvSpPr>
        <p:spPr bwMode="auto">
          <a:xfrm>
            <a:off x="113410" y="1772118"/>
            <a:ext cx="1543148" cy="660878"/>
          </a:xfrm>
          <a:prstGeom prst="roundRect">
            <a:avLst>
              <a:gd name="adj" fmla="val 16667"/>
            </a:avLst>
          </a:prstGeom>
          <a:solidFill>
            <a:srgbClr val="ED7D3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lvl="0" algn="ctr"/>
            <a:r>
              <a:rPr lang="ru-RU" altLang="ru-RU" sz="1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Российская техника</a:t>
            </a:r>
          </a:p>
          <a:p>
            <a:pPr lvl="0" algn="ctr"/>
            <a:r>
              <a:rPr lang="ru-RU" altLang="ru-RU" sz="1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(ЕСТЬ ОКПД2 В </a:t>
            </a:r>
            <a:r>
              <a:rPr lang="ru-RU" altLang="ru-RU" sz="1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П.</a:t>
            </a:r>
            <a:r>
              <a:rPr lang="en-US" altLang="ru-RU" sz="1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17</a:t>
            </a:r>
            <a:r>
              <a:rPr lang="ru-RU" altLang="ru-RU" sz="1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 </a:t>
            </a:r>
            <a:r>
              <a:rPr lang="ru-RU" altLang="ru-RU" sz="1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ПРИКАЗА </a:t>
            </a:r>
            <a:r>
              <a:rPr lang="ru-RU" altLang="ru-RU" sz="1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№</a:t>
            </a:r>
            <a:r>
              <a:rPr lang="en-US" altLang="ru-RU" sz="1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274</a:t>
            </a:r>
            <a:r>
              <a:rPr lang="ru-RU" altLang="ru-RU" sz="1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?)</a:t>
            </a:r>
            <a:endParaRPr lang="ru-RU" altLang="ru-RU" sz="1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PMingLiU" pitchFamily="18" charset="-120"/>
              <a:cs typeface="Arial" panose="020B0604020202020204" pitchFamily="34" charset="0"/>
            </a:endParaRPr>
          </a:p>
        </p:txBody>
      </p:sp>
      <p:sp>
        <p:nvSpPr>
          <p:cNvPr id="197" name="AutoShape 3"/>
          <p:cNvSpPr>
            <a:spLocks noChangeArrowheads="1"/>
          </p:cNvSpPr>
          <p:nvPr/>
        </p:nvSpPr>
        <p:spPr bwMode="auto">
          <a:xfrm>
            <a:off x="386324" y="1200486"/>
            <a:ext cx="1021156" cy="334765"/>
          </a:xfrm>
          <a:prstGeom prst="roundRect">
            <a:avLst>
              <a:gd name="adj" fmla="val 16667"/>
            </a:avLst>
          </a:prstGeom>
          <a:solidFill>
            <a:srgbClr val="ED7D3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lvl="0" algn="ctr"/>
            <a:r>
              <a:rPr lang="ru-RU" altLang="ru-RU" sz="1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ДА</a:t>
            </a:r>
            <a:endParaRPr lang="ru-RU" altLang="ru-RU" sz="1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PMingLiU" pitchFamily="18" charset="-120"/>
              <a:cs typeface="Arial" panose="020B0604020202020204" pitchFamily="34" charset="0"/>
            </a:endParaRPr>
          </a:p>
        </p:txBody>
      </p:sp>
      <p:sp>
        <p:nvSpPr>
          <p:cNvPr id="198" name="AutoShape 3"/>
          <p:cNvSpPr>
            <a:spLocks noChangeArrowheads="1"/>
          </p:cNvSpPr>
          <p:nvPr/>
        </p:nvSpPr>
        <p:spPr bwMode="auto">
          <a:xfrm>
            <a:off x="394562" y="2636625"/>
            <a:ext cx="980844" cy="334765"/>
          </a:xfrm>
          <a:prstGeom prst="roundRect">
            <a:avLst>
              <a:gd name="adj" fmla="val 16667"/>
            </a:avLst>
          </a:prstGeom>
          <a:solidFill>
            <a:srgbClr val="ED7D3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lvl="0" algn="ctr"/>
            <a:r>
              <a:rPr lang="ru-RU" altLang="ru-RU" sz="1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НЕТ</a:t>
            </a:r>
            <a:endParaRPr lang="ru-RU" altLang="ru-RU" sz="1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PMingLiU" pitchFamily="18" charset="-120"/>
              <a:cs typeface="Arial" panose="020B0604020202020204" pitchFamily="34" charset="0"/>
            </a:endParaRPr>
          </a:p>
        </p:txBody>
      </p:sp>
      <p:sp>
        <p:nvSpPr>
          <p:cNvPr id="200" name="Скругленный прямоугольник 199"/>
          <p:cNvSpPr/>
          <p:nvPr/>
        </p:nvSpPr>
        <p:spPr>
          <a:xfrm>
            <a:off x="329864" y="3318261"/>
            <a:ext cx="5708544" cy="396404"/>
          </a:xfrm>
          <a:prstGeom prst="roundRect">
            <a:avLst>
              <a:gd name="adj" fmla="val 50000"/>
            </a:avLst>
          </a:prstGeom>
          <a:solidFill>
            <a:srgbClr val="FEEFE2"/>
          </a:solidFill>
          <a:ln w="571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7848"/>
            <a:r>
              <a:rPr lang="ru-RU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1050" b="1" kern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 ОКПД2 приобретаемой техники не указан в </a:t>
            </a:r>
            <a:r>
              <a:rPr lang="ru-RU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</a:t>
            </a:r>
            <a:r>
              <a:rPr lang="en-US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ru-RU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kern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риказа </a:t>
            </a:r>
            <a:r>
              <a:rPr lang="ru-RU" sz="1050" b="1" kern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Минсельхоза России </a:t>
            </a:r>
            <a:r>
              <a:rPr lang="ru-RU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274</a:t>
            </a:r>
            <a:r>
              <a:rPr lang="ru-RU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50" b="1" kern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Заключение не </a:t>
            </a:r>
            <a:r>
              <a:rPr lang="ru-RU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нужно</a:t>
            </a:r>
            <a:endParaRPr lang="ru-RU" b="1" spc="-20" dirty="0">
              <a:solidFill>
                <a:srgbClr val="E7E6E6">
                  <a:lumMod val="25000"/>
                </a:srgb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03" name="Стрелка вправо 202"/>
          <p:cNvSpPr/>
          <p:nvPr/>
        </p:nvSpPr>
        <p:spPr>
          <a:xfrm rot="10800000" flipH="1">
            <a:off x="1407480" y="1257349"/>
            <a:ext cx="801242" cy="222421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AutoShape 3"/>
          <p:cNvSpPr>
            <a:spLocks noChangeArrowheads="1"/>
          </p:cNvSpPr>
          <p:nvPr/>
        </p:nvSpPr>
        <p:spPr bwMode="auto">
          <a:xfrm flipV="1">
            <a:off x="6334679" y="3351858"/>
            <a:ext cx="5857321" cy="73718"/>
          </a:xfrm>
          <a:prstGeom prst="roundRect">
            <a:avLst>
              <a:gd name="adj" fmla="val 16667"/>
            </a:avLst>
          </a:prstGeom>
          <a:solidFill>
            <a:srgbClr val="ED7D3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lvl="0" algn="ctr"/>
            <a:endParaRPr lang="ru-RU" altLang="ru-RU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PMingLiU" pitchFamily="18" charset="-120"/>
              <a:cs typeface="Arial" panose="020B0604020202020204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6772040" y="6435006"/>
            <a:ext cx="54135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57848"/>
            <a:r>
              <a:rPr lang="en-US" sz="1200" b="1" spc="-20" dirty="0" smtClean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~ </a:t>
            </a:r>
            <a:r>
              <a:rPr lang="ru-RU" sz="1200" b="1" spc="-20" dirty="0" smtClean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30 рабочих дней на получение Заключения</a:t>
            </a:r>
            <a:endParaRPr lang="ru-RU" sz="1200" b="1" spc="-20" dirty="0">
              <a:solidFill>
                <a:srgbClr val="E7E6E6">
                  <a:lumMod val="25000"/>
                </a:srgb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08" name="Прямоугольник 207"/>
          <p:cNvSpPr/>
          <p:nvPr/>
        </p:nvSpPr>
        <p:spPr>
          <a:xfrm>
            <a:off x="137025" y="3717833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800" b="1" spc="-20" dirty="0" smtClean="0">
                <a:latin typeface="Arial" panose="020B0604020202020204" pitchFamily="34" charset="0"/>
                <a:cs typeface="Arial" pitchFamily="34" charset="0"/>
              </a:rPr>
              <a:t>17</a:t>
            </a:r>
            <a:r>
              <a:rPr lang="ru-RU" sz="800" b="1" spc="-20" dirty="0" smtClean="0"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ru-RU" sz="800" b="1" spc="-20" dirty="0" smtClean="0">
                <a:latin typeface="Arial" panose="020B0604020202020204" pitchFamily="34" charset="0"/>
                <a:cs typeface="Arial" pitchFamily="34" charset="0"/>
              </a:rPr>
              <a:t>Коды сельскохозяйственной техники </a:t>
            </a:r>
            <a:r>
              <a:rPr lang="ru-RU" sz="800" b="1" spc="-20" dirty="0">
                <a:latin typeface="Arial" panose="020B0604020202020204" pitchFamily="34" charset="0"/>
                <a:cs typeface="Arial" pitchFamily="34" charset="0"/>
              </a:rPr>
              <a:t>ОКПД2 </a:t>
            </a:r>
            <a:r>
              <a:rPr lang="ru-RU" sz="800" b="1" spc="-20" dirty="0" smtClean="0">
                <a:latin typeface="Arial" panose="020B0604020202020204" pitchFamily="34" charset="0"/>
                <a:cs typeface="Arial" pitchFamily="34" charset="0"/>
              </a:rPr>
              <a:t>28.30.23.110 «Тракторы сельскохозяйственные с мощностью двигателя более 59 кВт», 28.30.59.111 «Комбайны зерноуборочные», 28.30.59.190 «Самоходные кормоуборочные комбайны», 28.92.50.000 «Тракторы гусеничные», 28.93.16 «Сушилки для сельскохозяйственных продуктов», 29.20.23.130 «Прицепы и полуприцепы тракторные», требующие Заключения </a:t>
            </a:r>
            <a:r>
              <a:rPr lang="ru-RU" sz="800" b="1" spc="-20" dirty="0" err="1" smtClean="0">
                <a:latin typeface="Arial" panose="020B0604020202020204" pitchFamily="34" charset="0"/>
                <a:cs typeface="Arial" pitchFamily="34" charset="0"/>
              </a:rPr>
              <a:t>Минпромторга</a:t>
            </a:r>
            <a:r>
              <a:rPr lang="ru-RU" sz="800" b="1" spc="-20" dirty="0" smtClean="0">
                <a:latin typeface="Arial" panose="020B0604020202020204" pitchFamily="34" charset="0"/>
                <a:cs typeface="Arial" pitchFamily="34" charset="0"/>
              </a:rPr>
              <a:t> России. </a:t>
            </a:r>
            <a:endParaRPr lang="ru-RU" sz="800" b="1" spc="-20" dirty="0">
              <a:latin typeface="Arial" panose="020B0604020202020204" pitchFamily="34" charset="0"/>
              <a:cs typeface="Arial" pitchFamily="34" charset="0"/>
              <a:hlinkClick r:id="rId9"/>
            </a:endParaRPr>
          </a:p>
        </p:txBody>
      </p:sp>
    </p:spTree>
    <p:extLst>
      <p:ext uri="{BB962C8B-B14F-4D97-AF65-F5344CB8AC3E}">
        <p14:creationId xmlns:p14="http://schemas.microsoft.com/office/powerpoint/2010/main" val="417479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Стрелка вправо 82"/>
          <p:cNvSpPr/>
          <p:nvPr/>
        </p:nvSpPr>
        <p:spPr>
          <a:xfrm rot="1574950">
            <a:off x="5158593" y="1868615"/>
            <a:ext cx="2025016" cy="222421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трелка вправо 74"/>
          <p:cNvSpPr/>
          <p:nvPr/>
        </p:nvSpPr>
        <p:spPr>
          <a:xfrm rot="16200000">
            <a:off x="3880654" y="1978529"/>
            <a:ext cx="831995" cy="222421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трелка вправо 73"/>
          <p:cNvSpPr/>
          <p:nvPr/>
        </p:nvSpPr>
        <p:spPr>
          <a:xfrm rot="5400000">
            <a:off x="3468285" y="1839302"/>
            <a:ext cx="696049" cy="222421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право 2"/>
          <p:cNvSpPr/>
          <p:nvPr/>
        </p:nvSpPr>
        <p:spPr>
          <a:xfrm>
            <a:off x="5798762" y="1178892"/>
            <a:ext cx="1478866" cy="222421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трелка вправо 72"/>
          <p:cNvSpPr/>
          <p:nvPr/>
        </p:nvSpPr>
        <p:spPr>
          <a:xfrm flipH="1">
            <a:off x="5897410" y="1419244"/>
            <a:ext cx="1564673" cy="222421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Picture 16" descr="http://im4-tub-ru.yandex.net/i?id=218735633-64-72&amp;n=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6531" y="6531008"/>
            <a:ext cx="441142" cy="32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0" y="161729"/>
            <a:ext cx="12192000" cy="576000"/>
          </a:xfrm>
          <a:prstGeom prst="roundRect">
            <a:avLst>
              <a:gd name="adj" fmla="val 16667"/>
            </a:avLst>
          </a:prstGeom>
          <a:solidFill>
            <a:srgbClr val="ED7D3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lvl="0" algn="ctr"/>
            <a:r>
              <a:rPr lang="ru-RU" alt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ПОКУПКА ТЕХНИКИ В РАМКАХ МЕХАНИЗМА ЛЬГОТНОГО ИНВЕСТИЦИОННОГО КРЕДИТОВАНИЯ (ТЕХНИКА ПО </a:t>
            </a:r>
            <a:r>
              <a:rPr lang="ru-RU" alt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П.17 </a:t>
            </a:r>
            <a:r>
              <a:rPr lang="ru-RU" alt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ПРИКАЗА МИНСЕЛЬХОЗА РОССИИ </a:t>
            </a:r>
            <a:r>
              <a:rPr lang="ru-RU" alt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№</a:t>
            </a:r>
            <a:r>
              <a:rPr lang="ru-RU" alt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274</a:t>
            </a:r>
            <a:r>
              <a:rPr lang="ru-RU" alt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, </a:t>
            </a:r>
            <a:r>
              <a:rPr lang="ru-RU" alt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НЕ ИМЕЮЩАЯ РОССИЙСКИХ АНАЛОГОВ)</a:t>
            </a:r>
            <a:endParaRPr lang="ru-RU" altLang="ru-RU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PMingLiU" pitchFamily="18" charset="-120"/>
              <a:cs typeface="Arial" panose="020B0604020202020204" pitchFamily="34" charset="0"/>
            </a:endParaRPr>
          </a:p>
        </p:txBody>
      </p:sp>
      <p:grpSp>
        <p:nvGrpSpPr>
          <p:cNvPr id="50" name="Группа 49"/>
          <p:cNvGrpSpPr/>
          <p:nvPr/>
        </p:nvGrpSpPr>
        <p:grpSpPr>
          <a:xfrm>
            <a:off x="2298643" y="1110472"/>
            <a:ext cx="3621191" cy="572135"/>
            <a:chOff x="3297453" y="2911224"/>
            <a:chExt cx="4959436" cy="954000"/>
          </a:xfrm>
        </p:grpSpPr>
        <p:sp>
          <p:nvSpPr>
            <p:cNvPr id="51" name="Скругленный прямоугольник 50"/>
            <p:cNvSpPr/>
            <p:nvPr/>
          </p:nvSpPr>
          <p:spPr>
            <a:xfrm>
              <a:off x="3313343" y="2911224"/>
              <a:ext cx="4943546" cy="954000"/>
            </a:xfrm>
            <a:prstGeom prst="roundRect">
              <a:avLst>
                <a:gd name="adj" fmla="val 50000"/>
              </a:avLst>
            </a:prstGeom>
            <a:solidFill>
              <a:srgbClr val="FEEFE2"/>
            </a:solidFill>
            <a:ln w="571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Заемщик</a:t>
              </a:r>
              <a:endPara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Овал 51"/>
            <p:cNvSpPr/>
            <p:nvPr/>
          </p:nvSpPr>
          <p:spPr>
            <a:xfrm>
              <a:off x="3297453" y="2911226"/>
              <a:ext cx="813943" cy="92557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79646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2" name="Овал 121"/>
          <p:cNvSpPr/>
          <p:nvPr/>
        </p:nvSpPr>
        <p:spPr>
          <a:xfrm>
            <a:off x="6425321" y="1149629"/>
            <a:ext cx="225748" cy="223094"/>
          </a:xfrm>
          <a:prstGeom prst="ellipse">
            <a:avLst/>
          </a:prstGeom>
          <a:solidFill>
            <a:schemeClr val="bg1"/>
          </a:solidFill>
          <a:ln w="57150">
            <a:solidFill>
              <a:srgbClr val="F7964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5" name="Овал 124"/>
          <p:cNvSpPr/>
          <p:nvPr/>
        </p:nvSpPr>
        <p:spPr>
          <a:xfrm>
            <a:off x="6424600" y="1439042"/>
            <a:ext cx="225748" cy="223094"/>
          </a:xfrm>
          <a:prstGeom prst="ellipse">
            <a:avLst/>
          </a:prstGeom>
          <a:solidFill>
            <a:schemeClr val="bg1"/>
          </a:solidFill>
          <a:ln w="57150">
            <a:solidFill>
              <a:srgbClr val="F7964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0" name="Группа 59"/>
          <p:cNvGrpSpPr/>
          <p:nvPr/>
        </p:nvGrpSpPr>
        <p:grpSpPr>
          <a:xfrm>
            <a:off x="7260375" y="1108383"/>
            <a:ext cx="4854982" cy="572135"/>
            <a:chOff x="3297453" y="2911224"/>
            <a:chExt cx="6649186" cy="954000"/>
          </a:xfrm>
        </p:grpSpPr>
        <p:sp>
          <p:nvSpPr>
            <p:cNvPr id="61" name="Скругленный прямоугольник 60"/>
            <p:cNvSpPr/>
            <p:nvPr/>
          </p:nvSpPr>
          <p:spPr>
            <a:xfrm>
              <a:off x="3313343" y="2911224"/>
              <a:ext cx="6633296" cy="954000"/>
            </a:xfrm>
            <a:prstGeom prst="roundRect">
              <a:avLst>
                <a:gd name="adj" fmla="val 50000"/>
              </a:avLst>
            </a:prstGeom>
            <a:solidFill>
              <a:srgbClr val="FEEFE2"/>
            </a:solidFill>
            <a:ln w="571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ГНЦ РФ ФГУП «НАМИ</a:t>
              </a:r>
              <a:r>
                <a:rPr lang="ru-RU" b="1" dirty="0" smtClean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»/</a:t>
              </a:r>
            </a:p>
            <a:p>
              <a:pPr algn="ctr"/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b="1" dirty="0" smtClean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ФБУ «</a:t>
              </a:r>
              <a:r>
                <a:rPr lang="ru-RU" b="1" dirty="0" err="1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Ростест</a:t>
              </a:r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-Москва»</a:t>
              </a:r>
            </a:p>
          </p:txBody>
        </p:sp>
        <p:sp>
          <p:nvSpPr>
            <p:cNvPr id="62" name="Овал 61"/>
            <p:cNvSpPr/>
            <p:nvPr/>
          </p:nvSpPr>
          <p:spPr>
            <a:xfrm>
              <a:off x="3297453" y="2911226"/>
              <a:ext cx="813943" cy="92557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79646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2655366" y="2267645"/>
            <a:ext cx="3621191" cy="572135"/>
            <a:chOff x="3297453" y="2911224"/>
            <a:chExt cx="4959436" cy="954000"/>
          </a:xfrm>
        </p:grpSpPr>
        <p:sp>
          <p:nvSpPr>
            <p:cNvPr id="65" name="Скругленный прямоугольник 64"/>
            <p:cNvSpPr/>
            <p:nvPr/>
          </p:nvSpPr>
          <p:spPr>
            <a:xfrm>
              <a:off x="3313343" y="2911224"/>
              <a:ext cx="4943546" cy="954000"/>
            </a:xfrm>
            <a:prstGeom prst="roundRect">
              <a:avLst>
                <a:gd name="adj" fmla="val 50000"/>
              </a:avLst>
            </a:prstGeom>
            <a:solidFill>
              <a:srgbClr val="FEEFE2"/>
            </a:solidFill>
            <a:ln w="571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  <a:r>
                <a:rPr lang="ru-RU" b="1" dirty="0" err="1" smtClean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Минпромторг</a:t>
              </a:r>
              <a:r>
                <a:rPr lang="ru-RU" b="1" dirty="0" smtClean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России</a:t>
              </a:r>
              <a:endPara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Овал 65"/>
            <p:cNvSpPr/>
            <p:nvPr/>
          </p:nvSpPr>
          <p:spPr>
            <a:xfrm>
              <a:off x="3297453" y="2911226"/>
              <a:ext cx="813943" cy="92557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79646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7" name="Овал 76"/>
          <p:cNvSpPr/>
          <p:nvPr/>
        </p:nvSpPr>
        <p:spPr>
          <a:xfrm>
            <a:off x="3705099" y="1851254"/>
            <a:ext cx="225748" cy="223094"/>
          </a:xfrm>
          <a:prstGeom prst="ellipse">
            <a:avLst/>
          </a:prstGeom>
          <a:solidFill>
            <a:schemeClr val="bg1"/>
          </a:solidFill>
          <a:ln w="57150">
            <a:solidFill>
              <a:srgbClr val="F7964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4182114" y="1865081"/>
            <a:ext cx="225748" cy="223094"/>
          </a:xfrm>
          <a:prstGeom prst="ellipse">
            <a:avLst/>
          </a:prstGeom>
          <a:solidFill>
            <a:schemeClr val="bg1"/>
          </a:solidFill>
          <a:ln w="57150">
            <a:solidFill>
              <a:srgbClr val="F7964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9" name="Группа 78"/>
          <p:cNvGrpSpPr/>
          <p:nvPr/>
        </p:nvGrpSpPr>
        <p:grpSpPr>
          <a:xfrm>
            <a:off x="7074313" y="2251125"/>
            <a:ext cx="4836924" cy="572135"/>
            <a:chOff x="3297453" y="2911224"/>
            <a:chExt cx="6624455" cy="954000"/>
          </a:xfrm>
        </p:grpSpPr>
        <p:sp>
          <p:nvSpPr>
            <p:cNvPr id="80" name="Скругленный прямоугольник 79"/>
            <p:cNvSpPr/>
            <p:nvPr/>
          </p:nvSpPr>
          <p:spPr>
            <a:xfrm>
              <a:off x="3313343" y="2911224"/>
              <a:ext cx="6608565" cy="954000"/>
            </a:xfrm>
            <a:prstGeom prst="roundRect">
              <a:avLst>
                <a:gd name="adj" fmla="val 50000"/>
              </a:avLst>
            </a:prstGeom>
            <a:solidFill>
              <a:srgbClr val="FEEFE2"/>
            </a:solidFill>
            <a:ln w="571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Уполномоченный банк</a:t>
              </a:r>
              <a:endPara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Овал 80"/>
            <p:cNvSpPr/>
            <p:nvPr/>
          </p:nvSpPr>
          <p:spPr>
            <a:xfrm>
              <a:off x="3297453" y="2911226"/>
              <a:ext cx="813943" cy="92557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79646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4" name="Овал 83"/>
          <p:cNvSpPr/>
          <p:nvPr/>
        </p:nvSpPr>
        <p:spPr>
          <a:xfrm>
            <a:off x="6203283" y="1966896"/>
            <a:ext cx="225748" cy="223094"/>
          </a:xfrm>
          <a:prstGeom prst="ellipse">
            <a:avLst/>
          </a:prstGeom>
          <a:solidFill>
            <a:schemeClr val="bg1"/>
          </a:solidFill>
          <a:ln w="57150">
            <a:solidFill>
              <a:srgbClr val="F7964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7" name="Picture 2" descr="ÐÐ°ÑÑÐ¸Ð½ÐºÐ¸ Ð¿Ð¾ Ð·Ð°Ð¿ÑÐ¾ÑÑ Ð»Ð¾Ð³Ð¾ÑÐ¸Ð¿ Ð¼Ð¸Ð½Ð¿ÑÐ¾Ð¼ÑÐ¾ÑÐ³ ÑÐ¾ÑÑÐ¸Ð¸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894" y="2324551"/>
            <a:ext cx="449783" cy="42528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" name="Скругленный прямоугольник 95"/>
          <p:cNvSpPr/>
          <p:nvPr/>
        </p:nvSpPr>
        <p:spPr>
          <a:xfrm>
            <a:off x="7134880" y="4410306"/>
            <a:ext cx="4568895" cy="371863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0" tIns="0" rIns="0" bIns="0" rtlCol="0" anchor="ctr"/>
          <a:lstStyle/>
          <a:p>
            <a:pPr algn="ctr" defTabSz="957848">
              <a:defRPr/>
            </a:pPr>
            <a:r>
              <a:rPr lang="ru-RU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Заемщик с полученным Экспертным заключением обращается в </a:t>
            </a:r>
            <a:r>
              <a:rPr lang="ru-RU" sz="1050" b="1" kern="0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Минпромторг</a:t>
            </a:r>
            <a:r>
              <a:rPr lang="ru-RU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 </a:t>
            </a:r>
            <a:endParaRPr lang="ru-RU" sz="1050" b="1" kern="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7134880" y="3836093"/>
            <a:ext cx="4568895" cy="475286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360000" bIns="21600" rtlCol="0" anchor="ctr"/>
          <a:lstStyle/>
          <a:p>
            <a:pPr algn="ctr" defTabSz="957848">
              <a:defRPr/>
            </a:pPr>
            <a:r>
              <a:rPr lang="ru-RU" sz="105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sz="1050" kern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Уполномоченные </a:t>
            </a:r>
            <a:r>
              <a:rPr lang="ru-RU" sz="1050" b="1" kern="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Минпромторгом</a:t>
            </a:r>
            <a:r>
              <a:rPr lang="ru-RU" sz="1050" b="1" kern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 подведомственные </a:t>
            </a:r>
            <a:r>
              <a:rPr lang="ru-RU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выдают Экспертное заключение об отсутствии российских аналогов</a:t>
            </a:r>
            <a:endParaRPr lang="ru-RU" sz="1050" b="1" kern="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7200382" y="3369022"/>
            <a:ext cx="4503393" cy="367782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0" tIns="0" rIns="0" bIns="21600" rtlCol="0" anchor="ctr"/>
          <a:lstStyle/>
          <a:p>
            <a:pPr defTabSz="957848">
              <a:defRPr/>
            </a:pPr>
            <a:r>
              <a:rPr lang="ru-RU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Заемщик подает заявление в уполномоченные </a:t>
            </a:r>
            <a:r>
              <a:rPr lang="ru-RU" sz="1050" b="1" kern="0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Минпромторгом</a:t>
            </a:r>
            <a:r>
              <a:rPr lang="ru-RU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 подведомственные организации</a:t>
            </a:r>
            <a:endParaRPr lang="ru-RU" sz="1050" b="1" kern="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0" name="Straight Connector 36"/>
          <p:cNvCxnSpPr/>
          <p:nvPr/>
        </p:nvCxnSpPr>
        <p:spPr>
          <a:xfrm flipH="1">
            <a:off x="7169439" y="3233617"/>
            <a:ext cx="4292434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50000"/>
              </a:schemeClr>
            </a:solidFill>
            <a:prstDash val="solid"/>
            <a:headEnd type="oval"/>
            <a:tailEnd type="oval"/>
          </a:ln>
          <a:effectLst/>
        </p:spPr>
      </p:cxnSp>
      <p:sp>
        <p:nvSpPr>
          <p:cNvPr id="136" name="Скругленный прямоугольник 135"/>
          <p:cNvSpPr/>
          <p:nvPr/>
        </p:nvSpPr>
        <p:spPr>
          <a:xfrm>
            <a:off x="7086826" y="4941453"/>
            <a:ext cx="4639090" cy="575334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0" tIns="0" rIns="0" bIns="0" rtlCol="0" anchor="ctr"/>
          <a:lstStyle/>
          <a:p>
            <a:pPr algn="ctr" defTabSz="957848">
              <a:defRPr/>
            </a:pPr>
            <a:r>
              <a:rPr lang="ru-RU" sz="1050" b="1" kern="0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Минпромторг</a:t>
            </a:r>
            <a:r>
              <a:rPr lang="ru-RU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 рассматривает заявление</a:t>
            </a:r>
          </a:p>
          <a:p>
            <a:pPr algn="ctr" defTabSz="957848">
              <a:defRPr/>
            </a:pPr>
            <a:r>
              <a:rPr lang="ru-RU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заемщика и выдает Заключение об отсутствии российских аналогов </a:t>
            </a:r>
            <a:endParaRPr lang="ru-RU" sz="1050" b="1" kern="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7154434" y="5629863"/>
            <a:ext cx="4568895" cy="648634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0" tIns="0" rIns="0" bIns="0" rtlCol="0" anchor="ctr"/>
          <a:lstStyle/>
          <a:p>
            <a:pPr algn="ctr" defTabSz="957848">
              <a:defRPr/>
            </a:pPr>
            <a:r>
              <a:rPr lang="ru-RU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Заемщик направляет выданное </a:t>
            </a:r>
            <a:r>
              <a:rPr lang="ru-RU" sz="1050" b="1" kern="0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Минпромторгом</a:t>
            </a:r>
            <a:r>
              <a:rPr lang="ru-RU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 Заключение об отсутствии аналогов в уполномоченный банк для подтверждения целевого использования кредита</a:t>
            </a:r>
            <a:endParaRPr lang="ru-RU" sz="1050" b="1" kern="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Овал 142"/>
          <p:cNvSpPr/>
          <p:nvPr/>
        </p:nvSpPr>
        <p:spPr>
          <a:xfrm>
            <a:off x="7070800" y="3404598"/>
            <a:ext cx="296779" cy="294971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4" name="Овал 143"/>
          <p:cNvSpPr/>
          <p:nvPr/>
        </p:nvSpPr>
        <p:spPr>
          <a:xfrm>
            <a:off x="7064467" y="3904097"/>
            <a:ext cx="296779" cy="294971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Овал 144"/>
          <p:cNvSpPr/>
          <p:nvPr/>
        </p:nvSpPr>
        <p:spPr>
          <a:xfrm>
            <a:off x="7088162" y="4457597"/>
            <a:ext cx="296779" cy="294971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Овал 145"/>
          <p:cNvSpPr/>
          <p:nvPr/>
        </p:nvSpPr>
        <p:spPr>
          <a:xfrm>
            <a:off x="7076837" y="5087673"/>
            <a:ext cx="296779" cy="294971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Овал 146"/>
          <p:cNvSpPr/>
          <p:nvPr/>
        </p:nvSpPr>
        <p:spPr>
          <a:xfrm>
            <a:off x="7076837" y="5810109"/>
            <a:ext cx="296779" cy="294971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6497732" y="2987789"/>
            <a:ext cx="54135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57848"/>
            <a:r>
              <a:rPr lang="ru-RU" sz="1200" b="1" spc="-20" dirty="0" smtClean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Получение Заключения Заемщиком</a:t>
            </a:r>
            <a:endParaRPr lang="ru-RU" sz="1200" b="1" spc="-20" dirty="0">
              <a:solidFill>
                <a:srgbClr val="E7E6E6">
                  <a:lumMod val="25000"/>
                </a:srgb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49" name="Выгнутая влево стрелка 148"/>
          <p:cNvSpPr/>
          <p:nvPr/>
        </p:nvSpPr>
        <p:spPr>
          <a:xfrm>
            <a:off x="6789329" y="3519533"/>
            <a:ext cx="270809" cy="651617"/>
          </a:xfrm>
          <a:prstGeom prst="curv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2" name="Выгнутая влево стрелка 151"/>
          <p:cNvSpPr/>
          <p:nvPr/>
        </p:nvSpPr>
        <p:spPr>
          <a:xfrm>
            <a:off x="6803341" y="4094794"/>
            <a:ext cx="270809" cy="521068"/>
          </a:xfrm>
          <a:prstGeom prst="curv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3" name="Выгнутая влево стрелка 152"/>
          <p:cNvSpPr/>
          <p:nvPr/>
        </p:nvSpPr>
        <p:spPr>
          <a:xfrm>
            <a:off x="6791845" y="4566374"/>
            <a:ext cx="270809" cy="656414"/>
          </a:xfrm>
          <a:prstGeom prst="curv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4" name="Выгнутая влево стрелка 153"/>
          <p:cNvSpPr/>
          <p:nvPr/>
        </p:nvSpPr>
        <p:spPr>
          <a:xfrm>
            <a:off x="6778701" y="5222788"/>
            <a:ext cx="270809" cy="813953"/>
          </a:xfrm>
          <a:prstGeom prst="curv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63" name="Picture 4" descr="Картинки по запросу кредит иконка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958" y="1124808"/>
            <a:ext cx="477680" cy="47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Картинки по запросу BANK ic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036" y="2317557"/>
            <a:ext cx="395828" cy="395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ÐÐ°ÑÑÐ¸Ð½ÐºÐ¸ Ð¿Ð¾ Ð·Ð°Ð¿ÑÐ¾ÑÑ Ð½Ð°ÑÐºÐ° Ð»Ð¾Ð³Ð¾ÑÐ¸Ð¿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552" y="1157960"/>
            <a:ext cx="490626" cy="42012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Стрелка вправо 89"/>
          <p:cNvSpPr/>
          <p:nvPr/>
        </p:nvSpPr>
        <p:spPr>
          <a:xfrm rot="16200000" flipH="1">
            <a:off x="526155" y="2221424"/>
            <a:ext cx="657530" cy="222421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Стрелка вправо 90"/>
          <p:cNvSpPr/>
          <p:nvPr/>
        </p:nvSpPr>
        <p:spPr>
          <a:xfrm rot="5400000" flipH="1">
            <a:off x="645144" y="1633562"/>
            <a:ext cx="446074" cy="222421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Стрелка вправо 91"/>
          <p:cNvSpPr/>
          <p:nvPr/>
        </p:nvSpPr>
        <p:spPr>
          <a:xfrm rot="16200000" flipH="1">
            <a:off x="530529" y="2867531"/>
            <a:ext cx="657530" cy="222421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AutoShape 3"/>
          <p:cNvSpPr>
            <a:spLocks noChangeArrowheads="1"/>
          </p:cNvSpPr>
          <p:nvPr/>
        </p:nvSpPr>
        <p:spPr bwMode="auto">
          <a:xfrm>
            <a:off x="386324" y="1200486"/>
            <a:ext cx="1021156" cy="334765"/>
          </a:xfrm>
          <a:prstGeom prst="roundRect">
            <a:avLst>
              <a:gd name="adj" fmla="val 16667"/>
            </a:avLst>
          </a:prstGeom>
          <a:solidFill>
            <a:srgbClr val="ED7D3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lvl="0" algn="ctr"/>
            <a:r>
              <a:rPr lang="ru-RU" altLang="ru-RU" sz="1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ДА</a:t>
            </a:r>
            <a:endParaRPr lang="ru-RU" altLang="ru-RU" sz="1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PMingLiU" pitchFamily="18" charset="-120"/>
              <a:cs typeface="Arial" panose="020B0604020202020204" pitchFamily="34" charset="0"/>
            </a:endParaRPr>
          </a:p>
        </p:txBody>
      </p:sp>
      <p:sp>
        <p:nvSpPr>
          <p:cNvPr id="108" name="AutoShape 3"/>
          <p:cNvSpPr>
            <a:spLocks noChangeArrowheads="1"/>
          </p:cNvSpPr>
          <p:nvPr/>
        </p:nvSpPr>
        <p:spPr bwMode="auto">
          <a:xfrm>
            <a:off x="394562" y="2636625"/>
            <a:ext cx="980844" cy="334765"/>
          </a:xfrm>
          <a:prstGeom prst="roundRect">
            <a:avLst>
              <a:gd name="adj" fmla="val 16667"/>
            </a:avLst>
          </a:prstGeom>
          <a:solidFill>
            <a:srgbClr val="ED7D3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lvl="0" algn="ctr"/>
            <a:r>
              <a:rPr lang="ru-RU" altLang="ru-RU" sz="1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НЕТ</a:t>
            </a:r>
            <a:endParaRPr lang="ru-RU" altLang="ru-RU" sz="1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PMingLiU" pitchFamily="18" charset="-120"/>
              <a:cs typeface="Arial" panose="020B0604020202020204" pitchFamily="34" charset="0"/>
            </a:endParaRP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235208" y="3318262"/>
            <a:ext cx="5884980" cy="349717"/>
          </a:xfrm>
          <a:prstGeom prst="roundRect">
            <a:avLst>
              <a:gd name="adj" fmla="val 50000"/>
            </a:avLst>
          </a:prstGeom>
          <a:solidFill>
            <a:srgbClr val="FEEFE2"/>
          </a:solidFill>
          <a:ln w="571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7848"/>
            <a:r>
              <a:rPr lang="ru-RU" sz="1050" b="1" kern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код ОКПД2 приобретаемой техники не указан в </a:t>
            </a:r>
            <a:r>
              <a:rPr lang="ru-RU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п.17 </a:t>
            </a:r>
            <a:r>
              <a:rPr lang="ru-RU" sz="1050" b="1" kern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риказа </a:t>
            </a:r>
            <a:r>
              <a:rPr lang="ru-RU" sz="1050" b="1" kern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Минсельхоза России </a:t>
            </a:r>
            <a:r>
              <a:rPr lang="ru-RU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ru-RU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274</a:t>
            </a:r>
            <a:r>
              <a:rPr lang="ru-RU" sz="105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50" b="1" kern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Заключение не нужно</a:t>
            </a:r>
          </a:p>
        </p:txBody>
      </p:sp>
      <p:sp>
        <p:nvSpPr>
          <p:cNvPr id="110" name="Стрелка вправо 109"/>
          <p:cNvSpPr/>
          <p:nvPr/>
        </p:nvSpPr>
        <p:spPr>
          <a:xfrm rot="10800000" flipH="1">
            <a:off x="1407479" y="1257347"/>
            <a:ext cx="890878" cy="222421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2" name="Straight Connector 36"/>
          <p:cNvCxnSpPr/>
          <p:nvPr/>
        </p:nvCxnSpPr>
        <p:spPr>
          <a:xfrm flipV="1">
            <a:off x="525677" y="6195905"/>
            <a:ext cx="5260651" cy="769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50000"/>
              </a:schemeClr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114" name="Straight Connector 36"/>
          <p:cNvCxnSpPr/>
          <p:nvPr/>
        </p:nvCxnSpPr>
        <p:spPr>
          <a:xfrm flipH="1">
            <a:off x="5795913" y="5178293"/>
            <a:ext cx="151787" cy="1001309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50000"/>
              </a:schemeClr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115" name="Straight Connector 36"/>
          <p:cNvCxnSpPr/>
          <p:nvPr/>
        </p:nvCxnSpPr>
        <p:spPr>
          <a:xfrm>
            <a:off x="235207" y="5244213"/>
            <a:ext cx="258042" cy="9487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50000"/>
              </a:schemeClr>
            </a:solidFill>
            <a:prstDash val="solid"/>
            <a:headEnd type="oval"/>
            <a:tailEnd type="oval"/>
          </a:ln>
          <a:effectLst/>
        </p:spPr>
      </p:cxnSp>
      <p:pic>
        <p:nvPicPr>
          <p:cNvPr id="120" name="Picture 4" descr="ÐÐ¾ÑÐ¾Ð¶ÐµÐµ Ð¸Ð·Ð¾Ð±ÑÐ°Ð¶ÐµÐ½Ð¸Ðµ">
            <a:extLst>
              <a:ext uri="{FF2B5EF4-FFF2-40B4-BE49-F238E27FC236}">
                <a16:creationId xmlns="" xmlns:a16="http://schemas.microsoft.com/office/drawing/2014/main" id="{156A1CED-F305-4BF6-BE50-2B4D84245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657" y="5544525"/>
            <a:ext cx="627432" cy="655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AutoShape 3"/>
          <p:cNvSpPr>
            <a:spLocks noChangeArrowheads="1"/>
          </p:cNvSpPr>
          <p:nvPr/>
        </p:nvSpPr>
        <p:spPr bwMode="auto">
          <a:xfrm flipV="1">
            <a:off x="6260431" y="2914881"/>
            <a:ext cx="78577" cy="3581226"/>
          </a:xfrm>
          <a:prstGeom prst="roundRect">
            <a:avLst>
              <a:gd name="adj" fmla="val 16667"/>
            </a:avLst>
          </a:prstGeom>
          <a:solidFill>
            <a:srgbClr val="ED7D3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lvl="0" algn="ctr"/>
            <a:endParaRPr lang="ru-RU" altLang="ru-RU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PMingLiU" pitchFamily="18" charset="-120"/>
              <a:cs typeface="Arial" panose="020B0604020202020204" pitchFamily="34" charset="0"/>
            </a:endParaRPr>
          </a:p>
        </p:txBody>
      </p:sp>
      <p:sp>
        <p:nvSpPr>
          <p:cNvPr id="123" name="AutoShape 3"/>
          <p:cNvSpPr>
            <a:spLocks noChangeArrowheads="1"/>
          </p:cNvSpPr>
          <p:nvPr/>
        </p:nvSpPr>
        <p:spPr bwMode="auto">
          <a:xfrm flipV="1">
            <a:off x="6301098" y="2914881"/>
            <a:ext cx="5857321" cy="73718"/>
          </a:xfrm>
          <a:prstGeom prst="roundRect">
            <a:avLst>
              <a:gd name="adj" fmla="val 16667"/>
            </a:avLst>
          </a:prstGeom>
          <a:solidFill>
            <a:srgbClr val="ED7D3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lvl="0" algn="ctr"/>
            <a:endParaRPr lang="ru-RU" altLang="ru-RU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PMingLiU" pitchFamily="18" charset="-120"/>
              <a:cs typeface="Arial" panose="020B0604020202020204" pitchFamily="34" charset="0"/>
            </a:endParaRPr>
          </a:p>
        </p:txBody>
      </p:sp>
      <p:sp>
        <p:nvSpPr>
          <p:cNvPr id="124" name="AutoShape 3"/>
          <p:cNvSpPr>
            <a:spLocks noChangeArrowheads="1"/>
          </p:cNvSpPr>
          <p:nvPr/>
        </p:nvSpPr>
        <p:spPr bwMode="auto">
          <a:xfrm flipV="1">
            <a:off x="1" y="4360772"/>
            <a:ext cx="6334678" cy="73718"/>
          </a:xfrm>
          <a:prstGeom prst="roundRect">
            <a:avLst>
              <a:gd name="adj" fmla="val 16667"/>
            </a:avLst>
          </a:prstGeom>
          <a:solidFill>
            <a:srgbClr val="ED7D3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lvl="0" algn="ctr"/>
            <a:endParaRPr lang="ru-RU" altLang="ru-RU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PMingLiU" pitchFamily="18" charset="-120"/>
              <a:cs typeface="Arial" panose="020B0604020202020204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772040" y="6435006"/>
            <a:ext cx="54135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57848"/>
            <a:r>
              <a:rPr lang="en-US" sz="1200" b="1" spc="-20" dirty="0" smtClean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~ </a:t>
            </a:r>
            <a:r>
              <a:rPr lang="ru-RU" sz="1200" b="1" spc="-20" dirty="0" smtClean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30 рабочих дней на получение Заключения</a:t>
            </a:r>
            <a:endParaRPr lang="ru-RU" sz="1200" b="1" spc="-20" dirty="0">
              <a:solidFill>
                <a:srgbClr val="E7E6E6">
                  <a:lumMod val="25000"/>
                </a:srgb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7025" y="3717833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800" b="1" spc="-20" dirty="0" smtClean="0">
                <a:latin typeface="Arial" panose="020B0604020202020204" pitchFamily="34" charset="0"/>
                <a:cs typeface="Arial" pitchFamily="34" charset="0"/>
              </a:rPr>
              <a:t>17</a:t>
            </a:r>
            <a:r>
              <a:rPr lang="ru-RU" sz="800" b="1" spc="-20" dirty="0" smtClean="0"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ru-RU" sz="800" b="1" spc="-20" dirty="0">
                <a:latin typeface="Arial" panose="020B0604020202020204" pitchFamily="34" charset="0"/>
                <a:cs typeface="Arial" pitchFamily="34" charset="0"/>
              </a:rPr>
              <a:t>Коды сельскохозяйственной техники ОКПД2 28.30.23.110 «Тракторы сельскохозяйственные с мощностью двигателя более 59 кВт», 28.30.59.111 «Комбайны зерноуборочные», 28.30.59.190 «Самоходные кормоуборочные комбайны», 28.92.50.000 «Тракторы гусеничные», 28.93.16 «Сушилки для сельскохозяйственных продуктов», 29.20.23.130 «Прицепы и полуприцепы тракторные», требующие Заключения </a:t>
            </a:r>
            <a:r>
              <a:rPr lang="ru-RU" sz="800" b="1" spc="-20" dirty="0" err="1">
                <a:latin typeface="Arial" panose="020B0604020202020204" pitchFamily="34" charset="0"/>
                <a:cs typeface="Arial" pitchFamily="34" charset="0"/>
              </a:rPr>
              <a:t>Минпромторга</a:t>
            </a:r>
            <a:r>
              <a:rPr lang="ru-RU" sz="800" b="1" spc="-20" dirty="0">
                <a:latin typeface="Arial" panose="020B0604020202020204" pitchFamily="34" charset="0"/>
                <a:cs typeface="Arial" pitchFamily="34" charset="0"/>
              </a:rPr>
              <a:t> России. </a:t>
            </a:r>
            <a:endParaRPr lang="ru-RU" sz="800" b="1" spc="-20" dirty="0">
              <a:latin typeface="Arial" panose="020B0604020202020204" pitchFamily="34" charset="0"/>
              <a:cs typeface="Arial" pitchFamily="34" charset="0"/>
              <a:hlinkClick r:id="rId9"/>
            </a:endParaRPr>
          </a:p>
        </p:txBody>
      </p:sp>
      <p:sp>
        <p:nvSpPr>
          <p:cNvPr id="127" name="AutoShape 3"/>
          <p:cNvSpPr>
            <a:spLocks noChangeArrowheads="1"/>
          </p:cNvSpPr>
          <p:nvPr/>
        </p:nvSpPr>
        <p:spPr bwMode="auto">
          <a:xfrm>
            <a:off x="124535" y="1765878"/>
            <a:ext cx="1543148" cy="660878"/>
          </a:xfrm>
          <a:prstGeom prst="roundRect">
            <a:avLst>
              <a:gd name="adj" fmla="val 16667"/>
            </a:avLst>
          </a:prstGeom>
          <a:solidFill>
            <a:srgbClr val="ED7D3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lvl="0" algn="ctr"/>
            <a:r>
              <a:rPr lang="ru-RU" altLang="ru-RU" sz="1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Иностранная техника</a:t>
            </a:r>
          </a:p>
          <a:p>
            <a:pPr lvl="0" algn="ctr"/>
            <a:r>
              <a:rPr lang="ru-RU" altLang="ru-RU" sz="1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(ЕСТЬ ОКПД2 В </a:t>
            </a:r>
            <a:r>
              <a:rPr lang="ru-RU" altLang="ru-RU" sz="1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П.17 </a:t>
            </a:r>
            <a:r>
              <a:rPr lang="ru-RU" altLang="ru-RU" sz="1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ПРИКАЗА </a:t>
            </a:r>
            <a:r>
              <a:rPr lang="ru-RU" altLang="ru-RU" sz="1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№</a:t>
            </a:r>
            <a:r>
              <a:rPr lang="ru-RU" altLang="ru-RU" sz="1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274</a:t>
            </a:r>
            <a:r>
              <a:rPr lang="ru-RU" altLang="ru-RU" sz="1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PMingLiU" pitchFamily="18" charset="-120"/>
                <a:cs typeface="Arial" panose="020B0604020202020204" pitchFamily="34" charset="0"/>
              </a:rPr>
              <a:t>?)</a:t>
            </a:r>
            <a:endParaRPr lang="ru-RU" altLang="ru-RU" sz="1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PMingLiU" pitchFamily="18" charset="-120"/>
              <a:cs typeface="Arial" panose="020B0604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21554" y="4863694"/>
            <a:ext cx="5554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57848"/>
            <a:r>
              <a:rPr lang="ru-RU" sz="1200" b="1" spc="-20" dirty="0" smtClean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В рамках предварительного контроля</a:t>
            </a:r>
            <a:r>
              <a:rPr lang="ru-RU" sz="1200" spc="-20" dirty="0" smtClean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 уполномоченный банк на основании принятого решения (с учетом данных по Заключению) отправляет РПЗ в Минсельхоз России и </a:t>
            </a:r>
            <a:r>
              <a:rPr lang="ru-RU" sz="1200" b="1" spc="-20" dirty="0" smtClean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заключает КД</a:t>
            </a:r>
          </a:p>
          <a:p>
            <a:pPr algn="ctr" defTabSz="957848"/>
            <a:endParaRPr lang="ru-RU" sz="1200" spc="-20" dirty="0" smtClean="0">
              <a:solidFill>
                <a:srgbClr val="E7E6E6">
                  <a:lumMod val="25000"/>
                </a:srgbClr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algn="ctr" defTabSz="957848"/>
            <a:r>
              <a:rPr lang="ru-RU" sz="1200" b="1" spc="-20" dirty="0" smtClean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В рамках текущего контроля </a:t>
            </a:r>
            <a:r>
              <a:rPr lang="ru-RU" sz="1200" spc="-20" dirty="0" smtClean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уполномоченный банк при условии наличия </a:t>
            </a:r>
            <a:r>
              <a:rPr lang="ru-RU" sz="1200" b="1" spc="-20" dirty="0" smtClean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действующего Заключения </a:t>
            </a:r>
            <a:r>
              <a:rPr lang="ru-RU" sz="1200" spc="-20" dirty="0" smtClean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фактически предоставляет средства </a:t>
            </a:r>
            <a:r>
              <a:rPr lang="ru-RU" sz="1200" spc="-20" dirty="0" smtClean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заемщику</a:t>
            </a:r>
            <a:endParaRPr lang="ru-RU" sz="1200" b="1" spc="-20" dirty="0">
              <a:solidFill>
                <a:srgbClr val="E7E6E6">
                  <a:lumMod val="25000"/>
                </a:srgb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95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9877</TotalTime>
  <Words>499</Words>
  <Application>Microsoft Office PowerPoint</Application>
  <PresentationFormat>Произвольный</PresentationFormat>
  <Paragraphs>72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Цихоцкий Феликс Николаевич</dc:creator>
  <cp:lastModifiedBy>Аликулиев Эльман Вагифович</cp:lastModifiedBy>
  <cp:revision>59</cp:revision>
  <cp:lastPrinted>2018-05-18T13:59:18Z</cp:lastPrinted>
  <dcterms:created xsi:type="dcterms:W3CDTF">2017-12-13T13:20:41Z</dcterms:created>
  <dcterms:modified xsi:type="dcterms:W3CDTF">2022-06-07T12:27:19Z</dcterms:modified>
</cp:coreProperties>
</file>