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3" r:id="rId1"/>
  </p:sldMasterIdLst>
  <p:notesMasterIdLst>
    <p:notesMasterId r:id="rId14"/>
  </p:notesMasterIdLst>
  <p:handoutMasterIdLst>
    <p:handoutMasterId r:id="rId15"/>
  </p:handoutMasterIdLst>
  <p:sldIdLst>
    <p:sldId id="282" r:id="rId2"/>
    <p:sldId id="285" r:id="rId3"/>
    <p:sldId id="258" r:id="rId4"/>
    <p:sldId id="313" r:id="rId5"/>
    <p:sldId id="296" r:id="rId6"/>
    <p:sldId id="295" r:id="rId7"/>
    <p:sldId id="314" r:id="rId8"/>
    <p:sldId id="317" r:id="rId9"/>
    <p:sldId id="310" r:id="rId10"/>
    <p:sldId id="300" r:id="rId11"/>
    <p:sldId id="315" r:id="rId12"/>
    <p:sldId id="316" r:id="rId13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66FFCC"/>
    <a:srgbClr val="00FF00"/>
    <a:srgbClr val="FF99FF"/>
    <a:srgbClr val="FF0000"/>
    <a:srgbClr val="FFCCCC"/>
    <a:srgbClr val="33CCCC"/>
    <a:srgbClr val="CCFF66"/>
    <a:srgbClr val="CCECFF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4" autoAdjust="0"/>
    <p:restoredTop sz="94624" autoAdjust="0"/>
  </p:normalViewPr>
  <p:slideViewPr>
    <p:cSldViewPr>
      <p:cViewPr varScale="1">
        <p:scale>
          <a:sx n="109" d="100"/>
          <a:sy n="109" d="100"/>
        </p:scale>
        <p:origin x="1674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48" y="2238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5" d="100"/>
          <a:sy n="55" d="100"/>
        </p:scale>
        <p:origin x="-2904" y="-10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8FD28AB-FA13-4D37-B011-C303AB3AC672}" type="datetimeFigureOut">
              <a:rPr lang="ru-RU" smtClean="0"/>
              <a:t>08.12.2021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A1114B8-C992-40D1-B0AC-DD9F42201D56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741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2048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048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03A90A5E-F101-4F0D-89A2-8C95E5B27D2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3800475" y="1789113"/>
            <a:ext cx="5340350" cy="5056187"/>
            <a:chOff x="2394" y="1127"/>
            <a:chExt cx="3364" cy="3185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ltGray">
            <a:xfrm>
              <a:off x="4230" y="1365"/>
              <a:ext cx="197" cy="102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6" name="Oval 4"/>
            <p:cNvSpPr>
              <a:spLocks noChangeArrowheads="1"/>
            </p:cNvSpPr>
            <p:nvPr/>
          </p:nvSpPr>
          <p:spPr bwMode="ltGray">
            <a:xfrm>
              <a:off x="4299" y="1185"/>
              <a:ext cx="47" cy="47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" name="Rectangle 5"/>
            <p:cNvSpPr>
              <a:spLocks noChangeArrowheads="1"/>
            </p:cNvSpPr>
            <p:nvPr/>
          </p:nvSpPr>
          <p:spPr bwMode="ltGray">
            <a:xfrm rot="995337">
              <a:off x="5205" y="1495"/>
              <a:ext cx="6" cy="207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8" name="Freeform 6"/>
            <p:cNvSpPr>
              <a:spLocks noEditPoints="1"/>
            </p:cNvSpPr>
            <p:nvPr/>
          </p:nvSpPr>
          <p:spPr bwMode="ltGray">
            <a:xfrm>
              <a:off x="4871" y="3508"/>
              <a:ext cx="66" cy="96"/>
            </a:xfrm>
            <a:custGeom>
              <a:avLst/>
              <a:gdLst/>
              <a:ahLst/>
              <a:cxnLst>
                <a:cxn ang="0">
                  <a:pos x="18" y="96"/>
                </a:cxn>
                <a:cxn ang="0">
                  <a:pos x="42" y="78"/>
                </a:cxn>
                <a:cxn ang="0">
                  <a:pos x="60" y="60"/>
                </a:cxn>
                <a:cxn ang="0">
                  <a:pos x="66" y="36"/>
                </a:cxn>
                <a:cxn ang="0">
                  <a:pos x="60" y="12"/>
                </a:cxn>
                <a:cxn ang="0">
                  <a:pos x="36" y="0"/>
                </a:cxn>
                <a:cxn ang="0">
                  <a:pos x="24" y="6"/>
                </a:cxn>
                <a:cxn ang="0">
                  <a:pos x="12" y="12"/>
                </a:cxn>
                <a:cxn ang="0">
                  <a:pos x="0" y="36"/>
                </a:cxn>
                <a:cxn ang="0">
                  <a:pos x="0" y="60"/>
                </a:cxn>
                <a:cxn ang="0">
                  <a:pos x="12" y="84"/>
                </a:cxn>
                <a:cxn ang="0">
                  <a:pos x="18" y="96"/>
                </a:cxn>
                <a:cxn ang="0">
                  <a:pos x="18" y="96"/>
                </a:cxn>
                <a:cxn ang="0">
                  <a:pos x="42" y="18"/>
                </a:cxn>
                <a:cxn ang="0">
                  <a:pos x="54" y="24"/>
                </a:cxn>
                <a:cxn ang="0">
                  <a:pos x="60" y="36"/>
                </a:cxn>
                <a:cxn ang="0">
                  <a:pos x="60" y="48"/>
                </a:cxn>
                <a:cxn ang="0">
                  <a:pos x="54" y="54"/>
                </a:cxn>
                <a:cxn ang="0">
                  <a:pos x="36" y="72"/>
                </a:cxn>
                <a:cxn ang="0">
                  <a:pos x="24" y="78"/>
                </a:cxn>
                <a:cxn ang="0">
                  <a:pos x="24" y="78"/>
                </a:cxn>
                <a:cxn ang="0">
                  <a:pos x="12" y="48"/>
                </a:cxn>
                <a:cxn ang="0">
                  <a:pos x="18" y="24"/>
                </a:cxn>
                <a:cxn ang="0">
                  <a:pos x="30" y="18"/>
                </a:cxn>
                <a:cxn ang="0">
                  <a:pos x="42" y="18"/>
                </a:cxn>
                <a:cxn ang="0">
                  <a:pos x="42" y="18"/>
                </a:cxn>
              </a:cxnLst>
              <a:rect l="0" t="0" r="r" b="b"/>
              <a:pathLst>
                <a:path w="66" h="96">
                  <a:moveTo>
                    <a:pt x="18" y="96"/>
                  </a:moveTo>
                  <a:lnTo>
                    <a:pt x="42" y="78"/>
                  </a:lnTo>
                  <a:lnTo>
                    <a:pt x="60" y="60"/>
                  </a:lnTo>
                  <a:lnTo>
                    <a:pt x="66" y="36"/>
                  </a:lnTo>
                  <a:lnTo>
                    <a:pt x="60" y="12"/>
                  </a:lnTo>
                  <a:lnTo>
                    <a:pt x="36" y="0"/>
                  </a:lnTo>
                  <a:lnTo>
                    <a:pt x="24" y="6"/>
                  </a:lnTo>
                  <a:lnTo>
                    <a:pt x="12" y="12"/>
                  </a:lnTo>
                  <a:lnTo>
                    <a:pt x="0" y="36"/>
                  </a:lnTo>
                  <a:lnTo>
                    <a:pt x="0" y="60"/>
                  </a:lnTo>
                  <a:lnTo>
                    <a:pt x="12" y="84"/>
                  </a:lnTo>
                  <a:lnTo>
                    <a:pt x="18" y="96"/>
                  </a:lnTo>
                  <a:lnTo>
                    <a:pt x="18" y="96"/>
                  </a:lnTo>
                  <a:close/>
                  <a:moveTo>
                    <a:pt x="42" y="18"/>
                  </a:moveTo>
                  <a:lnTo>
                    <a:pt x="54" y="24"/>
                  </a:lnTo>
                  <a:lnTo>
                    <a:pt x="60" y="36"/>
                  </a:lnTo>
                  <a:lnTo>
                    <a:pt x="60" y="48"/>
                  </a:lnTo>
                  <a:lnTo>
                    <a:pt x="54" y="54"/>
                  </a:lnTo>
                  <a:lnTo>
                    <a:pt x="36" y="72"/>
                  </a:lnTo>
                  <a:lnTo>
                    <a:pt x="24" y="78"/>
                  </a:lnTo>
                  <a:lnTo>
                    <a:pt x="24" y="78"/>
                  </a:lnTo>
                  <a:lnTo>
                    <a:pt x="12" y="48"/>
                  </a:lnTo>
                  <a:lnTo>
                    <a:pt x="18" y="24"/>
                  </a:lnTo>
                  <a:lnTo>
                    <a:pt x="30" y="18"/>
                  </a:lnTo>
                  <a:lnTo>
                    <a:pt x="42" y="18"/>
                  </a:lnTo>
                  <a:lnTo>
                    <a:pt x="42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9" name="Rectangle 7"/>
            <p:cNvSpPr>
              <a:spLocks noChangeArrowheads="1"/>
            </p:cNvSpPr>
            <p:nvPr/>
          </p:nvSpPr>
          <p:spPr bwMode="ltGray">
            <a:xfrm rot="91736">
              <a:off x="5487" y="1535"/>
              <a:ext cx="6" cy="1998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" name="Rectangle 8"/>
            <p:cNvSpPr>
              <a:spLocks noChangeArrowheads="1"/>
            </p:cNvSpPr>
            <p:nvPr/>
          </p:nvSpPr>
          <p:spPr bwMode="ltGray">
            <a:xfrm rot="-926223">
              <a:off x="5640" y="1521"/>
              <a:ext cx="6" cy="881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1" name="Rectangle 9"/>
            <p:cNvSpPr>
              <a:spLocks noChangeArrowheads="1"/>
            </p:cNvSpPr>
            <p:nvPr/>
          </p:nvSpPr>
          <p:spPr bwMode="ltGray">
            <a:xfrm rot="-1140313">
              <a:off x="3444" y="1816"/>
              <a:ext cx="6" cy="203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2" name="Rectangle 10"/>
            <p:cNvSpPr>
              <a:spLocks noChangeArrowheads="1"/>
            </p:cNvSpPr>
            <p:nvPr/>
          </p:nvSpPr>
          <p:spPr bwMode="ltGray">
            <a:xfrm rot="1114412">
              <a:off x="2757" y="1821"/>
              <a:ext cx="6" cy="2119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3" name="Rectangle 11"/>
            <p:cNvSpPr>
              <a:spLocks noChangeArrowheads="1"/>
            </p:cNvSpPr>
            <p:nvPr/>
          </p:nvSpPr>
          <p:spPr bwMode="ltGray">
            <a:xfrm rot="254676">
              <a:off x="3035" y="1870"/>
              <a:ext cx="6" cy="1906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4" name="Freeform 12"/>
            <p:cNvSpPr>
              <a:spLocks/>
            </p:cNvSpPr>
            <p:nvPr/>
          </p:nvSpPr>
          <p:spPr bwMode="ltGray">
            <a:xfrm>
              <a:off x="4007" y="3021"/>
              <a:ext cx="623" cy="156"/>
            </a:xfrm>
            <a:custGeom>
              <a:avLst/>
              <a:gdLst/>
              <a:ahLst/>
              <a:cxnLst>
                <a:cxn ang="0">
                  <a:pos x="6" y="18"/>
                </a:cxn>
                <a:cxn ang="0">
                  <a:pos x="162" y="36"/>
                </a:cxn>
                <a:cxn ang="0">
                  <a:pos x="251" y="36"/>
                </a:cxn>
                <a:cxn ang="0">
                  <a:pos x="354" y="30"/>
                </a:cxn>
                <a:cxn ang="0">
                  <a:pos x="473" y="18"/>
                </a:cxn>
                <a:cxn ang="0">
                  <a:pos x="611" y="0"/>
                </a:cxn>
                <a:cxn ang="0">
                  <a:pos x="623" y="114"/>
                </a:cxn>
                <a:cxn ang="0">
                  <a:pos x="497" y="138"/>
                </a:cxn>
                <a:cxn ang="0">
                  <a:pos x="414" y="150"/>
                </a:cxn>
                <a:cxn ang="0">
                  <a:pos x="318" y="156"/>
                </a:cxn>
                <a:cxn ang="0">
                  <a:pos x="215" y="156"/>
                </a:cxn>
                <a:cxn ang="0">
                  <a:pos x="108" y="150"/>
                </a:cxn>
                <a:cxn ang="0">
                  <a:pos x="0" y="132"/>
                </a:cxn>
                <a:cxn ang="0">
                  <a:pos x="6" y="18"/>
                </a:cxn>
                <a:cxn ang="0">
                  <a:pos x="6" y="18"/>
                </a:cxn>
              </a:cxnLst>
              <a:rect l="0" t="0" r="r" b="b"/>
              <a:pathLst>
                <a:path w="623" h="156">
                  <a:moveTo>
                    <a:pt x="6" y="18"/>
                  </a:moveTo>
                  <a:lnTo>
                    <a:pt x="162" y="36"/>
                  </a:lnTo>
                  <a:lnTo>
                    <a:pt x="251" y="36"/>
                  </a:lnTo>
                  <a:lnTo>
                    <a:pt x="354" y="30"/>
                  </a:lnTo>
                  <a:lnTo>
                    <a:pt x="473" y="18"/>
                  </a:lnTo>
                  <a:lnTo>
                    <a:pt x="611" y="0"/>
                  </a:lnTo>
                  <a:lnTo>
                    <a:pt x="623" y="114"/>
                  </a:lnTo>
                  <a:lnTo>
                    <a:pt x="497" y="138"/>
                  </a:lnTo>
                  <a:lnTo>
                    <a:pt x="414" y="150"/>
                  </a:lnTo>
                  <a:lnTo>
                    <a:pt x="318" y="156"/>
                  </a:lnTo>
                  <a:lnTo>
                    <a:pt x="215" y="156"/>
                  </a:lnTo>
                  <a:lnTo>
                    <a:pt x="108" y="150"/>
                  </a:lnTo>
                  <a:lnTo>
                    <a:pt x="0" y="132"/>
                  </a:lnTo>
                  <a:lnTo>
                    <a:pt x="6" y="18"/>
                  </a:lnTo>
                  <a:lnTo>
                    <a:pt x="6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5" name="Freeform 13"/>
            <p:cNvSpPr>
              <a:spLocks/>
            </p:cNvSpPr>
            <p:nvPr/>
          </p:nvSpPr>
          <p:spPr bwMode="ltGray">
            <a:xfrm>
              <a:off x="4762" y="3591"/>
              <a:ext cx="996" cy="126"/>
            </a:xfrm>
            <a:custGeom>
              <a:avLst/>
              <a:gdLst/>
              <a:ahLst/>
              <a:cxnLst>
                <a:cxn ang="0">
                  <a:pos x="754" y="6"/>
                </a:cxn>
                <a:cxn ang="0">
                  <a:pos x="652" y="6"/>
                </a:cxn>
                <a:cxn ang="0">
                  <a:pos x="563" y="6"/>
                </a:cxn>
                <a:cxn ang="0">
                  <a:pos x="479" y="6"/>
                </a:cxn>
                <a:cxn ang="0">
                  <a:pos x="401" y="6"/>
                </a:cxn>
                <a:cxn ang="0">
                  <a:pos x="335" y="0"/>
                </a:cxn>
                <a:cxn ang="0">
                  <a:pos x="276" y="0"/>
                </a:cxn>
                <a:cxn ang="0">
                  <a:pos x="222" y="0"/>
                </a:cxn>
                <a:cxn ang="0">
                  <a:pos x="180" y="6"/>
                </a:cxn>
                <a:cxn ang="0">
                  <a:pos x="138" y="6"/>
                </a:cxn>
                <a:cxn ang="0">
                  <a:pos x="108" y="6"/>
                </a:cxn>
                <a:cxn ang="0">
                  <a:pos x="54" y="6"/>
                </a:cxn>
                <a:cxn ang="0">
                  <a:pos x="24" y="12"/>
                </a:cxn>
                <a:cxn ang="0">
                  <a:pos x="6" y="18"/>
                </a:cxn>
                <a:cxn ang="0">
                  <a:pos x="0" y="24"/>
                </a:cxn>
                <a:cxn ang="0">
                  <a:pos x="12" y="42"/>
                </a:cxn>
                <a:cxn ang="0">
                  <a:pos x="18" y="48"/>
                </a:cxn>
                <a:cxn ang="0">
                  <a:pos x="30" y="54"/>
                </a:cxn>
                <a:cxn ang="0">
                  <a:pos x="60" y="60"/>
                </a:cxn>
                <a:cxn ang="0">
                  <a:pos x="90" y="72"/>
                </a:cxn>
                <a:cxn ang="0">
                  <a:pos x="144" y="84"/>
                </a:cxn>
                <a:cxn ang="0">
                  <a:pos x="210" y="90"/>
                </a:cxn>
                <a:cxn ang="0">
                  <a:pos x="293" y="102"/>
                </a:cxn>
                <a:cxn ang="0">
                  <a:pos x="389" y="108"/>
                </a:cxn>
                <a:cxn ang="0">
                  <a:pos x="503" y="120"/>
                </a:cxn>
                <a:cxn ang="0">
                  <a:pos x="622" y="120"/>
                </a:cxn>
                <a:cxn ang="0">
                  <a:pos x="754" y="126"/>
                </a:cxn>
                <a:cxn ang="0">
                  <a:pos x="873" y="126"/>
                </a:cxn>
                <a:cxn ang="0">
                  <a:pos x="993" y="126"/>
                </a:cxn>
                <a:cxn ang="0">
                  <a:pos x="993" y="12"/>
                </a:cxn>
                <a:cxn ang="0">
                  <a:pos x="879" y="12"/>
                </a:cxn>
                <a:cxn ang="0">
                  <a:pos x="754" y="6"/>
                </a:cxn>
                <a:cxn ang="0">
                  <a:pos x="754" y="6"/>
                </a:cxn>
              </a:cxnLst>
              <a:rect l="0" t="0" r="r" b="b"/>
              <a:pathLst>
                <a:path w="993" h="126">
                  <a:moveTo>
                    <a:pt x="754" y="6"/>
                  </a:moveTo>
                  <a:lnTo>
                    <a:pt x="652" y="6"/>
                  </a:lnTo>
                  <a:lnTo>
                    <a:pt x="563" y="6"/>
                  </a:lnTo>
                  <a:lnTo>
                    <a:pt x="479" y="6"/>
                  </a:lnTo>
                  <a:lnTo>
                    <a:pt x="401" y="6"/>
                  </a:lnTo>
                  <a:lnTo>
                    <a:pt x="335" y="0"/>
                  </a:lnTo>
                  <a:lnTo>
                    <a:pt x="276" y="0"/>
                  </a:lnTo>
                  <a:lnTo>
                    <a:pt x="222" y="0"/>
                  </a:lnTo>
                  <a:lnTo>
                    <a:pt x="180" y="6"/>
                  </a:lnTo>
                  <a:lnTo>
                    <a:pt x="138" y="6"/>
                  </a:lnTo>
                  <a:lnTo>
                    <a:pt x="108" y="6"/>
                  </a:lnTo>
                  <a:lnTo>
                    <a:pt x="54" y="6"/>
                  </a:lnTo>
                  <a:lnTo>
                    <a:pt x="24" y="12"/>
                  </a:lnTo>
                  <a:lnTo>
                    <a:pt x="6" y="18"/>
                  </a:lnTo>
                  <a:lnTo>
                    <a:pt x="0" y="24"/>
                  </a:lnTo>
                  <a:lnTo>
                    <a:pt x="12" y="42"/>
                  </a:lnTo>
                  <a:lnTo>
                    <a:pt x="18" y="48"/>
                  </a:lnTo>
                  <a:lnTo>
                    <a:pt x="30" y="54"/>
                  </a:lnTo>
                  <a:lnTo>
                    <a:pt x="60" y="60"/>
                  </a:lnTo>
                  <a:lnTo>
                    <a:pt x="90" y="72"/>
                  </a:lnTo>
                  <a:lnTo>
                    <a:pt x="144" y="84"/>
                  </a:lnTo>
                  <a:lnTo>
                    <a:pt x="210" y="90"/>
                  </a:lnTo>
                  <a:lnTo>
                    <a:pt x="293" y="102"/>
                  </a:lnTo>
                  <a:lnTo>
                    <a:pt x="389" y="108"/>
                  </a:lnTo>
                  <a:lnTo>
                    <a:pt x="503" y="120"/>
                  </a:lnTo>
                  <a:lnTo>
                    <a:pt x="622" y="120"/>
                  </a:lnTo>
                  <a:lnTo>
                    <a:pt x="754" y="126"/>
                  </a:lnTo>
                  <a:lnTo>
                    <a:pt x="873" y="126"/>
                  </a:lnTo>
                  <a:lnTo>
                    <a:pt x="993" y="126"/>
                  </a:lnTo>
                  <a:lnTo>
                    <a:pt x="993" y="12"/>
                  </a:lnTo>
                  <a:lnTo>
                    <a:pt x="879" y="12"/>
                  </a:lnTo>
                  <a:lnTo>
                    <a:pt x="754" y="6"/>
                  </a:lnTo>
                  <a:lnTo>
                    <a:pt x="754" y="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6" name="Freeform 14"/>
            <p:cNvSpPr>
              <a:spLocks/>
            </p:cNvSpPr>
            <p:nvPr/>
          </p:nvSpPr>
          <p:spPr bwMode="ltGray">
            <a:xfrm>
              <a:off x="4786" y="3645"/>
              <a:ext cx="972" cy="24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4" y="54"/>
                </a:cxn>
                <a:cxn ang="0">
                  <a:pos x="66" y="96"/>
                </a:cxn>
                <a:cxn ang="0">
                  <a:pos x="120" y="137"/>
                </a:cxn>
                <a:cxn ang="0">
                  <a:pos x="198" y="173"/>
                </a:cxn>
                <a:cxn ang="0">
                  <a:pos x="293" y="203"/>
                </a:cxn>
                <a:cxn ang="0">
                  <a:pos x="353" y="215"/>
                </a:cxn>
                <a:cxn ang="0">
                  <a:pos x="413" y="227"/>
                </a:cxn>
                <a:cxn ang="0">
                  <a:pos x="479" y="233"/>
                </a:cxn>
                <a:cxn ang="0">
                  <a:pos x="556" y="239"/>
                </a:cxn>
                <a:cxn ang="0">
                  <a:pos x="634" y="245"/>
                </a:cxn>
                <a:cxn ang="0">
                  <a:pos x="724" y="245"/>
                </a:cxn>
                <a:cxn ang="0">
                  <a:pos x="855" y="245"/>
                </a:cxn>
                <a:cxn ang="0">
                  <a:pos x="969" y="239"/>
                </a:cxn>
                <a:cxn ang="0">
                  <a:pos x="969" y="60"/>
                </a:cxn>
                <a:cxn ang="0">
                  <a:pos x="700" y="60"/>
                </a:cxn>
                <a:cxn ang="0">
                  <a:pos x="503" y="54"/>
                </a:cxn>
                <a:cxn ang="0">
                  <a:pos x="317" y="42"/>
                </a:cxn>
                <a:cxn ang="0">
                  <a:pos x="150" y="24"/>
                </a:cxn>
                <a:cxn ang="0">
                  <a:pos x="72" y="12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969" h="245">
                  <a:moveTo>
                    <a:pt x="0" y="0"/>
                  </a:moveTo>
                  <a:lnTo>
                    <a:pt x="24" y="54"/>
                  </a:lnTo>
                  <a:lnTo>
                    <a:pt x="66" y="96"/>
                  </a:lnTo>
                  <a:lnTo>
                    <a:pt x="120" y="137"/>
                  </a:lnTo>
                  <a:lnTo>
                    <a:pt x="198" y="173"/>
                  </a:lnTo>
                  <a:lnTo>
                    <a:pt x="293" y="203"/>
                  </a:lnTo>
                  <a:lnTo>
                    <a:pt x="353" y="215"/>
                  </a:lnTo>
                  <a:lnTo>
                    <a:pt x="413" y="227"/>
                  </a:lnTo>
                  <a:lnTo>
                    <a:pt x="479" y="233"/>
                  </a:lnTo>
                  <a:lnTo>
                    <a:pt x="556" y="239"/>
                  </a:lnTo>
                  <a:lnTo>
                    <a:pt x="634" y="245"/>
                  </a:lnTo>
                  <a:lnTo>
                    <a:pt x="724" y="245"/>
                  </a:lnTo>
                  <a:lnTo>
                    <a:pt x="855" y="245"/>
                  </a:lnTo>
                  <a:lnTo>
                    <a:pt x="969" y="239"/>
                  </a:lnTo>
                  <a:lnTo>
                    <a:pt x="969" y="60"/>
                  </a:lnTo>
                  <a:lnTo>
                    <a:pt x="700" y="60"/>
                  </a:lnTo>
                  <a:lnTo>
                    <a:pt x="503" y="54"/>
                  </a:lnTo>
                  <a:lnTo>
                    <a:pt x="317" y="42"/>
                  </a:lnTo>
                  <a:lnTo>
                    <a:pt x="150" y="24"/>
                  </a:lnTo>
                  <a:lnTo>
                    <a:pt x="72" y="1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7" name="Freeform 15"/>
            <p:cNvSpPr>
              <a:spLocks/>
            </p:cNvSpPr>
            <p:nvPr/>
          </p:nvSpPr>
          <p:spPr bwMode="ltGray">
            <a:xfrm>
              <a:off x="4804" y="3591"/>
              <a:ext cx="954" cy="90"/>
            </a:xfrm>
            <a:custGeom>
              <a:avLst/>
              <a:gdLst/>
              <a:ahLst/>
              <a:cxnLst>
                <a:cxn ang="0">
                  <a:pos x="700" y="0"/>
                </a:cxn>
                <a:cxn ang="0">
                  <a:pos x="598" y="0"/>
                </a:cxn>
                <a:cxn ang="0">
                  <a:pos x="515" y="0"/>
                </a:cxn>
                <a:cxn ang="0">
                  <a:pos x="431" y="0"/>
                </a:cxn>
                <a:cxn ang="0">
                  <a:pos x="365" y="0"/>
                </a:cxn>
                <a:cxn ang="0">
                  <a:pos x="299" y="0"/>
                </a:cxn>
                <a:cxn ang="0">
                  <a:pos x="245" y="0"/>
                </a:cxn>
                <a:cxn ang="0">
                  <a:pos x="198" y="0"/>
                </a:cxn>
                <a:cxn ang="0">
                  <a:pos x="162" y="0"/>
                </a:cxn>
                <a:cxn ang="0">
                  <a:pos x="126" y="6"/>
                </a:cxn>
                <a:cxn ang="0">
                  <a:pos x="96" y="6"/>
                </a:cxn>
                <a:cxn ang="0">
                  <a:pos x="54" y="12"/>
                </a:cxn>
                <a:cxn ang="0">
                  <a:pos x="30" y="12"/>
                </a:cxn>
                <a:cxn ang="0">
                  <a:pos x="12" y="18"/>
                </a:cxn>
                <a:cxn ang="0">
                  <a:pos x="6" y="18"/>
                </a:cxn>
                <a:cxn ang="0">
                  <a:pos x="0" y="24"/>
                </a:cxn>
                <a:cxn ang="0">
                  <a:pos x="6" y="30"/>
                </a:cxn>
                <a:cxn ang="0">
                  <a:pos x="24" y="36"/>
                </a:cxn>
                <a:cxn ang="0">
                  <a:pos x="54" y="42"/>
                </a:cxn>
                <a:cxn ang="0">
                  <a:pos x="102" y="54"/>
                </a:cxn>
                <a:cxn ang="0">
                  <a:pos x="168" y="60"/>
                </a:cxn>
                <a:cxn ang="0">
                  <a:pos x="251" y="66"/>
                </a:cxn>
                <a:cxn ang="0">
                  <a:pos x="341" y="78"/>
                </a:cxn>
                <a:cxn ang="0">
                  <a:pos x="449" y="84"/>
                </a:cxn>
                <a:cxn ang="0">
                  <a:pos x="568" y="84"/>
                </a:cxn>
                <a:cxn ang="0">
                  <a:pos x="694" y="90"/>
                </a:cxn>
                <a:cxn ang="0">
                  <a:pos x="825" y="90"/>
                </a:cxn>
                <a:cxn ang="0">
                  <a:pos x="951" y="90"/>
                </a:cxn>
                <a:cxn ang="0">
                  <a:pos x="951" y="6"/>
                </a:cxn>
                <a:cxn ang="0">
                  <a:pos x="831" y="6"/>
                </a:cxn>
                <a:cxn ang="0">
                  <a:pos x="772" y="6"/>
                </a:cxn>
                <a:cxn ang="0">
                  <a:pos x="700" y="0"/>
                </a:cxn>
                <a:cxn ang="0">
                  <a:pos x="700" y="0"/>
                </a:cxn>
              </a:cxnLst>
              <a:rect l="0" t="0" r="r" b="b"/>
              <a:pathLst>
                <a:path w="951" h="90">
                  <a:moveTo>
                    <a:pt x="700" y="0"/>
                  </a:moveTo>
                  <a:lnTo>
                    <a:pt x="598" y="0"/>
                  </a:lnTo>
                  <a:lnTo>
                    <a:pt x="515" y="0"/>
                  </a:lnTo>
                  <a:lnTo>
                    <a:pt x="431" y="0"/>
                  </a:lnTo>
                  <a:lnTo>
                    <a:pt x="365" y="0"/>
                  </a:lnTo>
                  <a:lnTo>
                    <a:pt x="299" y="0"/>
                  </a:lnTo>
                  <a:lnTo>
                    <a:pt x="245" y="0"/>
                  </a:lnTo>
                  <a:lnTo>
                    <a:pt x="198" y="0"/>
                  </a:lnTo>
                  <a:lnTo>
                    <a:pt x="162" y="0"/>
                  </a:lnTo>
                  <a:lnTo>
                    <a:pt x="126" y="6"/>
                  </a:lnTo>
                  <a:lnTo>
                    <a:pt x="96" y="6"/>
                  </a:lnTo>
                  <a:lnTo>
                    <a:pt x="54" y="12"/>
                  </a:lnTo>
                  <a:lnTo>
                    <a:pt x="30" y="12"/>
                  </a:lnTo>
                  <a:lnTo>
                    <a:pt x="12" y="18"/>
                  </a:lnTo>
                  <a:lnTo>
                    <a:pt x="6" y="18"/>
                  </a:lnTo>
                  <a:lnTo>
                    <a:pt x="0" y="24"/>
                  </a:lnTo>
                  <a:lnTo>
                    <a:pt x="6" y="30"/>
                  </a:lnTo>
                  <a:lnTo>
                    <a:pt x="24" y="36"/>
                  </a:lnTo>
                  <a:lnTo>
                    <a:pt x="54" y="42"/>
                  </a:lnTo>
                  <a:lnTo>
                    <a:pt x="102" y="54"/>
                  </a:lnTo>
                  <a:lnTo>
                    <a:pt x="168" y="60"/>
                  </a:lnTo>
                  <a:lnTo>
                    <a:pt x="251" y="66"/>
                  </a:lnTo>
                  <a:lnTo>
                    <a:pt x="341" y="78"/>
                  </a:lnTo>
                  <a:lnTo>
                    <a:pt x="449" y="84"/>
                  </a:lnTo>
                  <a:lnTo>
                    <a:pt x="568" y="84"/>
                  </a:lnTo>
                  <a:lnTo>
                    <a:pt x="694" y="90"/>
                  </a:lnTo>
                  <a:lnTo>
                    <a:pt x="825" y="90"/>
                  </a:lnTo>
                  <a:lnTo>
                    <a:pt x="951" y="90"/>
                  </a:lnTo>
                  <a:lnTo>
                    <a:pt x="951" y="6"/>
                  </a:lnTo>
                  <a:lnTo>
                    <a:pt x="831" y="6"/>
                  </a:lnTo>
                  <a:lnTo>
                    <a:pt x="772" y="6"/>
                  </a:lnTo>
                  <a:lnTo>
                    <a:pt x="700" y="0"/>
                  </a:lnTo>
                  <a:lnTo>
                    <a:pt x="70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8" name="Freeform 16"/>
            <p:cNvSpPr>
              <a:spLocks/>
            </p:cNvSpPr>
            <p:nvPr/>
          </p:nvSpPr>
          <p:spPr bwMode="ltGray">
            <a:xfrm>
              <a:off x="3059" y="1541"/>
              <a:ext cx="102" cy="155"/>
            </a:xfrm>
            <a:custGeom>
              <a:avLst/>
              <a:gdLst/>
              <a:ahLst/>
              <a:cxnLst>
                <a:cxn ang="0">
                  <a:pos x="102" y="0"/>
                </a:cxn>
                <a:cxn ang="0">
                  <a:pos x="0" y="12"/>
                </a:cxn>
                <a:cxn ang="0">
                  <a:pos x="30" y="72"/>
                </a:cxn>
                <a:cxn ang="0">
                  <a:pos x="30" y="155"/>
                </a:cxn>
                <a:cxn ang="0">
                  <a:pos x="72" y="155"/>
                </a:cxn>
                <a:cxn ang="0">
                  <a:pos x="72" y="66"/>
                </a:cxn>
                <a:cxn ang="0">
                  <a:pos x="102" y="0"/>
                </a:cxn>
                <a:cxn ang="0">
                  <a:pos x="102" y="0"/>
                </a:cxn>
              </a:cxnLst>
              <a:rect l="0" t="0" r="r" b="b"/>
              <a:pathLst>
                <a:path w="102" h="155">
                  <a:moveTo>
                    <a:pt x="102" y="0"/>
                  </a:moveTo>
                  <a:lnTo>
                    <a:pt x="0" y="12"/>
                  </a:lnTo>
                  <a:lnTo>
                    <a:pt x="30" y="72"/>
                  </a:lnTo>
                  <a:lnTo>
                    <a:pt x="30" y="155"/>
                  </a:lnTo>
                  <a:lnTo>
                    <a:pt x="72" y="155"/>
                  </a:lnTo>
                  <a:lnTo>
                    <a:pt x="72" y="66"/>
                  </a:lnTo>
                  <a:lnTo>
                    <a:pt x="102" y="0"/>
                  </a:lnTo>
                  <a:lnTo>
                    <a:pt x="102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9" name="Freeform 17"/>
            <p:cNvSpPr>
              <a:spLocks noEditPoints="1"/>
            </p:cNvSpPr>
            <p:nvPr/>
          </p:nvSpPr>
          <p:spPr bwMode="ltGray">
            <a:xfrm>
              <a:off x="3059" y="1690"/>
              <a:ext cx="90" cy="96"/>
            </a:xfrm>
            <a:custGeom>
              <a:avLst/>
              <a:gdLst/>
              <a:ahLst/>
              <a:cxnLst>
                <a:cxn ang="0">
                  <a:pos x="48" y="96"/>
                </a:cxn>
                <a:cxn ang="0">
                  <a:pos x="72" y="72"/>
                </a:cxn>
                <a:cxn ang="0">
                  <a:pos x="84" y="48"/>
                </a:cxn>
                <a:cxn ang="0">
                  <a:pos x="90" y="36"/>
                </a:cxn>
                <a:cxn ang="0">
                  <a:pos x="84" y="24"/>
                </a:cxn>
                <a:cxn ang="0">
                  <a:pos x="66" y="6"/>
                </a:cxn>
                <a:cxn ang="0">
                  <a:pos x="42" y="0"/>
                </a:cxn>
                <a:cxn ang="0">
                  <a:pos x="24" y="0"/>
                </a:cxn>
                <a:cxn ang="0">
                  <a:pos x="12" y="12"/>
                </a:cxn>
                <a:cxn ang="0">
                  <a:pos x="6" y="24"/>
                </a:cxn>
                <a:cxn ang="0">
                  <a:pos x="0" y="36"/>
                </a:cxn>
                <a:cxn ang="0">
                  <a:pos x="12" y="66"/>
                </a:cxn>
                <a:cxn ang="0">
                  <a:pos x="30" y="84"/>
                </a:cxn>
                <a:cxn ang="0">
                  <a:pos x="48" y="96"/>
                </a:cxn>
                <a:cxn ang="0">
                  <a:pos x="48" y="96"/>
                </a:cxn>
                <a:cxn ang="0">
                  <a:pos x="48" y="12"/>
                </a:cxn>
                <a:cxn ang="0">
                  <a:pos x="66" y="18"/>
                </a:cxn>
                <a:cxn ang="0">
                  <a:pos x="72" y="24"/>
                </a:cxn>
                <a:cxn ang="0">
                  <a:pos x="72" y="36"/>
                </a:cxn>
                <a:cxn ang="0">
                  <a:pos x="72" y="48"/>
                </a:cxn>
                <a:cxn ang="0">
                  <a:pos x="54" y="66"/>
                </a:cxn>
                <a:cxn ang="0">
                  <a:pos x="48" y="78"/>
                </a:cxn>
                <a:cxn ang="0">
                  <a:pos x="30" y="66"/>
                </a:cxn>
                <a:cxn ang="0">
                  <a:pos x="24" y="48"/>
                </a:cxn>
                <a:cxn ang="0">
                  <a:pos x="18" y="30"/>
                </a:cxn>
                <a:cxn ang="0">
                  <a:pos x="30" y="12"/>
                </a:cxn>
                <a:cxn ang="0">
                  <a:pos x="48" y="12"/>
                </a:cxn>
                <a:cxn ang="0">
                  <a:pos x="48" y="12"/>
                </a:cxn>
              </a:cxnLst>
              <a:rect l="0" t="0" r="r" b="b"/>
              <a:pathLst>
                <a:path w="90" h="96">
                  <a:moveTo>
                    <a:pt x="48" y="96"/>
                  </a:moveTo>
                  <a:lnTo>
                    <a:pt x="72" y="72"/>
                  </a:lnTo>
                  <a:lnTo>
                    <a:pt x="84" y="48"/>
                  </a:lnTo>
                  <a:lnTo>
                    <a:pt x="90" y="36"/>
                  </a:lnTo>
                  <a:lnTo>
                    <a:pt x="84" y="24"/>
                  </a:lnTo>
                  <a:lnTo>
                    <a:pt x="66" y="6"/>
                  </a:lnTo>
                  <a:lnTo>
                    <a:pt x="42" y="0"/>
                  </a:lnTo>
                  <a:lnTo>
                    <a:pt x="24" y="0"/>
                  </a:lnTo>
                  <a:lnTo>
                    <a:pt x="12" y="12"/>
                  </a:lnTo>
                  <a:lnTo>
                    <a:pt x="6" y="24"/>
                  </a:lnTo>
                  <a:lnTo>
                    <a:pt x="0" y="36"/>
                  </a:lnTo>
                  <a:lnTo>
                    <a:pt x="12" y="66"/>
                  </a:lnTo>
                  <a:lnTo>
                    <a:pt x="30" y="84"/>
                  </a:lnTo>
                  <a:lnTo>
                    <a:pt x="48" y="96"/>
                  </a:lnTo>
                  <a:lnTo>
                    <a:pt x="48" y="96"/>
                  </a:lnTo>
                  <a:close/>
                  <a:moveTo>
                    <a:pt x="48" y="12"/>
                  </a:moveTo>
                  <a:lnTo>
                    <a:pt x="66" y="18"/>
                  </a:lnTo>
                  <a:lnTo>
                    <a:pt x="72" y="24"/>
                  </a:lnTo>
                  <a:lnTo>
                    <a:pt x="72" y="36"/>
                  </a:lnTo>
                  <a:lnTo>
                    <a:pt x="72" y="48"/>
                  </a:lnTo>
                  <a:lnTo>
                    <a:pt x="54" y="66"/>
                  </a:lnTo>
                  <a:lnTo>
                    <a:pt x="48" y="78"/>
                  </a:lnTo>
                  <a:lnTo>
                    <a:pt x="30" y="66"/>
                  </a:lnTo>
                  <a:lnTo>
                    <a:pt x="24" y="48"/>
                  </a:lnTo>
                  <a:lnTo>
                    <a:pt x="18" y="30"/>
                  </a:lnTo>
                  <a:lnTo>
                    <a:pt x="30" y="12"/>
                  </a:lnTo>
                  <a:lnTo>
                    <a:pt x="48" y="12"/>
                  </a:lnTo>
                  <a:lnTo>
                    <a:pt x="48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0" name="Freeform 18"/>
            <p:cNvSpPr>
              <a:spLocks noEditPoints="1"/>
            </p:cNvSpPr>
            <p:nvPr/>
          </p:nvSpPr>
          <p:spPr bwMode="ltGray">
            <a:xfrm>
              <a:off x="3059" y="1768"/>
              <a:ext cx="90" cy="108"/>
            </a:xfrm>
            <a:custGeom>
              <a:avLst/>
              <a:gdLst/>
              <a:ahLst/>
              <a:cxnLst>
                <a:cxn ang="0">
                  <a:pos x="0" y="90"/>
                </a:cxn>
                <a:cxn ang="0">
                  <a:pos x="12" y="102"/>
                </a:cxn>
                <a:cxn ang="0">
                  <a:pos x="24" y="108"/>
                </a:cxn>
                <a:cxn ang="0">
                  <a:pos x="54" y="108"/>
                </a:cxn>
                <a:cxn ang="0">
                  <a:pos x="78" y="96"/>
                </a:cxn>
                <a:cxn ang="0">
                  <a:pos x="90" y="72"/>
                </a:cxn>
                <a:cxn ang="0">
                  <a:pos x="84" y="42"/>
                </a:cxn>
                <a:cxn ang="0">
                  <a:pos x="66" y="24"/>
                </a:cxn>
                <a:cxn ang="0">
                  <a:pos x="54" y="12"/>
                </a:cxn>
                <a:cxn ang="0">
                  <a:pos x="48" y="6"/>
                </a:cxn>
                <a:cxn ang="0">
                  <a:pos x="48" y="6"/>
                </a:cxn>
                <a:cxn ang="0">
                  <a:pos x="48" y="0"/>
                </a:cxn>
                <a:cxn ang="0">
                  <a:pos x="24" y="24"/>
                </a:cxn>
                <a:cxn ang="0">
                  <a:pos x="6" y="48"/>
                </a:cxn>
                <a:cxn ang="0">
                  <a:pos x="0" y="66"/>
                </a:cxn>
                <a:cxn ang="0">
                  <a:pos x="0" y="90"/>
                </a:cxn>
                <a:cxn ang="0">
                  <a:pos x="0" y="90"/>
                </a:cxn>
                <a:cxn ang="0">
                  <a:pos x="12" y="66"/>
                </a:cxn>
                <a:cxn ang="0">
                  <a:pos x="18" y="48"/>
                </a:cxn>
                <a:cxn ang="0">
                  <a:pos x="30" y="36"/>
                </a:cxn>
                <a:cxn ang="0">
                  <a:pos x="42" y="24"/>
                </a:cxn>
                <a:cxn ang="0">
                  <a:pos x="48" y="18"/>
                </a:cxn>
                <a:cxn ang="0">
                  <a:pos x="66" y="30"/>
                </a:cxn>
                <a:cxn ang="0">
                  <a:pos x="72" y="48"/>
                </a:cxn>
                <a:cxn ang="0">
                  <a:pos x="78" y="72"/>
                </a:cxn>
                <a:cxn ang="0">
                  <a:pos x="78" y="84"/>
                </a:cxn>
                <a:cxn ang="0">
                  <a:pos x="66" y="96"/>
                </a:cxn>
                <a:cxn ang="0">
                  <a:pos x="42" y="102"/>
                </a:cxn>
                <a:cxn ang="0">
                  <a:pos x="30" y="96"/>
                </a:cxn>
                <a:cxn ang="0">
                  <a:pos x="18" y="90"/>
                </a:cxn>
                <a:cxn ang="0">
                  <a:pos x="12" y="78"/>
                </a:cxn>
                <a:cxn ang="0">
                  <a:pos x="12" y="66"/>
                </a:cxn>
                <a:cxn ang="0">
                  <a:pos x="12" y="66"/>
                </a:cxn>
              </a:cxnLst>
              <a:rect l="0" t="0" r="r" b="b"/>
              <a:pathLst>
                <a:path w="90" h="108">
                  <a:moveTo>
                    <a:pt x="0" y="90"/>
                  </a:moveTo>
                  <a:lnTo>
                    <a:pt x="12" y="102"/>
                  </a:lnTo>
                  <a:lnTo>
                    <a:pt x="24" y="108"/>
                  </a:lnTo>
                  <a:lnTo>
                    <a:pt x="54" y="108"/>
                  </a:lnTo>
                  <a:lnTo>
                    <a:pt x="78" y="96"/>
                  </a:lnTo>
                  <a:lnTo>
                    <a:pt x="90" y="72"/>
                  </a:lnTo>
                  <a:lnTo>
                    <a:pt x="84" y="42"/>
                  </a:lnTo>
                  <a:lnTo>
                    <a:pt x="66" y="24"/>
                  </a:lnTo>
                  <a:lnTo>
                    <a:pt x="54" y="12"/>
                  </a:lnTo>
                  <a:lnTo>
                    <a:pt x="48" y="6"/>
                  </a:lnTo>
                  <a:lnTo>
                    <a:pt x="48" y="6"/>
                  </a:lnTo>
                  <a:lnTo>
                    <a:pt x="48" y="0"/>
                  </a:lnTo>
                  <a:lnTo>
                    <a:pt x="24" y="24"/>
                  </a:lnTo>
                  <a:lnTo>
                    <a:pt x="6" y="48"/>
                  </a:lnTo>
                  <a:lnTo>
                    <a:pt x="0" y="66"/>
                  </a:lnTo>
                  <a:lnTo>
                    <a:pt x="0" y="90"/>
                  </a:lnTo>
                  <a:lnTo>
                    <a:pt x="0" y="90"/>
                  </a:lnTo>
                  <a:close/>
                  <a:moveTo>
                    <a:pt x="12" y="66"/>
                  </a:moveTo>
                  <a:lnTo>
                    <a:pt x="18" y="48"/>
                  </a:lnTo>
                  <a:lnTo>
                    <a:pt x="30" y="36"/>
                  </a:lnTo>
                  <a:lnTo>
                    <a:pt x="42" y="24"/>
                  </a:lnTo>
                  <a:lnTo>
                    <a:pt x="48" y="18"/>
                  </a:lnTo>
                  <a:lnTo>
                    <a:pt x="66" y="30"/>
                  </a:lnTo>
                  <a:lnTo>
                    <a:pt x="72" y="48"/>
                  </a:lnTo>
                  <a:lnTo>
                    <a:pt x="78" y="72"/>
                  </a:lnTo>
                  <a:lnTo>
                    <a:pt x="78" y="84"/>
                  </a:lnTo>
                  <a:lnTo>
                    <a:pt x="66" y="96"/>
                  </a:lnTo>
                  <a:lnTo>
                    <a:pt x="42" y="102"/>
                  </a:lnTo>
                  <a:lnTo>
                    <a:pt x="30" y="96"/>
                  </a:lnTo>
                  <a:lnTo>
                    <a:pt x="18" y="90"/>
                  </a:lnTo>
                  <a:lnTo>
                    <a:pt x="12" y="78"/>
                  </a:lnTo>
                  <a:lnTo>
                    <a:pt x="12" y="66"/>
                  </a:lnTo>
                  <a:lnTo>
                    <a:pt x="12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1" name="Freeform 19"/>
            <p:cNvSpPr>
              <a:spLocks/>
            </p:cNvSpPr>
            <p:nvPr/>
          </p:nvSpPr>
          <p:spPr bwMode="ltGray">
            <a:xfrm>
              <a:off x="5470" y="1205"/>
              <a:ext cx="102" cy="156"/>
            </a:xfrm>
            <a:custGeom>
              <a:avLst/>
              <a:gdLst/>
              <a:ahLst/>
              <a:cxnLst>
                <a:cxn ang="0">
                  <a:pos x="102" y="0"/>
                </a:cxn>
                <a:cxn ang="0">
                  <a:pos x="0" y="6"/>
                </a:cxn>
                <a:cxn ang="0">
                  <a:pos x="30" y="72"/>
                </a:cxn>
                <a:cxn ang="0">
                  <a:pos x="30" y="156"/>
                </a:cxn>
                <a:cxn ang="0">
                  <a:pos x="72" y="156"/>
                </a:cxn>
                <a:cxn ang="0">
                  <a:pos x="72" y="66"/>
                </a:cxn>
                <a:cxn ang="0">
                  <a:pos x="102" y="0"/>
                </a:cxn>
                <a:cxn ang="0">
                  <a:pos x="102" y="0"/>
                </a:cxn>
              </a:cxnLst>
              <a:rect l="0" t="0" r="r" b="b"/>
              <a:pathLst>
                <a:path w="102" h="156">
                  <a:moveTo>
                    <a:pt x="102" y="0"/>
                  </a:moveTo>
                  <a:lnTo>
                    <a:pt x="0" y="6"/>
                  </a:lnTo>
                  <a:lnTo>
                    <a:pt x="30" y="72"/>
                  </a:lnTo>
                  <a:lnTo>
                    <a:pt x="30" y="156"/>
                  </a:lnTo>
                  <a:lnTo>
                    <a:pt x="72" y="156"/>
                  </a:lnTo>
                  <a:lnTo>
                    <a:pt x="72" y="66"/>
                  </a:lnTo>
                  <a:lnTo>
                    <a:pt x="102" y="0"/>
                  </a:lnTo>
                  <a:lnTo>
                    <a:pt x="102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2" name="Freeform 20"/>
            <p:cNvSpPr>
              <a:spLocks noEditPoints="1"/>
            </p:cNvSpPr>
            <p:nvPr/>
          </p:nvSpPr>
          <p:spPr bwMode="ltGray">
            <a:xfrm>
              <a:off x="5476" y="1349"/>
              <a:ext cx="84" cy="96"/>
            </a:xfrm>
            <a:custGeom>
              <a:avLst/>
              <a:gdLst/>
              <a:ahLst/>
              <a:cxnLst>
                <a:cxn ang="0">
                  <a:pos x="42" y="96"/>
                </a:cxn>
                <a:cxn ang="0">
                  <a:pos x="66" y="78"/>
                </a:cxn>
                <a:cxn ang="0">
                  <a:pos x="84" y="54"/>
                </a:cxn>
                <a:cxn ang="0">
                  <a:pos x="84" y="30"/>
                </a:cxn>
                <a:cxn ang="0">
                  <a:pos x="66" y="6"/>
                </a:cxn>
                <a:cxn ang="0">
                  <a:pos x="42" y="0"/>
                </a:cxn>
                <a:cxn ang="0">
                  <a:pos x="24" y="6"/>
                </a:cxn>
                <a:cxn ang="0">
                  <a:pos x="12" y="18"/>
                </a:cxn>
                <a:cxn ang="0">
                  <a:pos x="6" y="30"/>
                </a:cxn>
                <a:cxn ang="0">
                  <a:pos x="0" y="42"/>
                </a:cxn>
                <a:cxn ang="0">
                  <a:pos x="12" y="66"/>
                </a:cxn>
                <a:cxn ang="0">
                  <a:pos x="30" y="84"/>
                </a:cxn>
                <a:cxn ang="0">
                  <a:pos x="42" y="96"/>
                </a:cxn>
                <a:cxn ang="0">
                  <a:pos x="42" y="96"/>
                </a:cxn>
                <a:cxn ang="0">
                  <a:pos x="48" y="12"/>
                </a:cxn>
                <a:cxn ang="0">
                  <a:pos x="66" y="18"/>
                </a:cxn>
                <a:cxn ang="0">
                  <a:pos x="72" y="30"/>
                </a:cxn>
                <a:cxn ang="0">
                  <a:pos x="72" y="42"/>
                </a:cxn>
                <a:cxn ang="0">
                  <a:pos x="66" y="54"/>
                </a:cxn>
                <a:cxn ang="0">
                  <a:pos x="54" y="72"/>
                </a:cxn>
                <a:cxn ang="0">
                  <a:pos x="42" y="84"/>
                </a:cxn>
                <a:cxn ang="0">
                  <a:pos x="42" y="84"/>
                </a:cxn>
                <a:cxn ang="0">
                  <a:pos x="30" y="72"/>
                </a:cxn>
                <a:cxn ang="0">
                  <a:pos x="18" y="54"/>
                </a:cxn>
                <a:cxn ang="0">
                  <a:pos x="18" y="30"/>
                </a:cxn>
                <a:cxn ang="0">
                  <a:pos x="30" y="18"/>
                </a:cxn>
                <a:cxn ang="0">
                  <a:pos x="48" y="12"/>
                </a:cxn>
                <a:cxn ang="0">
                  <a:pos x="48" y="12"/>
                </a:cxn>
              </a:cxnLst>
              <a:rect l="0" t="0" r="r" b="b"/>
              <a:pathLst>
                <a:path w="84" h="96">
                  <a:moveTo>
                    <a:pt x="42" y="96"/>
                  </a:moveTo>
                  <a:lnTo>
                    <a:pt x="66" y="78"/>
                  </a:lnTo>
                  <a:lnTo>
                    <a:pt x="84" y="54"/>
                  </a:lnTo>
                  <a:lnTo>
                    <a:pt x="84" y="30"/>
                  </a:lnTo>
                  <a:lnTo>
                    <a:pt x="66" y="6"/>
                  </a:lnTo>
                  <a:lnTo>
                    <a:pt x="42" y="0"/>
                  </a:lnTo>
                  <a:lnTo>
                    <a:pt x="24" y="6"/>
                  </a:lnTo>
                  <a:lnTo>
                    <a:pt x="12" y="18"/>
                  </a:lnTo>
                  <a:lnTo>
                    <a:pt x="6" y="30"/>
                  </a:lnTo>
                  <a:lnTo>
                    <a:pt x="0" y="42"/>
                  </a:lnTo>
                  <a:lnTo>
                    <a:pt x="12" y="66"/>
                  </a:lnTo>
                  <a:lnTo>
                    <a:pt x="30" y="84"/>
                  </a:lnTo>
                  <a:lnTo>
                    <a:pt x="42" y="96"/>
                  </a:lnTo>
                  <a:lnTo>
                    <a:pt x="42" y="96"/>
                  </a:lnTo>
                  <a:close/>
                  <a:moveTo>
                    <a:pt x="48" y="12"/>
                  </a:moveTo>
                  <a:lnTo>
                    <a:pt x="66" y="18"/>
                  </a:lnTo>
                  <a:lnTo>
                    <a:pt x="72" y="30"/>
                  </a:lnTo>
                  <a:lnTo>
                    <a:pt x="72" y="42"/>
                  </a:lnTo>
                  <a:lnTo>
                    <a:pt x="66" y="54"/>
                  </a:lnTo>
                  <a:lnTo>
                    <a:pt x="54" y="72"/>
                  </a:lnTo>
                  <a:lnTo>
                    <a:pt x="42" y="84"/>
                  </a:lnTo>
                  <a:lnTo>
                    <a:pt x="42" y="84"/>
                  </a:lnTo>
                  <a:lnTo>
                    <a:pt x="30" y="72"/>
                  </a:lnTo>
                  <a:lnTo>
                    <a:pt x="18" y="54"/>
                  </a:lnTo>
                  <a:lnTo>
                    <a:pt x="18" y="30"/>
                  </a:lnTo>
                  <a:lnTo>
                    <a:pt x="30" y="18"/>
                  </a:lnTo>
                  <a:lnTo>
                    <a:pt x="48" y="12"/>
                  </a:lnTo>
                  <a:lnTo>
                    <a:pt x="48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3" name="Freeform 21"/>
            <p:cNvSpPr>
              <a:spLocks noEditPoints="1"/>
            </p:cNvSpPr>
            <p:nvPr/>
          </p:nvSpPr>
          <p:spPr bwMode="ltGray">
            <a:xfrm>
              <a:off x="5470" y="1433"/>
              <a:ext cx="90" cy="108"/>
            </a:xfrm>
            <a:custGeom>
              <a:avLst/>
              <a:gdLst/>
              <a:ahLst/>
              <a:cxnLst>
                <a:cxn ang="0">
                  <a:pos x="6" y="90"/>
                </a:cxn>
                <a:cxn ang="0">
                  <a:pos x="18" y="102"/>
                </a:cxn>
                <a:cxn ang="0">
                  <a:pos x="30" y="108"/>
                </a:cxn>
                <a:cxn ang="0">
                  <a:pos x="60" y="108"/>
                </a:cxn>
                <a:cxn ang="0">
                  <a:pos x="84" y="96"/>
                </a:cxn>
                <a:cxn ang="0">
                  <a:pos x="90" y="84"/>
                </a:cxn>
                <a:cxn ang="0">
                  <a:pos x="90" y="66"/>
                </a:cxn>
                <a:cxn ang="0">
                  <a:pos x="84" y="36"/>
                </a:cxn>
                <a:cxn ang="0">
                  <a:pos x="72" y="18"/>
                </a:cxn>
                <a:cxn ang="0">
                  <a:pos x="60" y="6"/>
                </a:cxn>
                <a:cxn ang="0">
                  <a:pos x="54" y="0"/>
                </a:cxn>
                <a:cxn ang="0">
                  <a:pos x="54" y="0"/>
                </a:cxn>
                <a:cxn ang="0">
                  <a:pos x="48" y="0"/>
                </a:cxn>
                <a:cxn ang="0">
                  <a:pos x="24" y="24"/>
                </a:cxn>
                <a:cxn ang="0">
                  <a:pos x="12" y="48"/>
                </a:cxn>
                <a:cxn ang="0">
                  <a:pos x="0" y="66"/>
                </a:cxn>
                <a:cxn ang="0">
                  <a:pos x="6" y="90"/>
                </a:cxn>
                <a:cxn ang="0">
                  <a:pos x="6" y="90"/>
                </a:cxn>
                <a:cxn ang="0">
                  <a:pos x="18" y="66"/>
                </a:cxn>
                <a:cxn ang="0">
                  <a:pos x="24" y="48"/>
                </a:cxn>
                <a:cxn ang="0">
                  <a:pos x="36" y="30"/>
                </a:cxn>
                <a:cxn ang="0">
                  <a:pos x="42" y="18"/>
                </a:cxn>
                <a:cxn ang="0">
                  <a:pos x="48" y="12"/>
                </a:cxn>
                <a:cxn ang="0">
                  <a:pos x="78" y="42"/>
                </a:cxn>
                <a:cxn ang="0">
                  <a:pos x="84" y="66"/>
                </a:cxn>
                <a:cxn ang="0">
                  <a:pos x="66" y="90"/>
                </a:cxn>
                <a:cxn ang="0">
                  <a:pos x="54" y="96"/>
                </a:cxn>
                <a:cxn ang="0">
                  <a:pos x="42" y="96"/>
                </a:cxn>
                <a:cxn ang="0">
                  <a:pos x="30" y="96"/>
                </a:cxn>
                <a:cxn ang="0">
                  <a:pos x="24" y="84"/>
                </a:cxn>
                <a:cxn ang="0">
                  <a:pos x="18" y="78"/>
                </a:cxn>
                <a:cxn ang="0">
                  <a:pos x="18" y="66"/>
                </a:cxn>
                <a:cxn ang="0">
                  <a:pos x="18" y="66"/>
                </a:cxn>
              </a:cxnLst>
              <a:rect l="0" t="0" r="r" b="b"/>
              <a:pathLst>
                <a:path w="90" h="108">
                  <a:moveTo>
                    <a:pt x="6" y="90"/>
                  </a:moveTo>
                  <a:lnTo>
                    <a:pt x="18" y="102"/>
                  </a:lnTo>
                  <a:lnTo>
                    <a:pt x="30" y="108"/>
                  </a:lnTo>
                  <a:lnTo>
                    <a:pt x="60" y="108"/>
                  </a:lnTo>
                  <a:lnTo>
                    <a:pt x="84" y="96"/>
                  </a:lnTo>
                  <a:lnTo>
                    <a:pt x="90" y="84"/>
                  </a:lnTo>
                  <a:lnTo>
                    <a:pt x="90" y="66"/>
                  </a:lnTo>
                  <a:lnTo>
                    <a:pt x="84" y="36"/>
                  </a:lnTo>
                  <a:lnTo>
                    <a:pt x="72" y="18"/>
                  </a:lnTo>
                  <a:lnTo>
                    <a:pt x="60" y="6"/>
                  </a:lnTo>
                  <a:lnTo>
                    <a:pt x="54" y="0"/>
                  </a:lnTo>
                  <a:lnTo>
                    <a:pt x="54" y="0"/>
                  </a:lnTo>
                  <a:lnTo>
                    <a:pt x="48" y="0"/>
                  </a:lnTo>
                  <a:lnTo>
                    <a:pt x="24" y="24"/>
                  </a:lnTo>
                  <a:lnTo>
                    <a:pt x="12" y="48"/>
                  </a:lnTo>
                  <a:lnTo>
                    <a:pt x="0" y="66"/>
                  </a:lnTo>
                  <a:lnTo>
                    <a:pt x="6" y="90"/>
                  </a:lnTo>
                  <a:lnTo>
                    <a:pt x="6" y="90"/>
                  </a:lnTo>
                  <a:close/>
                  <a:moveTo>
                    <a:pt x="18" y="66"/>
                  </a:moveTo>
                  <a:lnTo>
                    <a:pt x="24" y="48"/>
                  </a:lnTo>
                  <a:lnTo>
                    <a:pt x="36" y="30"/>
                  </a:lnTo>
                  <a:lnTo>
                    <a:pt x="42" y="18"/>
                  </a:lnTo>
                  <a:lnTo>
                    <a:pt x="48" y="12"/>
                  </a:lnTo>
                  <a:lnTo>
                    <a:pt x="78" y="42"/>
                  </a:lnTo>
                  <a:lnTo>
                    <a:pt x="84" y="66"/>
                  </a:lnTo>
                  <a:lnTo>
                    <a:pt x="66" y="90"/>
                  </a:lnTo>
                  <a:lnTo>
                    <a:pt x="54" y="96"/>
                  </a:lnTo>
                  <a:lnTo>
                    <a:pt x="42" y="96"/>
                  </a:lnTo>
                  <a:lnTo>
                    <a:pt x="30" y="96"/>
                  </a:lnTo>
                  <a:lnTo>
                    <a:pt x="24" y="84"/>
                  </a:lnTo>
                  <a:lnTo>
                    <a:pt x="18" y="78"/>
                  </a:lnTo>
                  <a:lnTo>
                    <a:pt x="18" y="66"/>
                  </a:lnTo>
                  <a:lnTo>
                    <a:pt x="18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4" name="Freeform 22"/>
            <p:cNvSpPr>
              <a:spLocks noEditPoints="1"/>
            </p:cNvSpPr>
            <p:nvPr/>
          </p:nvSpPr>
          <p:spPr bwMode="ltGray">
            <a:xfrm>
              <a:off x="5428" y="3525"/>
              <a:ext cx="66" cy="96"/>
            </a:xfrm>
            <a:custGeom>
              <a:avLst/>
              <a:gdLst/>
              <a:ahLst/>
              <a:cxnLst>
                <a:cxn ang="0">
                  <a:pos x="30" y="96"/>
                </a:cxn>
                <a:cxn ang="0">
                  <a:pos x="54" y="72"/>
                </a:cxn>
                <a:cxn ang="0">
                  <a:pos x="66" y="48"/>
                </a:cxn>
                <a:cxn ang="0">
                  <a:pos x="66" y="24"/>
                </a:cxn>
                <a:cxn ang="0">
                  <a:pos x="54" y="6"/>
                </a:cxn>
                <a:cxn ang="0">
                  <a:pos x="30" y="0"/>
                </a:cxn>
                <a:cxn ang="0">
                  <a:pos x="18" y="0"/>
                </a:cxn>
                <a:cxn ang="0">
                  <a:pos x="6" y="12"/>
                </a:cxn>
                <a:cxn ang="0">
                  <a:pos x="0" y="36"/>
                </a:cxn>
                <a:cxn ang="0">
                  <a:pos x="6" y="60"/>
                </a:cxn>
                <a:cxn ang="0">
                  <a:pos x="18" y="84"/>
                </a:cxn>
                <a:cxn ang="0">
                  <a:pos x="30" y="96"/>
                </a:cxn>
                <a:cxn ang="0">
                  <a:pos x="30" y="96"/>
                </a:cxn>
                <a:cxn ang="0">
                  <a:pos x="30" y="12"/>
                </a:cxn>
                <a:cxn ang="0">
                  <a:pos x="48" y="18"/>
                </a:cxn>
                <a:cxn ang="0">
                  <a:pos x="54" y="24"/>
                </a:cxn>
                <a:cxn ang="0">
                  <a:pos x="54" y="36"/>
                </a:cxn>
                <a:cxn ang="0">
                  <a:pos x="48" y="48"/>
                </a:cxn>
                <a:cxn ang="0">
                  <a:pos x="36" y="66"/>
                </a:cxn>
                <a:cxn ang="0">
                  <a:pos x="30" y="78"/>
                </a:cxn>
                <a:cxn ang="0">
                  <a:pos x="18" y="66"/>
                </a:cxn>
                <a:cxn ang="0">
                  <a:pos x="12" y="48"/>
                </a:cxn>
                <a:cxn ang="0">
                  <a:pos x="6" y="30"/>
                </a:cxn>
                <a:cxn ang="0">
                  <a:pos x="18" y="12"/>
                </a:cxn>
                <a:cxn ang="0">
                  <a:pos x="30" y="12"/>
                </a:cxn>
                <a:cxn ang="0">
                  <a:pos x="30" y="12"/>
                </a:cxn>
              </a:cxnLst>
              <a:rect l="0" t="0" r="r" b="b"/>
              <a:pathLst>
                <a:path w="66" h="96">
                  <a:moveTo>
                    <a:pt x="30" y="96"/>
                  </a:moveTo>
                  <a:lnTo>
                    <a:pt x="54" y="72"/>
                  </a:lnTo>
                  <a:lnTo>
                    <a:pt x="66" y="48"/>
                  </a:lnTo>
                  <a:lnTo>
                    <a:pt x="66" y="24"/>
                  </a:lnTo>
                  <a:lnTo>
                    <a:pt x="54" y="6"/>
                  </a:lnTo>
                  <a:lnTo>
                    <a:pt x="30" y="0"/>
                  </a:lnTo>
                  <a:lnTo>
                    <a:pt x="18" y="0"/>
                  </a:lnTo>
                  <a:lnTo>
                    <a:pt x="6" y="12"/>
                  </a:lnTo>
                  <a:lnTo>
                    <a:pt x="0" y="36"/>
                  </a:lnTo>
                  <a:lnTo>
                    <a:pt x="6" y="60"/>
                  </a:lnTo>
                  <a:lnTo>
                    <a:pt x="18" y="84"/>
                  </a:lnTo>
                  <a:lnTo>
                    <a:pt x="30" y="96"/>
                  </a:lnTo>
                  <a:lnTo>
                    <a:pt x="30" y="96"/>
                  </a:lnTo>
                  <a:close/>
                  <a:moveTo>
                    <a:pt x="30" y="12"/>
                  </a:moveTo>
                  <a:lnTo>
                    <a:pt x="48" y="18"/>
                  </a:lnTo>
                  <a:lnTo>
                    <a:pt x="54" y="24"/>
                  </a:lnTo>
                  <a:lnTo>
                    <a:pt x="54" y="36"/>
                  </a:lnTo>
                  <a:lnTo>
                    <a:pt x="48" y="48"/>
                  </a:lnTo>
                  <a:lnTo>
                    <a:pt x="36" y="66"/>
                  </a:lnTo>
                  <a:lnTo>
                    <a:pt x="30" y="78"/>
                  </a:lnTo>
                  <a:lnTo>
                    <a:pt x="18" y="66"/>
                  </a:lnTo>
                  <a:lnTo>
                    <a:pt x="12" y="48"/>
                  </a:lnTo>
                  <a:lnTo>
                    <a:pt x="6" y="30"/>
                  </a:lnTo>
                  <a:lnTo>
                    <a:pt x="18" y="12"/>
                  </a:lnTo>
                  <a:lnTo>
                    <a:pt x="30" y="12"/>
                  </a:lnTo>
                  <a:lnTo>
                    <a:pt x="30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5" name="Freeform 23"/>
            <p:cNvSpPr>
              <a:spLocks/>
            </p:cNvSpPr>
            <p:nvPr/>
          </p:nvSpPr>
          <p:spPr bwMode="ltGray">
            <a:xfrm>
              <a:off x="3017" y="1127"/>
              <a:ext cx="2603" cy="444"/>
            </a:xfrm>
            <a:custGeom>
              <a:avLst/>
              <a:gdLst/>
              <a:ahLst/>
              <a:cxnLst>
                <a:cxn ang="0">
                  <a:pos x="2577" y="0"/>
                </a:cxn>
                <a:cxn ang="0">
                  <a:pos x="2594" y="72"/>
                </a:cxn>
                <a:cxn ang="0">
                  <a:pos x="6" y="444"/>
                </a:cxn>
                <a:cxn ang="0">
                  <a:pos x="0" y="396"/>
                </a:cxn>
                <a:cxn ang="0">
                  <a:pos x="1225" y="96"/>
                </a:cxn>
                <a:cxn ang="0">
                  <a:pos x="1351" y="78"/>
                </a:cxn>
                <a:cxn ang="0">
                  <a:pos x="2577" y="0"/>
                </a:cxn>
                <a:cxn ang="0">
                  <a:pos x="2577" y="0"/>
                </a:cxn>
              </a:cxnLst>
              <a:rect l="0" t="0" r="r" b="b"/>
              <a:pathLst>
                <a:path w="2594" h="444">
                  <a:moveTo>
                    <a:pt x="2577" y="0"/>
                  </a:moveTo>
                  <a:lnTo>
                    <a:pt x="2594" y="72"/>
                  </a:lnTo>
                  <a:lnTo>
                    <a:pt x="6" y="444"/>
                  </a:lnTo>
                  <a:lnTo>
                    <a:pt x="0" y="396"/>
                  </a:lnTo>
                  <a:lnTo>
                    <a:pt x="1225" y="96"/>
                  </a:lnTo>
                  <a:lnTo>
                    <a:pt x="1351" y="78"/>
                  </a:lnTo>
                  <a:lnTo>
                    <a:pt x="2577" y="0"/>
                  </a:lnTo>
                  <a:lnTo>
                    <a:pt x="2577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6" name="Freeform 24"/>
            <p:cNvSpPr>
              <a:spLocks noEditPoints="1"/>
            </p:cNvSpPr>
            <p:nvPr/>
          </p:nvSpPr>
          <p:spPr bwMode="ltGray">
            <a:xfrm>
              <a:off x="2934" y="3773"/>
              <a:ext cx="84" cy="95"/>
            </a:xfrm>
            <a:custGeom>
              <a:avLst/>
              <a:gdLst/>
              <a:ahLst/>
              <a:cxnLst>
                <a:cxn ang="0">
                  <a:pos x="36" y="95"/>
                </a:cxn>
                <a:cxn ang="0">
                  <a:pos x="60" y="77"/>
                </a:cxn>
                <a:cxn ang="0">
                  <a:pos x="78" y="53"/>
                </a:cxn>
                <a:cxn ang="0">
                  <a:pos x="84" y="42"/>
                </a:cxn>
                <a:cxn ang="0">
                  <a:pos x="84" y="30"/>
                </a:cxn>
                <a:cxn ang="0">
                  <a:pos x="72" y="6"/>
                </a:cxn>
                <a:cxn ang="0">
                  <a:pos x="42" y="0"/>
                </a:cxn>
                <a:cxn ang="0">
                  <a:pos x="30" y="0"/>
                </a:cxn>
                <a:cxn ang="0">
                  <a:pos x="12" y="12"/>
                </a:cxn>
                <a:cxn ang="0">
                  <a:pos x="0" y="24"/>
                </a:cxn>
                <a:cxn ang="0">
                  <a:pos x="0" y="36"/>
                </a:cxn>
                <a:cxn ang="0">
                  <a:pos x="6" y="59"/>
                </a:cxn>
                <a:cxn ang="0">
                  <a:pos x="24" y="83"/>
                </a:cxn>
                <a:cxn ang="0">
                  <a:pos x="36" y="95"/>
                </a:cxn>
                <a:cxn ang="0">
                  <a:pos x="36" y="95"/>
                </a:cxn>
                <a:cxn ang="0">
                  <a:pos x="48" y="12"/>
                </a:cxn>
                <a:cxn ang="0">
                  <a:pos x="66" y="18"/>
                </a:cxn>
                <a:cxn ang="0">
                  <a:pos x="72" y="30"/>
                </a:cxn>
                <a:cxn ang="0">
                  <a:pos x="72" y="42"/>
                </a:cxn>
                <a:cxn ang="0">
                  <a:pos x="66" y="53"/>
                </a:cxn>
                <a:cxn ang="0">
                  <a:pos x="48" y="71"/>
                </a:cxn>
                <a:cxn ang="0">
                  <a:pos x="42" y="77"/>
                </a:cxn>
                <a:cxn ang="0">
                  <a:pos x="36" y="77"/>
                </a:cxn>
                <a:cxn ang="0">
                  <a:pos x="24" y="65"/>
                </a:cxn>
                <a:cxn ang="0">
                  <a:pos x="18" y="48"/>
                </a:cxn>
                <a:cxn ang="0">
                  <a:pos x="18" y="30"/>
                </a:cxn>
                <a:cxn ang="0">
                  <a:pos x="30" y="12"/>
                </a:cxn>
                <a:cxn ang="0">
                  <a:pos x="48" y="12"/>
                </a:cxn>
                <a:cxn ang="0">
                  <a:pos x="48" y="12"/>
                </a:cxn>
              </a:cxnLst>
              <a:rect l="0" t="0" r="r" b="b"/>
              <a:pathLst>
                <a:path w="84" h="95">
                  <a:moveTo>
                    <a:pt x="36" y="95"/>
                  </a:moveTo>
                  <a:lnTo>
                    <a:pt x="60" y="77"/>
                  </a:lnTo>
                  <a:lnTo>
                    <a:pt x="78" y="53"/>
                  </a:lnTo>
                  <a:lnTo>
                    <a:pt x="84" y="42"/>
                  </a:lnTo>
                  <a:lnTo>
                    <a:pt x="84" y="30"/>
                  </a:lnTo>
                  <a:lnTo>
                    <a:pt x="72" y="6"/>
                  </a:lnTo>
                  <a:lnTo>
                    <a:pt x="42" y="0"/>
                  </a:lnTo>
                  <a:lnTo>
                    <a:pt x="30" y="0"/>
                  </a:lnTo>
                  <a:lnTo>
                    <a:pt x="12" y="12"/>
                  </a:lnTo>
                  <a:lnTo>
                    <a:pt x="0" y="24"/>
                  </a:lnTo>
                  <a:lnTo>
                    <a:pt x="0" y="36"/>
                  </a:lnTo>
                  <a:lnTo>
                    <a:pt x="6" y="59"/>
                  </a:lnTo>
                  <a:lnTo>
                    <a:pt x="24" y="83"/>
                  </a:lnTo>
                  <a:lnTo>
                    <a:pt x="36" y="95"/>
                  </a:lnTo>
                  <a:lnTo>
                    <a:pt x="36" y="95"/>
                  </a:lnTo>
                  <a:close/>
                  <a:moveTo>
                    <a:pt x="48" y="12"/>
                  </a:moveTo>
                  <a:lnTo>
                    <a:pt x="66" y="18"/>
                  </a:lnTo>
                  <a:lnTo>
                    <a:pt x="72" y="30"/>
                  </a:lnTo>
                  <a:lnTo>
                    <a:pt x="72" y="42"/>
                  </a:lnTo>
                  <a:lnTo>
                    <a:pt x="66" y="53"/>
                  </a:lnTo>
                  <a:lnTo>
                    <a:pt x="48" y="71"/>
                  </a:lnTo>
                  <a:lnTo>
                    <a:pt x="42" y="77"/>
                  </a:lnTo>
                  <a:lnTo>
                    <a:pt x="36" y="77"/>
                  </a:lnTo>
                  <a:lnTo>
                    <a:pt x="24" y="65"/>
                  </a:lnTo>
                  <a:lnTo>
                    <a:pt x="18" y="48"/>
                  </a:lnTo>
                  <a:lnTo>
                    <a:pt x="18" y="30"/>
                  </a:lnTo>
                  <a:lnTo>
                    <a:pt x="30" y="12"/>
                  </a:lnTo>
                  <a:lnTo>
                    <a:pt x="48" y="12"/>
                  </a:lnTo>
                  <a:lnTo>
                    <a:pt x="48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7" name="Freeform 25"/>
            <p:cNvSpPr>
              <a:spLocks noEditPoints="1"/>
            </p:cNvSpPr>
            <p:nvPr/>
          </p:nvSpPr>
          <p:spPr bwMode="ltGray">
            <a:xfrm>
              <a:off x="3779" y="3872"/>
              <a:ext cx="90" cy="108"/>
            </a:xfrm>
            <a:custGeom>
              <a:avLst/>
              <a:gdLst/>
              <a:ahLst/>
              <a:cxnLst>
                <a:cxn ang="0">
                  <a:pos x="12" y="96"/>
                </a:cxn>
                <a:cxn ang="0">
                  <a:pos x="24" y="108"/>
                </a:cxn>
                <a:cxn ang="0">
                  <a:pos x="42" y="108"/>
                </a:cxn>
                <a:cxn ang="0">
                  <a:pos x="66" y="102"/>
                </a:cxn>
                <a:cxn ang="0">
                  <a:pos x="84" y="78"/>
                </a:cxn>
                <a:cxn ang="0">
                  <a:pos x="90" y="66"/>
                </a:cxn>
                <a:cxn ang="0">
                  <a:pos x="84" y="48"/>
                </a:cxn>
                <a:cxn ang="0">
                  <a:pos x="66" y="24"/>
                </a:cxn>
                <a:cxn ang="0">
                  <a:pos x="48" y="12"/>
                </a:cxn>
                <a:cxn ang="0">
                  <a:pos x="36" y="0"/>
                </a:cxn>
                <a:cxn ang="0">
                  <a:pos x="30" y="0"/>
                </a:cxn>
                <a:cxn ang="0">
                  <a:pos x="30" y="0"/>
                </a:cxn>
                <a:cxn ang="0">
                  <a:pos x="24" y="0"/>
                </a:cxn>
                <a:cxn ang="0">
                  <a:pos x="12" y="30"/>
                </a:cxn>
                <a:cxn ang="0">
                  <a:pos x="0" y="54"/>
                </a:cxn>
                <a:cxn ang="0">
                  <a:pos x="0" y="78"/>
                </a:cxn>
                <a:cxn ang="0">
                  <a:pos x="12" y="96"/>
                </a:cxn>
                <a:cxn ang="0">
                  <a:pos x="12" y="96"/>
                </a:cxn>
                <a:cxn ang="0">
                  <a:pos x="12" y="72"/>
                </a:cxn>
                <a:cxn ang="0">
                  <a:pos x="18" y="54"/>
                </a:cxn>
                <a:cxn ang="0">
                  <a:pos x="24" y="36"/>
                </a:cxn>
                <a:cxn ang="0">
                  <a:pos x="30" y="18"/>
                </a:cxn>
                <a:cxn ang="0">
                  <a:pos x="30" y="12"/>
                </a:cxn>
                <a:cxn ang="0">
                  <a:pos x="48" y="24"/>
                </a:cxn>
                <a:cxn ang="0">
                  <a:pos x="66" y="36"/>
                </a:cxn>
                <a:cxn ang="0">
                  <a:pos x="78" y="54"/>
                </a:cxn>
                <a:cxn ang="0">
                  <a:pos x="78" y="72"/>
                </a:cxn>
                <a:cxn ang="0">
                  <a:pos x="72" y="84"/>
                </a:cxn>
                <a:cxn ang="0">
                  <a:pos x="48" y="96"/>
                </a:cxn>
                <a:cxn ang="0">
                  <a:pos x="36" y="96"/>
                </a:cxn>
                <a:cxn ang="0">
                  <a:pos x="24" y="90"/>
                </a:cxn>
                <a:cxn ang="0">
                  <a:pos x="18" y="84"/>
                </a:cxn>
                <a:cxn ang="0">
                  <a:pos x="12" y="72"/>
                </a:cxn>
                <a:cxn ang="0">
                  <a:pos x="12" y="72"/>
                </a:cxn>
              </a:cxnLst>
              <a:rect l="0" t="0" r="r" b="b"/>
              <a:pathLst>
                <a:path w="90" h="108">
                  <a:moveTo>
                    <a:pt x="12" y="96"/>
                  </a:moveTo>
                  <a:lnTo>
                    <a:pt x="24" y="108"/>
                  </a:lnTo>
                  <a:lnTo>
                    <a:pt x="42" y="108"/>
                  </a:lnTo>
                  <a:lnTo>
                    <a:pt x="66" y="102"/>
                  </a:lnTo>
                  <a:lnTo>
                    <a:pt x="84" y="78"/>
                  </a:lnTo>
                  <a:lnTo>
                    <a:pt x="90" y="66"/>
                  </a:lnTo>
                  <a:lnTo>
                    <a:pt x="84" y="48"/>
                  </a:lnTo>
                  <a:lnTo>
                    <a:pt x="66" y="24"/>
                  </a:lnTo>
                  <a:lnTo>
                    <a:pt x="48" y="12"/>
                  </a:lnTo>
                  <a:lnTo>
                    <a:pt x="36" y="0"/>
                  </a:lnTo>
                  <a:lnTo>
                    <a:pt x="30" y="0"/>
                  </a:lnTo>
                  <a:lnTo>
                    <a:pt x="30" y="0"/>
                  </a:lnTo>
                  <a:lnTo>
                    <a:pt x="24" y="0"/>
                  </a:lnTo>
                  <a:lnTo>
                    <a:pt x="12" y="30"/>
                  </a:lnTo>
                  <a:lnTo>
                    <a:pt x="0" y="54"/>
                  </a:lnTo>
                  <a:lnTo>
                    <a:pt x="0" y="78"/>
                  </a:lnTo>
                  <a:lnTo>
                    <a:pt x="12" y="96"/>
                  </a:lnTo>
                  <a:lnTo>
                    <a:pt x="12" y="96"/>
                  </a:lnTo>
                  <a:close/>
                  <a:moveTo>
                    <a:pt x="12" y="72"/>
                  </a:moveTo>
                  <a:lnTo>
                    <a:pt x="18" y="54"/>
                  </a:lnTo>
                  <a:lnTo>
                    <a:pt x="24" y="36"/>
                  </a:lnTo>
                  <a:lnTo>
                    <a:pt x="30" y="18"/>
                  </a:lnTo>
                  <a:lnTo>
                    <a:pt x="30" y="12"/>
                  </a:lnTo>
                  <a:lnTo>
                    <a:pt x="48" y="24"/>
                  </a:lnTo>
                  <a:lnTo>
                    <a:pt x="66" y="36"/>
                  </a:lnTo>
                  <a:lnTo>
                    <a:pt x="78" y="54"/>
                  </a:lnTo>
                  <a:lnTo>
                    <a:pt x="78" y="72"/>
                  </a:lnTo>
                  <a:lnTo>
                    <a:pt x="72" y="84"/>
                  </a:lnTo>
                  <a:lnTo>
                    <a:pt x="48" y="96"/>
                  </a:lnTo>
                  <a:lnTo>
                    <a:pt x="36" y="96"/>
                  </a:lnTo>
                  <a:lnTo>
                    <a:pt x="24" y="90"/>
                  </a:lnTo>
                  <a:lnTo>
                    <a:pt x="18" y="84"/>
                  </a:lnTo>
                  <a:lnTo>
                    <a:pt x="12" y="72"/>
                  </a:lnTo>
                  <a:lnTo>
                    <a:pt x="12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8" name="Freeform 26"/>
            <p:cNvSpPr>
              <a:spLocks noEditPoints="1"/>
            </p:cNvSpPr>
            <p:nvPr/>
          </p:nvSpPr>
          <p:spPr bwMode="ltGray">
            <a:xfrm>
              <a:off x="2400" y="3872"/>
              <a:ext cx="72" cy="90"/>
            </a:xfrm>
            <a:custGeom>
              <a:avLst/>
              <a:gdLst/>
              <a:ahLst/>
              <a:cxnLst>
                <a:cxn ang="0">
                  <a:pos x="71" y="90"/>
                </a:cxn>
                <a:cxn ang="0">
                  <a:pos x="71" y="60"/>
                </a:cxn>
                <a:cxn ang="0">
                  <a:pos x="71" y="36"/>
                </a:cxn>
                <a:cxn ang="0">
                  <a:pos x="60" y="12"/>
                </a:cxn>
                <a:cxn ang="0">
                  <a:pos x="36" y="0"/>
                </a:cxn>
                <a:cxn ang="0">
                  <a:pos x="12" y="12"/>
                </a:cxn>
                <a:cxn ang="0">
                  <a:pos x="0" y="36"/>
                </a:cxn>
                <a:cxn ang="0">
                  <a:pos x="6" y="60"/>
                </a:cxn>
                <a:cxn ang="0">
                  <a:pos x="30" y="78"/>
                </a:cxn>
                <a:cxn ang="0">
                  <a:pos x="54" y="90"/>
                </a:cxn>
                <a:cxn ang="0">
                  <a:pos x="71" y="90"/>
                </a:cxn>
                <a:cxn ang="0">
                  <a:pos x="71" y="90"/>
                </a:cxn>
                <a:cxn ang="0">
                  <a:pos x="24" y="18"/>
                </a:cxn>
                <a:cxn ang="0">
                  <a:pos x="42" y="18"/>
                </a:cxn>
                <a:cxn ang="0">
                  <a:pos x="54" y="18"/>
                </a:cxn>
                <a:cxn ang="0">
                  <a:pos x="60" y="42"/>
                </a:cxn>
                <a:cxn ang="0">
                  <a:pos x="60" y="66"/>
                </a:cxn>
                <a:cxn ang="0">
                  <a:pos x="60" y="72"/>
                </a:cxn>
                <a:cxn ang="0">
                  <a:pos x="60" y="78"/>
                </a:cxn>
                <a:cxn ang="0">
                  <a:pos x="42" y="72"/>
                </a:cxn>
                <a:cxn ang="0">
                  <a:pos x="24" y="66"/>
                </a:cxn>
                <a:cxn ang="0">
                  <a:pos x="12" y="48"/>
                </a:cxn>
                <a:cxn ang="0">
                  <a:pos x="12" y="30"/>
                </a:cxn>
                <a:cxn ang="0">
                  <a:pos x="24" y="18"/>
                </a:cxn>
                <a:cxn ang="0">
                  <a:pos x="24" y="18"/>
                </a:cxn>
              </a:cxnLst>
              <a:rect l="0" t="0" r="r" b="b"/>
              <a:pathLst>
                <a:path w="71" h="90">
                  <a:moveTo>
                    <a:pt x="71" y="90"/>
                  </a:moveTo>
                  <a:lnTo>
                    <a:pt x="71" y="60"/>
                  </a:lnTo>
                  <a:lnTo>
                    <a:pt x="71" y="36"/>
                  </a:lnTo>
                  <a:lnTo>
                    <a:pt x="60" y="12"/>
                  </a:lnTo>
                  <a:lnTo>
                    <a:pt x="36" y="0"/>
                  </a:lnTo>
                  <a:lnTo>
                    <a:pt x="12" y="12"/>
                  </a:lnTo>
                  <a:lnTo>
                    <a:pt x="0" y="36"/>
                  </a:lnTo>
                  <a:lnTo>
                    <a:pt x="6" y="60"/>
                  </a:lnTo>
                  <a:lnTo>
                    <a:pt x="30" y="78"/>
                  </a:lnTo>
                  <a:lnTo>
                    <a:pt x="54" y="90"/>
                  </a:lnTo>
                  <a:lnTo>
                    <a:pt x="71" y="90"/>
                  </a:lnTo>
                  <a:lnTo>
                    <a:pt x="71" y="90"/>
                  </a:lnTo>
                  <a:close/>
                  <a:moveTo>
                    <a:pt x="24" y="18"/>
                  </a:moveTo>
                  <a:lnTo>
                    <a:pt x="42" y="18"/>
                  </a:lnTo>
                  <a:lnTo>
                    <a:pt x="54" y="18"/>
                  </a:lnTo>
                  <a:lnTo>
                    <a:pt x="60" y="42"/>
                  </a:lnTo>
                  <a:lnTo>
                    <a:pt x="60" y="66"/>
                  </a:lnTo>
                  <a:lnTo>
                    <a:pt x="60" y="72"/>
                  </a:lnTo>
                  <a:lnTo>
                    <a:pt x="60" y="78"/>
                  </a:lnTo>
                  <a:lnTo>
                    <a:pt x="42" y="72"/>
                  </a:lnTo>
                  <a:lnTo>
                    <a:pt x="24" y="66"/>
                  </a:lnTo>
                  <a:lnTo>
                    <a:pt x="12" y="48"/>
                  </a:lnTo>
                  <a:lnTo>
                    <a:pt x="12" y="30"/>
                  </a:lnTo>
                  <a:lnTo>
                    <a:pt x="24" y="18"/>
                  </a:lnTo>
                  <a:lnTo>
                    <a:pt x="24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9" name="Oval 27"/>
            <p:cNvSpPr>
              <a:spLocks noChangeArrowheads="1"/>
            </p:cNvSpPr>
            <p:nvPr/>
          </p:nvSpPr>
          <p:spPr bwMode="ltGray">
            <a:xfrm>
              <a:off x="2444" y="3838"/>
              <a:ext cx="1380" cy="389"/>
            </a:xfrm>
            <a:prstGeom prst="ellipse">
              <a:avLst/>
            </a:pr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30" name="Oval 28"/>
            <p:cNvSpPr>
              <a:spLocks noChangeArrowheads="1"/>
            </p:cNvSpPr>
            <p:nvPr/>
          </p:nvSpPr>
          <p:spPr bwMode="ltGray">
            <a:xfrm>
              <a:off x="2394" y="3834"/>
              <a:ext cx="1502" cy="288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31" name="Oval 29"/>
            <p:cNvSpPr>
              <a:spLocks noChangeArrowheads="1"/>
            </p:cNvSpPr>
            <p:nvPr/>
          </p:nvSpPr>
          <p:spPr bwMode="ltGray">
            <a:xfrm>
              <a:off x="2441" y="3860"/>
              <a:ext cx="1425" cy="22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32" name="Freeform 30"/>
            <p:cNvSpPr>
              <a:spLocks noEditPoints="1"/>
            </p:cNvSpPr>
            <p:nvPr/>
          </p:nvSpPr>
          <p:spPr bwMode="ltGray">
            <a:xfrm>
              <a:off x="3743" y="3788"/>
              <a:ext cx="90" cy="96"/>
            </a:xfrm>
            <a:custGeom>
              <a:avLst/>
              <a:gdLst/>
              <a:ahLst/>
              <a:cxnLst>
                <a:cxn ang="0">
                  <a:pos x="66" y="96"/>
                </a:cxn>
                <a:cxn ang="0">
                  <a:pos x="78" y="66"/>
                </a:cxn>
                <a:cxn ang="0">
                  <a:pos x="90" y="42"/>
                </a:cxn>
                <a:cxn ang="0">
                  <a:pos x="78" y="18"/>
                </a:cxn>
                <a:cxn ang="0">
                  <a:pos x="60" y="0"/>
                </a:cxn>
                <a:cxn ang="0">
                  <a:pos x="30" y="6"/>
                </a:cxn>
                <a:cxn ang="0">
                  <a:pos x="18" y="18"/>
                </a:cxn>
                <a:cxn ang="0">
                  <a:pos x="6" y="30"/>
                </a:cxn>
                <a:cxn ang="0">
                  <a:pos x="0" y="42"/>
                </a:cxn>
                <a:cxn ang="0">
                  <a:pos x="6" y="60"/>
                </a:cxn>
                <a:cxn ang="0">
                  <a:pos x="24" y="78"/>
                </a:cxn>
                <a:cxn ang="0">
                  <a:pos x="48" y="90"/>
                </a:cxn>
                <a:cxn ang="0">
                  <a:pos x="66" y="96"/>
                </a:cxn>
                <a:cxn ang="0">
                  <a:pos x="66" y="96"/>
                </a:cxn>
                <a:cxn ang="0">
                  <a:pos x="42" y="18"/>
                </a:cxn>
                <a:cxn ang="0">
                  <a:pos x="60" y="18"/>
                </a:cxn>
                <a:cxn ang="0">
                  <a:pos x="72" y="24"/>
                </a:cxn>
                <a:cxn ang="0">
                  <a:pos x="72" y="36"/>
                </a:cxn>
                <a:cxn ang="0">
                  <a:pos x="72" y="48"/>
                </a:cxn>
                <a:cxn ang="0">
                  <a:pos x="66" y="72"/>
                </a:cxn>
                <a:cxn ang="0">
                  <a:pos x="60" y="78"/>
                </a:cxn>
                <a:cxn ang="0">
                  <a:pos x="60" y="84"/>
                </a:cxn>
                <a:cxn ang="0">
                  <a:pos x="42" y="72"/>
                </a:cxn>
                <a:cxn ang="0">
                  <a:pos x="30" y="66"/>
                </a:cxn>
                <a:cxn ang="0">
                  <a:pos x="18" y="42"/>
                </a:cxn>
                <a:cxn ang="0">
                  <a:pos x="24" y="30"/>
                </a:cxn>
                <a:cxn ang="0">
                  <a:pos x="42" y="18"/>
                </a:cxn>
                <a:cxn ang="0">
                  <a:pos x="42" y="18"/>
                </a:cxn>
              </a:cxnLst>
              <a:rect l="0" t="0" r="r" b="b"/>
              <a:pathLst>
                <a:path w="90" h="96">
                  <a:moveTo>
                    <a:pt x="66" y="96"/>
                  </a:moveTo>
                  <a:lnTo>
                    <a:pt x="78" y="66"/>
                  </a:lnTo>
                  <a:lnTo>
                    <a:pt x="90" y="42"/>
                  </a:lnTo>
                  <a:lnTo>
                    <a:pt x="78" y="18"/>
                  </a:lnTo>
                  <a:lnTo>
                    <a:pt x="60" y="0"/>
                  </a:lnTo>
                  <a:lnTo>
                    <a:pt x="30" y="6"/>
                  </a:lnTo>
                  <a:lnTo>
                    <a:pt x="18" y="18"/>
                  </a:lnTo>
                  <a:lnTo>
                    <a:pt x="6" y="30"/>
                  </a:lnTo>
                  <a:lnTo>
                    <a:pt x="0" y="42"/>
                  </a:lnTo>
                  <a:lnTo>
                    <a:pt x="6" y="60"/>
                  </a:lnTo>
                  <a:lnTo>
                    <a:pt x="24" y="78"/>
                  </a:lnTo>
                  <a:lnTo>
                    <a:pt x="48" y="90"/>
                  </a:lnTo>
                  <a:lnTo>
                    <a:pt x="66" y="96"/>
                  </a:lnTo>
                  <a:lnTo>
                    <a:pt x="66" y="96"/>
                  </a:lnTo>
                  <a:close/>
                  <a:moveTo>
                    <a:pt x="42" y="18"/>
                  </a:moveTo>
                  <a:lnTo>
                    <a:pt x="60" y="18"/>
                  </a:lnTo>
                  <a:lnTo>
                    <a:pt x="72" y="24"/>
                  </a:lnTo>
                  <a:lnTo>
                    <a:pt x="72" y="36"/>
                  </a:lnTo>
                  <a:lnTo>
                    <a:pt x="72" y="48"/>
                  </a:lnTo>
                  <a:lnTo>
                    <a:pt x="66" y="72"/>
                  </a:lnTo>
                  <a:lnTo>
                    <a:pt x="60" y="78"/>
                  </a:lnTo>
                  <a:lnTo>
                    <a:pt x="60" y="84"/>
                  </a:lnTo>
                  <a:lnTo>
                    <a:pt x="42" y="72"/>
                  </a:lnTo>
                  <a:lnTo>
                    <a:pt x="30" y="66"/>
                  </a:lnTo>
                  <a:lnTo>
                    <a:pt x="18" y="42"/>
                  </a:lnTo>
                  <a:lnTo>
                    <a:pt x="24" y="30"/>
                  </a:lnTo>
                  <a:lnTo>
                    <a:pt x="42" y="18"/>
                  </a:lnTo>
                  <a:lnTo>
                    <a:pt x="42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33" name="Freeform 31"/>
            <p:cNvSpPr>
              <a:spLocks noEditPoints="1"/>
            </p:cNvSpPr>
            <p:nvPr/>
          </p:nvSpPr>
          <p:spPr bwMode="ltGray">
            <a:xfrm>
              <a:off x="5422" y="3603"/>
              <a:ext cx="72" cy="108"/>
            </a:xfrm>
            <a:custGeom>
              <a:avLst/>
              <a:gdLst/>
              <a:ahLst/>
              <a:cxnLst>
                <a:cxn ang="0">
                  <a:pos x="0" y="90"/>
                </a:cxn>
                <a:cxn ang="0">
                  <a:pos x="12" y="102"/>
                </a:cxn>
                <a:cxn ang="0">
                  <a:pos x="24" y="108"/>
                </a:cxn>
                <a:cxn ang="0">
                  <a:pos x="48" y="108"/>
                </a:cxn>
                <a:cxn ang="0">
                  <a:pos x="66" y="96"/>
                </a:cxn>
                <a:cxn ang="0">
                  <a:pos x="72" y="66"/>
                </a:cxn>
                <a:cxn ang="0">
                  <a:pos x="66" y="42"/>
                </a:cxn>
                <a:cxn ang="0">
                  <a:pos x="60" y="18"/>
                </a:cxn>
                <a:cxn ang="0">
                  <a:pos x="48" y="6"/>
                </a:cxn>
                <a:cxn ang="0">
                  <a:pos x="42" y="0"/>
                </a:cxn>
                <a:cxn ang="0">
                  <a:pos x="42" y="0"/>
                </a:cxn>
                <a:cxn ang="0">
                  <a:pos x="36" y="0"/>
                </a:cxn>
                <a:cxn ang="0">
                  <a:pos x="18" y="24"/>
                </a:cxn>
                <a:cxn ang="0">
                  <a:pos x="6" y="48"/>
                </a:cxn>
                <a:cxn ang="0">
                  <a:pos x="0" y="66"/>
                </a:cxn>
                <a:cxn ang="0">
                  <a:pos x="0" y="90"/>
                </a:cxn>
                <a:cxn ang="0">
                  <a:pos x="0" y="90"/>
                </a:cxn>
                <a:cxn ang="0">
                  <a:pos x="12" y="66"/>
                </a:cxn>
                <a:cxn ang="0">
                  <a:pos x="18" y="48"/>
                </a:cxn>
                <a:cxn ang="0">
                  <a:pos x="24" y="36"/>
                </a:cxn>
                <a:cxn ang="0">
                  <a:pos x="30" y="24"/>
                </a:cxn>
                <a:cxn ang="0">
                  <a:pos x="36" y="18"/>
                </a:cxn>
                <a:cxn ang="0">
                  <a:pos x="54" y="30"/>
                </a:cxn>
                <a:cxn ang="0">
                  <a:pos x="60" y="48"/>
                </a:cxn>
                <a:cxn ang="0">
                  <a:pos x="66" y="72"/>
                </a:cxn>
                <a:cxn ang="0">
                  <a:pos x="66" y="84"/>
                </a:cxn>
                <a:cxn ang="0">
                  <a:pos x="54" y="96"/>
                </a:cxn>
                <a:cxn ang="0">
                  <a:pos x="30" y="102"/>
                </a:cxn>
                <a:cxn ang="0">
                  <a:pos x="24" y="96"/>
                </a:cxn>
                <a:cxn ang="0">
                  <a:pos x="12" y="90"/>
                </a:cxn>
                <a:cxn ang="0">
                  <a:pos x="12" y="78"/>
                </a:cxn>
                <a:cxn ang="0">
                  <a:pos x="12" y="66"/>
                </a:cxn>
                <a:cxn ang="0">
                  <a:pos x="12" y="66"/>
                </a:cxn>
              </a:cxnLst>
              <a:rect l="0" t="0" r="r" b="b"/>
              <a:pathLst>
                <a:path w="72" h="108">
                  <a:moveTo>
                    <a:pt x="0" y="90"/>
                  </a:moveTo>
                  <a:lnTo>
                    <a:pt x="12" y="102"/>
                  </a:lnTo>
                  <a:lnTo>
                    <a:pt x="24" y="108"/>
                  </a:lnTo>
                  <a:lnTo>
                    <a:pt x="48" y="108"/>
                  </a:lnTo>
                  <a:lnTo>
                    <a:pt x="66" y="96"/>
                  </a:lnTo>
                  <a:lnTo>
                    <a:pt x="72" y="66"/>
                  </a:lnTo>
                  <a:lnTo>
                    <a:pt x="66" y="42"/>
                  </a:lnTo>
                  <a:lnTo>
                    <a:pt x="60" y="18"/>
                  </a:lnTo>
                  <a:lnTo>
                    <a:pt x="48" y="6"/>
                  </a:lnTo>
                  <a:lnTo>
                    <a:pt x="42" y="0"/>
                  </a:lnTo>
                  <a:lnTo>
                    <a:pt x="42" y="0"/>
                  </a:lnTo>
                  <a:lnTo>
                    <a:pt x="36" y="0"/>
                  </a:lnTo>
                  <a:lnTo>
                    <a:pt x="18" y="24"/>
                  </a:lnTo>
                  <a:lnTo>
                    <a:pt x="6" y="48"/>
                  </a:lnTo>
                  <a:lnTo>
                    <a:pt x="0" y="66"/>
                  </a:lnTo>
                  <a:lnTo>
                    <a:pt x="0" y="90"/>
                  </a:lnTo>
                  <a:lnTo>
                    <a:pt x="0" y="90"/>
                  </a:lnTo>
                  <a:close/>
                  <a:moveTo>
                    <a:pt x="12" y="66"/>
                  </a:moveTo>
                  <a:lnTo>
                    <a:pt x="18" y="48"/>
                  </a:lnTo>
                  <a:lnTo>
                    <a:pt x="24" y="36"/>
                  </a:lnTo>
                  <a:lnTo>
                    <a:pt x="30" y="24"/>
                  </a:lnTo>
                  <a:lnTo>
                    <a:pt x="36" y="18"/>
                  </a:lnTo>
                  <a:lnTo>
                    <a:pt x="54" y="30"/>
                  </a:lnTo>
                  <a:lnTo>
                    <a:pt x="60" y="48"/>
                  </a:lnTo>
                  <a:lnTo>
                    <a:pt x="66" y="72"/>
                  </a:lnTo>
                  <a:lnTo>
                    <a:pt x="66" y="84"/>
                  </a:lnTo>
                  <a:lnTo>
                    <a:pt x="54" y="96"/>
                  </a:lnTo>
                  <a:lnTo>
                    <a:pt x="30" y="102"/>
                  </a:lnTo>
                  <a:lnTo>
                    <a:pt x="24" y="96"/>
                  </a:lnTo>
                  <a:lnTo>
                    <a:pt x="12" y="90"/>
                  </a:lnTo>
                  <a:lnTo>
                    <a:pt x="12" y="78"/>
                  </a:lnTo>
                  <a:lnTo>
                    <a:pt x="12" y="66"/>
                  </a:lnTo>
                  <a:lnTo>
                    <a:pt x="12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34" name="Rectangle 32"/>
            <p:cNvSpPr>
              <a:spLocks noChangeArrowheads="1"/>
            </p:cNvSpPr>
            <p:nvPr/>
          </p:nvSpPr>
          <p:spPr bwMode="ltGray">
            <a:xfrm>
              <a:off x="4238" y="1773"/>
              <a:ext cx="173" cy="2539"/>
            </a:xfrm>
            <a:prstGeom prst="rect">
              <a:avLst/>
            </a:pr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35" name="Rectangle 33"/>
            <p:cNvSpPr>
              <a:spLocks noChangeArrowheads="1"/>
            </p:cNvSpPr>
            <p:nvPr/>
          </p:nvSpPr>
          <p:spPr bwMode="ltGray">
            <a:xfrm>
              <a:off x="4288" y="1545"/>
              <a:ext cx="76" cy="24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36" name="AutoShape 34"/>
            <p:cNvSpPr>
              <a:spLocks noChangeArrowheads="1"/>
            </p:cNvSpPr>
            <p:nvPr/>
          </p:nvSpPr>
          <p:spPr bwMode="ltGray">
            <a:xfrm>
              <a:off x="4220" y="1743"/>
              <a:ext cx="205" cy="5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37" name="Freeform 35"/>
            <p:cNvSpPr>
              <a:spLocks/>
            </p:cNvSpPr>
            <p:nvPr/>
          </p:nvSpPr>
          <p:spPr bwMode="ltGray">
            <a:xfrm>
              <a:off x="4306" y="1529"/>
              <a:ext cx="252" cy="1576"/>
            </a:xfrm>
            <a:custGeom>
              <a:avLst/>
              <a:gdLst/>
              <a:ahLst/>
              <a:cxnLst>
                <a:cxn ang="0">
                  <a:pos x="252" y="1576"/>
                </a:cxn>
                <a:cxn ang="0">
                  <a:pos x="12" y="84"/>
                </a:cxn>
                <a:cxn ang="0">
                  <a:pos x="12" y="60"/>
                </a:cxn>
                <a:cxn ang="0">
                  <a:pos x="0" y="12"/>
                </a:cxn>
                <a:cxn ang="0">
                  <a:pos x="72" y="0"/>
                </a:cxn>
                <a:cxn ang="0">
                  <a:pos x="72" y="0"/>
                </a:cxn>
                <a:cxn ang="0">
                  <a:pos x="78" y="48"/>
                </a:cxn>
                <a:cxn ang="0">
                  <a:pos x="88" y="66"/>
                </a:cxn>
              </a:cxnLst>
              <a:rect l="0" t="0" r="r" b="b"/>
              <a:pathLst>
                <a:path w="252" h="1576">
                  <a:moveTo>
                    <a:pt x="252" y="1576"/>
                  </a:moveTo>
                  <a:lnTo>
                    <a:pt x="12" y="84"/>
                  </a:lnTo>
                  <a:lnTo>
                    <a:pt x="12" y="60"/>
                  </a:lnTo>
                  <a:lnTo>
                    <a:pt x="0" y="12"/>
                  </a:lnTo>
                  <a:lnTo>
                    <a:pt x="72" y="0"/>
                  </a:lnTo>
                  <a:lnTo>
                    <a:pt x="72" y="0"/>
                  </a:lnTo>
                  <a:lnTo>
                    <a:pt x="78" y="48"/>
                  </a:lnTo>
                  <a:lnTo>
                    <a:pt x="88" y="66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38" name="Freeform 36"/>
            <p:cNvSpPr>
              <a:spLocks/>
            </p:cNvSpPr>
            <p:nvPr/>
          </p:nvSpPr>
          <p:spPr bwMode="ltGray">
            <a:xfrm>
              <a:off x="4169" y="1421"/>
              <a:ext cx="317" cy="138"/>
            </a:xfrm>
            <a:custGeom>
              <a:avLst/>
              <a:gdLst/>
              <a:ahLst/>
              <a:cxnLst>
                <a:cxn ang="0">
                  <a:pos x="161" y="0"/>
                </a:cxn>
                <a:cxn ang="0">
                  <a:pos x="227" y="6"/>
                </a:cxn>
                <a:cxn ang="0">
                  <a:pos x="275" y="36"/>
                </a:cxn>
                <a:cxn ang="0">
                  <a:pos x="304" y="78"/>
                </a:cxn>
                <a:cxn ang="0">
                  <a:pos x="316" y="138"/>
                </a:cxn>
                <a:cxn ang="0">
                  <a:pos x="0" y="138"/>
                </a:cxn>
                <a:cxn ang="0">
                  <a:pos x="11" y="78"/>
                </a:cxn>
                <a:cxn ang="0">
                  <a:pos x="47" y="36"/>
                </a:cxn>
                <a:cxn ang="0">
                  <a:pos x="95" y="6"/>
                </a:cxn>
                <a:cxn ang="0">
                  <a:pos x="161" y="0"/>
                </a:cxn>
                <a:cxn ang="0">
                  <a:pos x="161" y="0"/>
                </a:cxn>
              </a:cxnLst>
              <a:rect l="0" t="0" r="r" b="b"/>
              <a:pathLst>
                <a:path w="316" h="138">
                  <a:moveTo>
                    <a:pt x="161" y="0"/>
                  </a:moveTo>
                  <a:lnTo>
                    <a:pt x="227" y="6"/>
                  </a:lnTo>
                  <a:lnTo>
                    <a:pt x="275" y="36"/>
                  </a:lnTo>
                  <a:lnTo>
                    <a:pt x="304" y="78"/>
                  </a:lnTo>
                  <a:lnTo>
                    <a:pt x="316" y="138"/>
                  </a:lnTo>
                  <a:lnTo>
                    <a:pt x="0" y="138"/>
                  </a:lnTo>
                  <a:lnTo>
                    <a:pt x="11" y="78"/>
                  </a:lnTo>
                  <a:lnTo>
                    <a:pt x="47" y="36"/>
                  </a:lnTo>
                  <a:lnTo>
                    <a:pt x="95" y="6"/>
                  </a:lnTo>
                  <a:lnTo>
                    <a:pt x="161" y="0"/>
                  </a:lnTo>
                  <a:lnTo>
                    <a:pt x="161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</p:grpSp>
      <p:sp>
        <p:nvSpPr>
          <p:cNvPr id="9255" name="Rectangle 39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9256" name="Rectangle 40"/>
          <p:cNvSpPr>
            <a:spLocks noGrp="1" noChangeArrowheads="1"/>
          </p:cNvSpPr>
          <p:nvPr>
            <p:ph type="ctrTitle"/>
          </p:nvPr>
        </p:nvSpPr>
        <p:spPr>
          <a:xfrm>
            <a:off x="685800" y="1768475"/>
            <a:ext cx="7772400" cy="1736725"/>
          </a:xfrm>
        </p:spPr>
        <p:txBody>
          <a:bodyPr anchor="b" anchorCtr="1"/>
          <a:lstStyle>
            <a:lvl1pPr>
              <a:defRPr sz="54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9" name="Rectangle 3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0" name="Rectangle 3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1" name="Rectangle 41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D23A26-A28E-42B0-92AF-AA4015AE7B9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2BC4ED-33C6-47C9-B5A2-854D06FBDBD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C01D78-9B8F-4766-A8C1-304CD5AD4EC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2831BB-C0AE-4DBE-8A06-1CB20E5E49B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DC9666-B915-47E6-B8CB-38671A367DD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72FF78-28A5-4C01-825C-9853377FBD5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A78CCC-A384-424E-93FA-02CDA18CD42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79230E-C043-4AA9-BE6D-BC550D1D273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5218D0-8F9C-4FFA-988A-27CCD523731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74231C-2E0B-4A77-BCE1-A42834AB16E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4DB55A-CB28-4980-81AB-A885489976E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2"/>
            </a:gs>
            <a:gs pos="50000">
              <a:schemeClr val="bg1"/>
            </a:gs>
            <a:gs pos="100000">
              <a:schemeClr val="bg2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3800475" y="1789113"/>
            <a:ext cx="5340350" cy="5056187"/>
            <a:chOff x="2394" y="1127"/>
            <a:chExt cx="3364" cy="3185"/>
          </a:xfrm>
        </p:grpSpPr>
        <p:sp>
          <p:nvSpPr>
            <p:cNvPr id="8195" name="Rectangle 3"/>
            <p:cNvSpPr>
              <a:spLocks noChangeArrowheads="1"/>
            </p:cNvSpPr>
            <p:nvPr userDrawn="1"/>
          </p:nvSpPr>
          <p:spPr bwMode="ltGray">
            <a:xfrm>
              <a:off x="4230" y="1365"/>
              <a:ext cx="197" cy="102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8196" name="Oval 4"/>
            <p:cNvSpPr>
              <a:spLocks noChangeArrowheads="1"/>
            </p:cNvSpPr>
            <p:nvPr userDrawn="1"/>
          </p:nvSpPr>
          <p:spPr bwMode="ltGray">
            <a:xfrm>
              <a:off x="4299" y="1185"/>
              <a:ext cx="47" cy="47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8197" name="Rectangle 5"/>
            <p:cNvSpPr>
              <a:spLocks noChangeArrowheads="1"/>
            </p:cNvSpPr>
            <p:nvPr userDrawn="1"/>
          </p:nvSpPr>
          <p:spPr bwMode="ltGray">
            <a:xfrm rot="995337">
              <a:off x="5205" y="1495"/>
              <a:ext cx="6" cy="207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8198" name="Freeform 6"/>
            <p:cNvSpPr>
              <a:spLocks noEditPoints="1"/>
            </p:cNvSpPr>
            <p:nvPr userDrawn="1"/>
          </p:nvSpPr>
          <p:spPr bwMode="ltGray">
            <a:xfrm>
              <a:off x="4871" y="3508"/>
              <a:ext cx="66" cy="96"/>
            </a:xfrm>
            <a:custGeom>
              <a:avLst/>
              <a:gdLst/>
              <a:ahLst/>
              <a:cxnLst>
                <a:cxn ang="0">
                  <a:pos x="18" y="96"/>
                </a:cxn>
                <a:cxn ang="0">
                  <a:pos x="42" y="78"/>
                </a:cxn>
                <a:cxn ang="0">
                  <a:pos x="60" y="60"/>
                </a:cxn>
                <a:cxn ang="0">
                  <a:pos x="66" y="36"/>
                </a:cxn>
                <a:cxn ang="0">
                  <a:pos x="60" y="12"/>
                </a:cxn>
                <a:cxn ang="0">
                  <a:pos x="36" y="0"/>
                </a:cxn>
                <a:cxn ang="0">
                  <a:pos x="24" y="6"/>
                </a:cxn>
                <a:cxn ang="0">
                  <a:pos x="12" y="12"/>
                </a:cxn>
                <a:cxn ang="0">
                  <a:pos x="0" y="36"/>
                </a:cxn>
                <a:cxn ang="0">
                  <a:pos x="0" y="60"/>
                </a:cxn>
                <a:cxn ang="0">
                  <a:pos x="12" y="84"/>
                </a:cxn>
                <a:cxn ang="0">
                  <a:pos x="18" y="96"/>
                </a:cxn>
                <a:cxn ang="0">
                  <a:pos x="18" y="96"/>
                </a:cxn>
                <a:cxn ang="0">
                  <a:pos x="42" y="18"/>
                </a:cxn>
                <a:cxn ang="0">
                  <a:pos x="54" y="24"/>
                </a:cxn>
                <a:cxn ang="0">
                  <a:pos x="60" y="36"/>
                </a:cxn>
                <a:cxn ang="0">
                  <a:pos x="60" y="48"/>
                </a:cxn>
                <a:cxn ang="0">
                  <a:pos x="54" y="54"/>
                </a:cxn>
                <a:cxn ang="0">
                  <a:pos x="36" y="72"/>
                </a:cxn>
                <a:cxn ang="0">
                  <a:pos x="24" y="78"/>
                </a:cxn>
                <a:cxn ang="0">
                  <a:pos x="24" y="78"/>
                </a:cxn>
                <a:cxn ang="0">
                  <a:pos x="12" y="48"/>
                </a:cxn>
                <a:cxn ang="0">
                  <a:pos x="18" y="24"/>
                </a:cxn>
                <a:cxn ang="0">
                  <a:pos x="30" y="18"/>
                </a:cxn>
                <a:cxn ang="0">
                  <a:pos x="42" y="18"/>
                </a:cxn>
                <a:cxn ang="0">
                  <a:pos x="42" y="18"/>
                </a:cxn>
              </a:cxnLst>
              <a:rect l="0" t="0" r="r" b="b"/>
              <a:pathLst>
                <a:path w="66" h="96">
                  <a:moveTo>
                    <a:pt x="18" y="96"/>
                  </a:moveTo>
                  <a:lnTo>
                    <a:pt x="42" y="78"/>
                  </a:lnTo>
                  <a:lnTo>
                    <a:pt x="60" y="60"/>
                  </a:lnTo>
                  <a:lnTo>
                    <a:pt x="66" y="36"/>
                  </a:lnTo>
                  <a:lnTo>
                    <a:pt x="60" y="12"/>
                  </a:lnTo>
                  <a:lnTo>
                    <a:pt x="36" y="0"/>
                  </a:lnTo>
                  <a:lnTo>
                    <a:pt x="24" y="6"/>
                  </a:lnTo>
                  <a:lnTo>
                    <a:pt x="12" y="12"/>
                  </a:lnTo>
                  <a:lnTo>
                    <a:pt x="0" y="36"/>
                  </a:lnTo>
                  <a:lnTo>
                    <a:pt x="0" y="60"/>
                  </a:lnTo>
                  <a:lnTo>
                    <a:pt x="12" y="84"/>
                  </a:lnTo>
                  <a:lnTo>
                    <a:pt x="18" y="96"/>
                  </a:lnTo>
                  <a:lnTo>
                    <a:pt x="18" y="96"/>
                  </a:lnTo>
                  <a:close/>
                  <a:moveTo>
                    <a:pt x="42" y="18"/>
                  </a:moveTo>
                  <a:lnTo>
                    <a:pt x="54" y="24"/>
                  </a:lnTo>
                  <a:lnTo>
                    <a:pt x="60" y="36"/>
                  </a:lnTo>
                  <a:lnTo>
                    <a:pt x="60" y="48"/>
                  </a:lnTo>
                  <a:lnTo>
                    <a:pt x="54" y="54"/>
                  </a:lnTo>
                  <a:lnTo>
                    <a:pt x="36" y="72"/>
                  </a:lnTo>
                  <a:lnTo>
                    <a:pt x="24" y="78"/>
                  </a:lnTo>
                  <a:lnTo>
                    <a:pt x="24" y="78"/>
                  </a:lnTo>
                  <a:lnTo>
                    <a:pt x="12" y="48"/>
                  </a:lnTo>
                  <a:lnTo>
                    <a:pt x="18" y="24"/>
                  </a:lnTo>
                  <a:lnTo>
                    <a:pt x="30" y="18"/>
                  </a:lnTo>
                  <a:lnTo>
                    <a:pt x="42" y="18"/>
                  </a:lnTo>
                  <a:lnTo>
                    <a:pt x="42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8199" name="Rectangle 7"/>
            <p:cNvSpPr>
              <a:spLocks noChangeArrowheads="1"/>
            </p:cNvSpPr>
            <p:nvPr userDrawn="1"/>
          </p:nvSpPr>
          <p:spPr bwMode="ltGray">
            <a:xfrm rot="91736">
              <a:off x="5487" y="1535"/>
              <a:ext cx="6" cy="1998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8200" name="Rectangle 8"/>
            <p:cNvSpPr>
              <a:spLocks noChangeArrowheads="1"/>
            </p:cNvSpPr>
            <p:nvPr userDrawn="1"/>
          </p:nvSpPr>
          <p:spPr bwMode="ltGray">
            <a:xfrm rot="-926223">
              <a:off x="5640" y="1521"/>
              <a:ext cx="6" cy="881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8201" name="Rectangle 9"/>
            <p:cNvSpPr>
              <a:spLocks noChangeArrowheads="1"/>
            </p:cNvSpPr>
            <p:nvPr userDrawn="1"/>
          </p:nvSpPr>
          <p:spPr bwMode="ltGray">
            <a:xfrm rot="-1140313">
              <a:off x="3444" y="1816"/>
              <a:ext cx="6" cy="203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8202" name="Rectangle 10"/>
            <p:cNvSpPr>
              <a:spLocks noChangeArrowheads="1"/>
            </p:cNvSpPr>
            <p:nvPr userDrawn="1"/>
          </p:nvSpPr>
          <p:spPr bwMode="ltGray">
            <a:xfrm rot="1114412">
              <a:off x="2757" y="1821"/>
              <a:ext cx="6" cy="2119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8203" name="Rectangle 11"/>
            <p:cNvSpPr>
              <a:spLocks noChangeArrowheads="1"/>
            </p:cNvSpPr>
            <p:nvPr userDrawn="1"/>
          </p:nvSpPr>
          <p:spPr bwMode="ltGray">
            <a:xfrm rot="254676">
              <a:off x="3035" y="1870"/>
              <a:ext cx="6" cy="1906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8204" name="Freeform 12"/>
            <p:cNvSpPr>
              <a:spLocks/>
            </p:cNvSpPr>
            <p:nvPr userDrawn="1"/>
          </p:nvSpPr>
          <p:spPr bwMode="ltGray">
            <a:xfrm>
              <a:off x="4007" y="3021"/>
              <a:ext cx="623" cy="156"/>
            </a:xfrm>
            <a:custGeom>
              <a:avLst/>
              <a:gdLst/>
              <a:ahLst/>
              <a:cxnLst>
                <a:cxn ang="0">
                  <a:pos x="6" y="18"/>
                </a:cxn>
                <a:cxn ang="0">
                  <a:pos x="162" y="36"/>
                </a:cxn>
                <a:cxn ang="0">
                  <a:pos x="251" y="36"/>
                </a:cxn>
                <a:cxn ang="0">
                  <a:pos x="354" y="30"/>
                </a:cxn>
                <a:cxn ang="0">
                  <a:pos x="473" y="18"/>
                </a:cxn>
                <a:cxn ang="0">
                  <a:pos x="611" y="0"/>
                </a:cxn>
                <a:cxn ang="0">
                  <a:pos x="623" y="114"/>
                </a:cxn>
                <a:cxn ang="0">
                  <a:pos x="497" y="138"/>
                </a:cxn>
                <a:cxn ang="0">
                  <a:pos x="414" y="150"/>
                </a:cxn>
                <a:cxn ang="0">
                  <a:pos x="318" y="156"/>
                </a:cxn>
                <a:cxn ang="0">
                  <a:pos x="215" y="156"/>
                </a:cxn>
                <a:cxn ang="0">
                  <a:pos x="108" y="150"/>
                </a:cxn>
                <a:cxn ang="0">
                  <a:pos x="0" y="132"/>
                </a:cxn>
                <a:cxn ang="0">
                  <a:pos x="6" y="18"/>
                </a:cxn>
                <a:cxn ang="0">
                  <a:pos x="6" y="18"/>
                </a:cxn>
              </a:cxnLst>
              <a:rect l="0" t="0" r="r" b="b"/>
              <a:pathLst>
                <a:path w="623" h="156">
                  <a:moveTo>
                    <a:pt x="6" y="18"/>
                  </a:moveTo>
                  <a:lnTo>
                    <a:pt x="162" y="36"/>
                  </a:lnTo>
                  <a:lnTo>
                    <a:pt x="251" y="36"/>
                  </a:lnTo>
                  <a:lnTo>
                    <a:pt x="354" y="30"/>
                  </a:lnTo>
                  <a:lnTo>
                    <a:pt x="473" y="18"/>
                  </a:lnTo>
                  <a:lnTo>
                    <a:pt x="611" y="0"/>
                  </a:lnTo>
                  <a:lnTo>
                    <a:pt x="623" y="114"/>
                  </a:lnTo>
                  <a:lnTo>
                    <a:pt x="497" y="138"/>
                  </a:lnTo>
                  <a:lnTo>
                    <a:pt x="414" y="150"/>
                  </a:lnTo>
                  <a:lnTo>
                    <a:pt x="318" y="156"/>
                  </a:lnTo>
                  <a:lnTo>
                    <a:pt x="215" y="156"/>
                  </a:lnTo>
                  <a:lnTo>
                    <a:pt x="108" y="150"/>
                  </a:lnTo>
                  <a:lnTo>
                    <a:pt x="0" y="132"/>
                  </a:lnTo>
                  <a:lnTo>
                    <a:pt x="6" y="18"/>
                  </a:lnTo>
                  <a:lnTo>
                    <a:pt x="6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8205" name="Freeform 13"/>
            <p:cNvSpPr>
              <a:spLocks/>
            </p:cNvSpPr>
            <p:nvPr userDrawn="1"/>
          </p:nvSpPr>
          <p:spPr bwMode="ltGray">
            <a:xfrm>
              <a:off x="4762" y="3591"/>
              <a:ext cx="996" cy="126"/>
            </a:xfrm>
            <a:custGeom>
              <a:avLst/>
              <a:gdLst/>
              <a:ahLst/>
              <a:cxnLst>
                <a:cxn ang="0">
                  <a:pos x="754" y="6"/>
                </a:cxn>
                <a:cxn ang="0">
                  <a:pos x="652" y="6"/>
                </a:cxn>
                <a:cxn ang="0">
                  <a:pos x="563" y="6"/>
                </a:cxn>
                <a:cxn ang="0">
                  <a:pos x="479" y="6"/>
                </a:cxn>
                <a:cxn ang="0">
                  <a:pos x="401" y="6"/>
                </a:cxn>
                <a:cxn ang="0">
                  <a:pos x="335" y="0"/>
                </a:cxn>
                <a:cxn ang="0">
                  <a:pos x="276" y="0"/>
                </a:cxn>
                <a:cxn ang="0">
                  <a:pos x="222" y="0"/>
                </a:cxn>
                <a:cxn ang="0">
                  <a:pos x="180" y="6"/>
                </a:cxn>
                <a:cxn ang="0">
                  <a:pos x="138" y="6"/>
                </a:cxn>
                <a:cxn ang="0">
                  <a:pos x="108" y="6"/>
                </a:cxn>
                <a:cxn ang="0">
                  <a:pos x="54" y="6"/>
                </a:cxn>
                <a:cxn ang="0">
                  <a:pos x="24" y="12"/>
                </a:cxn>
                <a:cxn ang="0">
                  <a:pos x="6" y="18"/>
                </a:cxn>
                <a:cxn ang="0">
                  <a:pos x="0" y="24"/>
                </a:cxn>
                <a:cxn ang="0">
                  <a:pos x="12" y="42"/>
                </a:cxn>
                <a:cxn ang="0">
                  <a:pos x="18" y="48"/>
                </a:cxn>
                <a:cxn ang="0">
                  <a:pos x="30" y="54"/>
                </a:cxn>
                <a:cxn ang="0">
                  <a:pos x="60" y="60"/>
                </a:cxn>
                <a:cxn ang="0">
                  <a:pos x="90" y="72"/>
                </a:cxn>
                <a:cxn ang="0">
                  <a:pos x="144" y="84"/>
                </a:cxn>
                <a:cxn ang="0">
                  <a:pos x="210" y="90"/>
                </a:cxn>
                <a:cxn ang="0">
                  <a:pos x="293" y="102"/>
                </a:cxn>
                <a:cxn ang="0">
                  <a:pos x="389" y="108"/>
                </a:cxn>
                <a:cxn ang="0">
                  <a:pos x="503" y="120"/>
                </a:cxn>
                <a:cxn ang="0">
                  <a:pos x="622" y="120"/>
                </a:cxn>
                <a:cxn ang="0">
                  <a:pos x="754" y="126"/>
                </a:cxn>
                <a:cxn ang="0">
                  <a:pos x="873" y="126"/>
                </a:cxn>
                <a:cxn ang="0">
                  <a:pos x="993" y="126"/>
                </a:cxn>
                <a:cxn ang="0">
                  <a:pos x="993" y="12"/>
                </a:cxn>
                <a:cxn ang="0">
                  <a:pos x="879" y="12"/>
                </a:cxn>
                <a:cxn ang="0">
                  <a:pos x="754" y="6"/>
                </a:cxn>
                <a:cxn ang="0">
                  <a:pos x="754" y="6"/>
                </a:cxn>
              </a:cxnLst>
              <a:rect l="0" t="0" r="r" b="b"/>
              <a:pathLst>
                <a:path w="993" h="126">
                  <a:moveTo>
                    <a:pt x="754" y="6"/>
                  </a:moveTo>
                  <a:lnTo>
                    <a:pt x="652" y="6"/>
                  </a:lnTo>
                  <a:lnTo>
                    <a:pt x="563" y="6"/>
                  </a:lnTo>
                  <a:lnTo>
                    <a:pt x="479" y="6"/>
                  </a:lnTo>
                  <a:lnTo>
                    <a:pt x="401" y="6"/>
                  </a:lnTo>
                  <a:lnTo>
                    <a:pt x="335" y="0"/>
                  </a:lnTo>
                  <a:lnTo>
                    <a:pt x="276" y="0"/>
                  </a:lnTo>
                  <a:lnTo>
                    <a:pt x="222" y="0"/>
                  </a:lnTo>
                  <a:lnTo>
                    <a:pt x="180" y="6"/>
                  </a:lnTo>
                  <a:lnTo>
                    <a:pt x="138" y="6"/>
                  </a:lnTo>
                  <a:lnTo>
                    <a:pt x="108" y="6"/>
                  </a:lnTo>
                  <a:lnTo>
                    <a:pt x="54" y="6"/>
                  </a:lnTo>
                  <a:lnTo>
                    <a:pt x="24" y="12"/>
                  </a:lnTo>
                  <a:lnTo>
                    <a:pt x="6" y="18"/>
                  </a:lnTo>
                  <a:lnTo>
                    <a:pt x="0" y="24"/>
                  </a:lnTo>
                  <a:lnTo>
                    <a:pt x="12" y="42"/>
                  </a:lnTo>
                  <a:lnTo>
                    <a:pt x="18" y="48"/>
                  </a:lnTo>
                  <a:lnTo>
                    <a:pt x="30" y="54"/>
                  </a:lnTo>
                  <a:lnTo>
                    <a:pt x="60" y="60"/>
                  </a:lnTo>
                  <a:lnTo>
                    <a:pt x="90" y="72"/>
                  </a:lnTo>
                  <a:lnTo>
                    <a:pt x="144" y="84"/>
                  </a:lnTo>
                  <a:lnTo>
                    <a:pt x="210" y="90"/>
                  </a:lnTo>
                  <a:lnTo>
                    <a:pt x="293" y="102"/>
                  </a:lnTo>
                  <a:lnTo>
                    <a:pt x="389" y="108"/>
                  </a:lnTo>
                  <a:lnTo>
                    <a:pt x="503" y="120"/>
                  </a:lnTo>
                  <a:lnTo>
                    <a:pt x="622" y="120"/>
                  </a:lnTo>
                  <a:lnTo>
                    <a:pt x="754" y="126"/>
                  </a:lnTo>
                  <a:lnTo>
                    <a:pt x="873" y="126"/>
                  </a:lnTo>
                  <a:lnTo>
                    <a:pt x="993" y="126"/>
                  </a:lnTo>
                  <a:lnTo>
                    <a:pt x="993" y="12"/>
                  </a:lnTo>
                  <a:lnTo>
                    <a:pt x="879" y="12"/>
                  </a:lnTo>
                  <a:lnTo>
                    <a:pt x="754" y="6"/>
                  </a:lnTo>
                  <a:lnTo>
                    <a:pt x="754" y="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8206" name="Freeform 14"/>
            <p:cNvSpPr>
              <a:spLocks/>
            </p:cNvSpPr>
            <p:nvPr userDrawn="1"/>
          </p:nvSpPr>
          <p:spPr bwMode="ltGray">
            <a:xfrm>
              <a:off x="4786" y="3645"/>
              <a:ext cx="972" cy="24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4" y="54"/>
                </a:cxn>
                <a:cxn ang="0">
                  <a:pos x="66" y="96"/>
                </a:cxn>
                <a:cxn ang="0">
                  <a:pos x="120" y="137"/>
                </a:cxn>
                <a:cxn ang="0">
                  <a:pos x="198" y="173"/>
                </a:cxn>
                <a:cxn ang="0">
                  <a:pos x="293" y="203"/>
                </a:cxn>
                <a:cxn ang="0">
                  <a:pos x="353" y="215"/>
                </a:cxn>
                <a:cxn ang="0">
                  <a:pos x="413" y="227"/>
                </a:cxn>
                <a:cxn ang="0">
                  <a:pos x="479" y="233"/>
                </a:cxn>
                <a:cxn ang="0">
                  <a:pos x="556" y="239"/>
                </a:cxn>
                <a:cxn ang="0">
                  <a:pos x="634" y="245"/>
                </a:cxn>
                <a:cxn ang="0">
                  <a:pos x="724" y="245"/>
                </a:cxn>
                <a:cxn ang="0">
                  <a:pos x="855" y="245"/>
                </a:cxn>
                <a:cxn ang="0">
                  <a:pos x="969" y="239"/>
                </a:cxn>
                <a:cxn ang="0">
                  <a:pos x="969" y="60"/>
                </a:cxn>
                <a:cxn ang="0">
                  <a:pos x="700" y="60"/>
                </a:cxn>
                <a:cxn ang="0">
                  <a:pos x="503" y="54"/>
                </a:cxn>
                <a:cxn ang="0">
                  <a:pos x="317" y="42"/>
                </a:cxn>
                <a:cxn ang="0">
                  <a:pos x="150" y="24"/>
                </a:cxn>
                <a:cxn ang="0">
                  <a:pos x="72" y="12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969" h="245">
                  <a:moveTo>
                    <a:pt x="0" y="0"/>
                  </a:moveTo>
                  <a:lnTo>
                    <a:pt x="24" y="54"/>
                  </a:lnTo>
                  <a:lnTo>
                    <a:pt x="66" y="96"/>
                  </a:lnTo>
                  <a:lnTo>
                    <a:pt x="120" y="137"/>
                  </a:lnTo>
                  <a:lnTo>
                    <a:pt x="198" y="173"/>
                  </a:lnTo>
                  <a:lnTo>
                    <a:pt x="293" y="203"/>
                  </a:lnTo>
                  <a:lnTo>
                    <a:pt x="353" y="215"/>
                  </a:lnTo>
                  <a:lnTo>
                    <a:pt x="413" y="227"/>
                  </a:lnTo>
                  <a:lnTo>
                    <a:pt x="479" y="233"/>
                  </a:lnTo>
                  <a:lnTo>
                    <a:pt x="556" y="239"/>
                  </a:lnTo>
                  <a:lnTo>
                    <a:pt x="634" y="245"/>
                  </a:lnTo>
                  <a:lnTo>
                    <a:pt x="724" y="245"/>
                  </a:lnTo>
                  <a:lnTo>
                    <a:pt x="855" y="245"/>
                  </a:lnTo>
                  <a:lnTo>
                    <a:pt x="969" y="239"/>
                  </a:lnTo>
                  <a:lnTo>
                    <a:pt x="969" y="60"/>
                  </a:lnTo>
                  <a:lnTo>
                    <a:pt x="700" y="60"/>
                  </a:lnTo>
                  <a:lnTo>
                    <a:pt x="503" y="54"/>
                  </a:lnTo>
                  <a:lnTo>
                    <a:pt x="317" y="42"/>
                  </a:lnTo>
                  <a:lnTo>
                    <a:pt x="150" y="24"/>
                  </a:lnTo>
                  <a:lnTo>
                    <a:pt x="72" y="1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8207" name="Freeform 15"/>
            <p:cNvSpPr>
              <a:spLocks/>
            </p:cNvSpPr>
            <p:nvPr userDrawn="1"/>
          </p:nvSpPr>
          <p:spPr bwMode="ltGray">
            <a:xfrm>
              <a:off x="4804" y="3591"/>
              <a:ext cx="954" cy="90"/>
            </a:xfrm>
            <a:custGeom>
              <a:avLst/>
              <a:gdLst/>
              <a:ahLst/>
              <a:cxnLst>
                <a:cxn ang="0">
                  <a:pos x="700" y="0"/>
                </a:cxn>
                <a:cxn ang="0">
                  <a:pos x="598" y="0"/>
                </a:cxn>
                <a:cxn ang="0">
                  <a:pos x="515" y="0"/>
                </a:cxn>
                <a:cxn ang="0">
                  <a:pos x="431" y="0"/>
                </a:cxn>
                <a:cxn ang="0">
                  <a:pos x="365" y="0"/>
                </a:cxn>
                <a:cxn ang="0">
                  <a:pos x="299" y="0"/>
                </a:cxn>
                <a:cxn ang="0">
                  <a:pos x="245" y="0"/>
                </a:cxn>
                <a:cxn ang="0">
                  <a:pos x="198" y="0"/>
                </a:cxn>
                <a:cxn ang="0">
                  <a:pos x="162" y="0"/>
                </a:cxn>
                <a:cxn ang="0">
                  <a:pos x="126" y="6"/>
                </a:cxn>
                <a:cxn ang="0">
                  <a:pos x="96" y="6"/>
                </a:cxn>
                <a:cxn ang="0">
                  <a:pos x="54" y="12"/>
                </a:cxn>
                <a:cxn ang="0">
                  <a:pos x="30" y="12"/>
                </a:cxn>
                <a:cxn ang="0">
                  <a:pos x="12" y="18"/>
                </a:cxn>
                <a:cxn ang="0">
                  <a:pos x="6" y="18"/>
                </a:cxn>
                <a:cxn ang="0">
                  <a:pos x="0" y="24"/>
                </a:cxn>
                <a:cxn ang="0">
                  <a:pos x="6" y="30"/>
                </a:cxn>
                <a:cxn ang="0">
                  <a:pos x="24" y="36"/>
                </a:cxn>
                <a:cxn ang="0">
                  <a:pos x="54" y="42"/>
                </a:cxn>
                <a:cxn ang="0">
                  <a:pos x="102" y="54"/>
                </a:cxn>
                <a:cxn ang="0">
                  <a:pos x="168" y="60"/>
                </a:cxn>
                <a:cxn ang="0">
                  <a:pos x="251" y="66"/>
                </a:cxn>
                <a:cxn ang="0">
                  <a:pos x="341" y="78"/>
                </a:cxn>
                <a:cxn ang="0">
                  <a:pos x="449" y="84"/>
                </a:cxn>
                <a:cxn ang="0">
                  <a:pos x="568" y="84"/>
                </a:cxn>
                <a:cxn ang="0">
                  <a:pos x="694" y="90"/>
                </a:cxn>
                <a:cxn ang="0">
                  <a:pos x="825" y="90"/>
                </a:cxn>
                <a:cxn ang="0">
                  <a:pos x="951" y="90"/>
                </a:cxn>
                <a:cxn ang="0">
                  <a:pos x="951" y="6"/>
                </a:cxn>
                <a:cxn ang="0">
                  <a:pos x="831" y="6"/>
                </a:cxn>
                <a:cxn ang="0">
                  <a:pos x="772" y="6"/>
                </a:cxn>
                <a:cxn ang="0">
                  <a:pos x="700" y="0"/>
                </a:cxn>
                <a:cxn ang="0">
                  <a:pos x="700" y="0"/>
                </a:cxn>
              </a:cxnLst>
              <a:rect l="0" t="0" r="r" b="b"/>
              <a:pathLst>
                <a:path w="951" h="90">
                  <a:moveTo>
                    <a:pt x="700" y="0"/>
                  </a:moveTo>
                  <a:lnTo>
                    <a:pt x="598" y="0"/>
                  </a:lnTo>
                  <a:lnTo>
                    <a:pt x="515" y="0"/>
                  </a:lnTo>
                  <a:lnTo>
                    <a:pt x="431" y="0"/>
                  </a:lnTo>
                  <a:lnTo>
                    <a:pt x="365" y="0"/>
                  </a:lnTo>
                  <a:lnTo>
                    <a:pt x="299" y="0"/>
                  </a:lnTo>
                  <a:lnTo>
                    <a:pt x="245" y="0"/>
                  </a:lnTo>
                  <a:lnTo>
                    <a:pt x="198" y="0"/>
                  </a:lnTo>
                  <a:lnTo>
                    <a:pt x="162" y="0"/>
                  </a:lnTo>
                  <a:lnTo>
                    <a:pt x="126" y="6"/>
                  </a:lnTo>
                  <a:lnTo>
                    <a:pt x="96" y="6"/>
                  </a:lnTo>
                  <a:lnTo>
                    <a:pt x="54" y="12"/>
                  </a:lnTo>
                  <a:lnTo>
                    <a:pt x="30" y="12"/>
                  </a:lnTo>
                  <a:lnTo>
                    <a:pt x="12" y="18"/>
                  </a:lnTo>
                  <a:lnTo>
                    <a:pt x="6" y="18"/>
                  </a:lnTo>
                  <a:lnTo>
                    <a:pt x="0" y="24"/>
                  </a:lnTo>
                  <a:lnTo>
                    <a:pt x="6" y="30"/>
                  </a:lnTo>
                  <a:lnTo>
                    <a:pt x="24" y="36"/>
                  </a:lnTo>
                  <a:lnTo>
                    <a:pt x="54" y="42"/>
                  </a:lnTo>
                  <a:lnTo>
                    <a:pt x="102" y="54"/>
                  </a:lnTo>
                  <a:lnTo>
                    <a:pt x="168" y="60"/>
                  </a:lnTo>
                  <a:lnTo>
                    <a:pt x="251" y="66"/>
                  </a:lnTo>
                  <a:lnTo>
                    <a:pt x="341" y="78"/>
                  </a:lnTo>
                  <a:lnTo>
                    <a:pt x="449" y="84"/>
                  </a:lnTo>
                  <a:lnTo>
                    <a:pt x="568" y="84"/>
                  </a:lnTo>
                  <a:lnTo>
                    <a:pt x="694" y="90"/>
                  </a:lnTo>
                  <a:lnTo>
                    <a:pt x="825" y="90"/>
                  </a:lnTo>
                  <a:lnTo>
                    <a:pt x="951" y="90"/>
                  </a:lnTo>
                  <a:lnTo>
                    <a:pt x="951" y="6"/>
                  </a:lnTo>
                  <a:lnTo>
                    <a:pt x="831" y="6"/>
                  </a:lnTo>
                  <a:lnTo>
                    <a:pt x="772" y="6"/>
                  </a:lnTo>
                  <a:lnTo>
                    <a:pt x="700" y="0"/>
                  </a:lnTo>
                  <a:lnTo>
                    <a:pt x="70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8208" name="Freeform 16"/>
            <p:cNvSpPr>
              <a:spLocks/>
            </p:cNvSpPr>
            <p:nvPr userDrawn="1"/>
          </p:nvSpPr>
          <p:spPr bwMode="ltGray">
            <a:xfrm>
              <a:off x="3059" y="1541"/>
              <a:ext cx="102" cy="155"/>
            </a:xfrm>
            <a:custGeom>
              <a:avLst/>
              <a:gdLst/>
              <a:ahLst/>
              <a:cxnLst>
                <a:cxn ang="0">
                  <a:pos x="102" y="0"/>
                </a:cxn>
                <a:cxn ang="0">
                  <a:pos x="0" y="12"/>
                </a:cxn>
                <a:cxn ang="0">
                  <a:pos x="30" y="72"/>
                </a:cxn>
                <a:cxn ang="0">
                  <a:pos x="30" y="155"/>
                </a:cxn>
                <a:cxn ang="0">
                  <a:pos x="72" y="155"/>
                </a:cxn>
                <a:cxn ang="0">
                  <a:pos x="72" y="66"/>
                </a:cxn>
                <a:cxn ang="0">
                  <a:pos x="102" y="0"/>
                </a:cxn>
                <a:cxn ang="0">
                  <a:pos x="102" y="0"/>
                </a:cxn>
              </a:cxnLst>
              <a:rect l="0" t="0" r="r" b="b"/>
              <a:pathLst>
                <a:path w="102" h="155">
                  <a:moveTo>
                    <a:pt x="102" y="0"/>
                  </a:moveTo>
                  <a:lnTo>
                    <a:pt x="0" y="12"/>
                  </a:lnTo>
                  <a:lnTo>
                    <a:pt x="30" y="72"/>
                  </a:lnTo>
                  <a:lnTo>
                    <a:pt x="30" y="155"/>
                  </a:lnTo>
                  <a:lnTo>
                    <a:pt x="72" y="155"/>
                  </a:lnTo>
                  <a:lnTo>
                    <a:pt x="72" y="66"/>
                  </a:lnTo>
                  <a:lnTo>
                    <a:pt x="102" y="0"/>
                  </a:lnTo>
                  <a:lnTo>
                    <a:pt x="102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8209" name="Freeform 17"/>
            <p:cNvSpPr>
              <a:spLocks noEditPoints="1"/>
            </p:cNvSpPr>
            <p:nvPr userDrawn="1"/>
          </p:nvSpPr>
          <p:spPr bwMode="ltGray">
            <a:xfrm>
              <a:off x="3059" y="1690"/>
              <a:ext cx="90" cy="96"/>
            </a:xfrm>
            <a:custGeom>
              <a:avLst/>
              <a:gdLst/>
              <a:ahLst/>
              <a:cxnLst>
                <a:cxn ang="0">
                  <a:pos x="48" y="96"/>
                </a:cxn>
                <a:cxn ang="0">
                  <a:pos x="72" y="72"/>
                </a:cxn>
                <a:cxn ang="0">
                  <a:pos x="84" y="48"/>
                </a:cxn>
                <a:cxn ang="0">
                  <a:pos x="90" y="36"/>
                </a:cxn>
                <a:cxn ang="0">
                  <a:pos x="84" y="24"/>
                </a:cxn>
                <a:cxn ang="0">
                  <a:pos x="66" y="6"/>
                </a:cxn>
                <a:cxn ang="0">
                  <a:pos x="42" y="0"/>
                </a:cxn>
                <a:cxn ang="0">
                  <a:pos x="24" y="0"/>
                </a:cxn>
                <a:cxn ang="0">
                  <a:pos x="12" y="12"/>
                </a:cxn>
                <a:cxn ang="0">
                  <a:pos x="6" y="24"/>
                </a:cxn>
                <a:cxn ang="0">
                  <a:pos x="0" y="36"/>
                </a:cxn>
                <a:cxn ang="0">
                  <a:pos x="12" y="66"/>
                </a:cxn>
                <a:cxn ang="0">
                  <a:pos x="30" y="84"/>
                </a:cxn>
                <a:cxn ang="0">
                  <a:pos x="48" y="96"/>
                </a:cxn>
                <a:cxn ang="0">
                  <a:pos x="48" y="96"/>
                </a:cxn>
                <a:cxn ang="0">
                  <a:pos x="48" y="12"/>
                </a:cxn>
                <a:cxn ang="0">
                  <a:pos x="66" y="18"/>
                </a:cxn>
                <a:cxn ang="0">
                  <a:pos x="72" y="24"/>
                </a:cxn>
                <a:cxn ang="0">
                  <a:pos x="72" y="36"/>
                </a:cxn>
                <a:cxn ang="0">
                  <a:pos x="72" y="48"/>
                </a:cxn>
                <a:cxn ang="0">
                  <a:pos x="54" y="66"/>
                </a:cxn>
                <a:cxn ang="0">
                  <a:pos x="48" y="78"/>
                </a:cxn>
                <a:cxn ang="0">
                  <a:pos x="30" y="66"/>
                </a:cxn>
                <a:cxn ang="0">
                  <a:pos x="24" y="48"/>
                </a:cxn>
                <a:cxn ang="0">
                  <a:pos x="18" y="30"/>
                </a:cxn>
                <a:cxn ang="0">
                  <a:pos x="30" y="12"/>
                </a:cxn>
                <a:cxn ang="0">
                  <a:pos x="48" y="12"/>
                </a:cxn>
                <a:cxn ang="0">
                  <a:pos x="48" y="12"/>
                </a:cxn>
              </a:cxnLst>
              <a:rect l="0" t="0" r="r" b="b"/>
              <a:pathLst>
                <a:path w="90" h="96">
                  <a:moveTo>
                    <a:pt x="48" y="96"/>
                  </a:moveTo>
                  <a:lnTo>
                    <a:pt x="72" y="72"/>
                  </a:lnTo>
                  <a:lnTo>
                    <a:pt x="84" y="48"/>
                  </a:lnTo>
                  <a:lnTo>
                    <a:pt x="90" y="36"/>
                  </a:lnTo>
                  <a:lnTo>
                    <a:pt x="84" y="24"/>
                  </a:lnTo>
                  <a:lnTo>
                    <a:pt x="66" y="6"/>
                  </a:lnTo>
                  <a:lnTo>
                    <a:pt x="42" y="0"/>
                  </a:lnTo>
                  <a:lnTo>
                    <a:pt x="24" y="0"/>
                  </a:lnTo>
                  <a:lnTo>
                    <a:pt x="12" y="12"/>
                  </a:lnTo>
                  <a:lnTo>
                    <a:pt x="6" y="24"/>
                  </a:lnTo>
                  <a:lnTo>
                    <a:pt x="0" y="36"/>
                  </a:lnTo>
                  <a:lnTo>
                    <a:pt x="12" y="66"/>
                  </a:lnTo>
                  <a:lnTo>
                    <a:pt x="30" y="84"/>
                  </a:lnTo>
                  <a:lnTo>
                    <a:pt x="48" y="96"/>
                  </a:lnTo>
                  <a:lnTo>
                    <a:pt x="48" y="96"/>
                  </a:lnTo>
                  <a:close/>
                  <a:moveTo>
                    <a:pt x="48" y="12"/>
                  </a:moveTo>
                  <a:lnTo>
                    <a:pt x="66" y="18"/>
                  </a:lnTo>
                  <a:lnTo>
                    <a:pt x="72" y="24"/>
                  </a:lnTo>
                  <a:lnTo>
                    <a:pt x="72" y="36"/>
                  </a:lnTo>
                  <a:lnTo>
                    <a:pt x="72" y="48"/>
                  </a:lnTo>
                  <a:lnTo>
                    <a:pt x="54" y="66"/>
                  </a:lnTo>
                  <a:lnTo>
                    <a:pt x="48" y="78"/>
                  </a:lnTo>
                  <a:lnTo>
                    <a:pt x="30" y="66"/>
                  </a:lnTo>
                  <a:lnTo>
                    <a:pt x="24" y="48"/>
                  </a:lnTo>
                  <a:lnTo>
                    <a:pt x="18" y="30"/>
                  </a:lnTo>
                  <a:lnTo>
                    <a:pt x="30" y="12"/>
                  </a:lnTo>
                  <a:lnTo>
                    <a:pt x="48" y="12"/>
                  </a:lnTo>
                  <a:lnTo>
                    <a:pt x="48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8210" name="Freeform 18"/>
            <p:cNvSpPr>
              <a:spLocks noEditPoints="1"/>
            </p:cNvSpPr>
            <p:nvPr userDrawn="1"/>
          </p:nvSpPr>
          <p:spPr bwMode="ltGray">
            <a:xfrm>
              <a:off x="3059" y="1768"/>
              <a:ext cx="90" cy="108"/>
            </a:xfrm>
            <a:custGeom>
              <a:avLst/>
              <a:gdLst/>
              <a:ahLst/>
              <a:cxnLst>
                <a:cxn ang="0">
                  <a:pos x="0" y="90"/>
                </a:cxn>
                <a:cxn ang="0">
                  <a:pos x="12" y="102"/>
                </a:cxn>
                <a:cxn ang="0">
                  <a:pos x="24" y="108"/>
                </a:cxn>
                <a:cxn ang="0">
                  <a:pos x="54" y="108"/>
                </a:cxn>
                <a:cxn ang="0">
                  <a:pos x="78" y="96"/>
                </a:cxn>
                <a:cxn ang="0">
                  <a:pos x="90" y="72"/>
                </a:cxn>
                <a:cxn ang="0">
                  <a:pos x="84" y="42"/>
                </a:cxn>
                <a:cxn ang="0">
                  <a:pos x="66" y="24"/>
                </a:cxn>
                <a:cxn ang="0">
                  <a:pos x="54" y="12"/>
                </a:cxn>
                <a:cxn ang="0">
                  <a:pos x="48" y="6"/>
                </a:cxn>
                <a:cxn ang="0">
                  <a:pos x="48" y="6"/>
                </a:cxn>
                <a:cxn ang="0">
                  <a:pos x="48" y="0"/>
                </a:cxn>
                <a:cxn ang="0">
                  <a:pos x="24" y="24"/>
                </a:cxn>
                <a:cxn ang="0">
                  <a:pos x="6" y="48"/>
                </a:cxn>
                <a:cxn ang="0">
                  <a:pos x="0" y="66"/>
                </a:cxn>
                <a:cxn ang="0">
                  <a:pos x="0" y="90"/>
                </a:cxn>
                <a:cxn ang="0">
                  <a:pos x="0" y="90"/>
                </a:cxn>
                <a:cxn ang="0">
                  <a:pos x="12" y="66"/>
                </a:cxn>
                <a:cxn ang="0">
                  <a:pos x="18" y="48"/>
                </a:cxn>
                <a:cxn ang="0">
                  <a:pos x="30" y="36"/>
                </a:cxn>
                <a:cxn ang="0">
                  <a:pos x="42" y="24"/>
                </a:cxn>
                <a:cxn ang="0">
                  <a:pos x="48" y="18"/>
                </a:cxn>
                <a:cxn ang="0">
                  <a:pos x="66" y="30"/>
                </a:cxn>
                <a:cxn ang="0">
                  <a:pos x="72" y="48"/>
                </a:cxn>
                <a:cxn ang="0">
                  <a:pos x="78" y="72"/>
                </a:cxn>
                <a:cxn ang="0">
                  <a:pos x="78" y="84"/>
                </a:cxn>
                <a:cxn ang="0">
                  <a:pos x="66" y="96"/>
                </a:cxn>
                <a:cxn ang="0">
                  <a:pos x="42" y="102"/>
                </a:cxn>
                <a:cxn ang="0">
                  <a:pos x="30" y="96"/>
                </a:cxn>
                <a:cxn ang="0">
                  <a:pos x="18" y="90"/>
                </a:cxn>
                <a:cxn ang="0">
                  <a:pos x="12" y="78"/>
                </a:cxn>
                <a:cxn ang="0">
                  <a:pos x="12" y="66"/>
                </a:cxn>
                <a:cxn ang="0">
                  <a:pos x="12" y="66"/>
                </a:cxn>
              </a:cxnLst>
              <a:rect l="0" t="0" r="r" b="b"/>
              <a:pathLst>
                <a:path w="90" h="108">
                  <a:moveTo>
                    <a:pt x="0" y="90"/>
                  </a:moveTo>
                  <a:lnTo>
                    <a:pt x="12" y="102"/>
                  </a:lnTo>
                  <a:lnTo>
                    <a:pt x="24" y="108"/>
                  </a:lnTo>
                  <a:lnTo>
                    <a:pt x="54" y="108"/>
                  </a:lnTo>
                  <a:lnTo>
                    <a:pt x="78" y="96"/>
                  </a:lnTo>
                  <a:lnTo>
                    <a:pt x="90" y="72"/>
                  </a:lnTo>
                  <a:lnTo>
                    <a:pt x="84" y="42"/>
                  </a:lnTo>
                  <a:lnTo>
                    <a:pt x="66" y="24"/>
                  </a:lnTo>
                  <a:lnTo>
                    <a:pt x="54" y="12"/>
                  </a:lnTo>
                  <a:lnTo>
                    <a:pt x="48" y="6"/>
                  </a:lnTo>
                  <a:lnTo>
                    <a:pt x="48" y="6"/>
                  </a:lnTo>
                  <a:lnTo>
                    <a:pt x="48" y="0"/>
                  </a:lnTo>
                  <a:lnTo>
                    <a:pt x="24" y="24"/>
                  </a:lnTo>
                  <a:lnTo>
                    <a:pt x="6" y="48"/>
                  </a:lnTo>
                  <a:lnTo>
                    <a:pt x="0" y="66"/>
                  </a:lnTo>
                  <a:lnTo>
                    <a:pt x="0" y="90"/>
                  </a:lnTo>
                  <a:lnTo>
                    <a:pt x="0" y="90"/>
                  </a:lnTo>
                  <a:close/>
                  <a:moveTo>
                    <a:pt x="12" y="66"/>
                  </a:moveTo>
                  <a:lnTo>
                    <a:pt x="18" y="48"/>
                  </a:lnTo>
                  <a:lnTo>
                    <a:pt x="30" y="36"/>
                  </a:lnTo>
                  <a:lnTo>
                    <a:pt x="42" y="24"/>
                  </a:lnTo>
                  <a:lnTo>
                    <a:pt x="48" y="18"/>
                  </a:lnTo>
                  <a:lnTo>
                    <a:pt x="66" y="30"/>
                  </a:lnTo>
                  <a:lnTo>
                    <a:pt x="72" y="48"/>
                  </a:lnTo>
                  <a:lnTo>
                    <a:pt x="78" y="72"/>
                  </a:lnTo>
                  <a:lnTo>
                    <a:pt x="78" y="84"/>
                  </a:lnTo>
                  <a:lnTo>
                    <a:pt x="66" y="96"/>
                  </a:lnTo>
                  <a:lnTo>
                    <a:pt x="42" y="102"/>
                  </a:lnTo>
                  <a:lnTo>
                    <a:pt x="30" y="96"/>
                  </a:lnTo>
                  <a:lnTo>
                    <a:pt x="18" y="90"/>
                  </a:lnTo>
                  <a:lnTo>
                    <a:pt x="12" y="78"/>
                  </a:lnTo>
                  <a:lnTo>
                    <a:pt x="12" y="66"/>
                  </a:lnTo>
                  <a:lnTo>
                    <a:pt x="12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8211" name="Freeform 19"/>
            <p:cNvSpPr>
              <a:spLocks/>
            </p:cNvSpPr>
            <p:nvPr userDrawn="1"/>
          </p:nvSpPr>
          <p:spPr bwMode="ltGray">
            <a:xfrm>
              <a:off x="5470" y="1205"/>
              <a:ext cx="102" cy="156"/>
            </a:xfrm>
            <a:custGeom>
              <a:avLst/>
              <a:gdLst/>
              <a:ahLst/>
              <a:cxnLst>
                <a:cxn ang="0">
                  <a:pos x="102" y="0"/>
                </a:cxn>
                <a:cxn ang="0">
                  <a:pos x="0" y="6"/>
                </a:cxn>
                <a:cxn ang="0">
                  <a:pos x="30" y="72"/>
                </a:cxn>
                <a:cxn ang="0">
                  <a:pos x="30" y="156"/>
                </a:cxn>
                <a:cxn ang="0">
                  <a:pos x="72" y="156"/>
                </a:cxn>
                <a:cxn ang="0">
                  <a:pos x="72" y="66"/>
                </a:cxn>
                <a:cxn ang="0">
                  <a:pos x="102" y="0"/>
                </a:cxn>
                <a:cxn ang="0">
                  <a:pos x="102" y="0"/>
                </a:cxn>
              </a:cxnLst>
              <a:rect l="0" t="0" r="r" b="b"/>
              <a:pathLst>
                <a:path w="102" h="156">
                  <a:moveTo>
                    <a:pt x="102" y="0"/>
                  </a:moveTo>
                  <a:lnTo>
                    <a:pt x="0" y="6"/>
                  </a:lnTo>
                  <a:lnTo>
                    <a:pt x="30" y="72"/>
                  </a:lnTo>
                  <a:lnTo>
                    <a:pt x="30" y="156"/>
                  </a:lnTo>
                  <a:lnTo>
                    <a:pt x="72" y="156"/>
                  </a:lnTo>
                  <a:lnTo>
                    <a:pt x="72" y="66"/>
                  </a:lnTo>
                  <a:lnTo>
                    <a:pt x="102" y="0"/>
                  </a:lnTo>
                  <a:lnTo>
                    <a:pt x="102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8212" name="Freeform 20"/>
            <p:cNvSpPr>
              <a:spLocks noEditPoints="1"/>
            </p:cNvSpPr>
            <p:nvPr userDrawn="1"/>
          </p:nvSpPr>
          <p:spPr bwMode="ltGray">
            <a:xfrm>
              <a:off x="5476" y="1349"/>
              <a:ext cx="84" cy="96"/>
            </a:xfrm>
            <a:custGeom>
              <a:avLst/>
              <a:gdLst/>
              <a:ahLst/>
              <a:cxnLst>
                <a:cxn ang="0">
                  <a:pos x="42" y="96"/>
                </a:cxn>
                <a:cxn ang="0">
                  <a:pos x="66" y="78"/>
                </a:cxn>
                <a:cxn ang="0">
                  <a:pos x="84" y="54"/>
                </a:cxn>
                <a:cxn ang="0">
                  <a:pos x="84" y="30"/>
                </a:cxn>
                <a:cxn ang="0">
                  <a:pos x="66" y="6"/>
                </a:cxn>
                <a:cxn ang="0">
                  <a:pos x="42" y="0"/>
                </a:cxn>
                <a:cxn ang="0">
                  <a:pos x="24" y="6"/>
                </a:cxn>
                <a:cxn ang="0">
                  <a:pos x="12" y="18"/>
                </a:cxn>
                <a:cxn ang="0">
                  <a:pos x="6" y="30"/>
                </a:cxn>
                <a:cxn ang="0">
                  <a:pos x="0" y="42"/>
                </a:cxn>
                <a:cxn ang="0">
                  <a:pos x="12" y="66"/>
                </a:cxn>
                <a:cxn ang="0">
                  <a:pos x="30" y="84"/>
                </a:cxn>
                <a:cxn ang="0">
                  <a:pos x="42" y="96"/>
                </a:cxn>
                <a:cxn ang="0">
                  <a:pos x="42" y="96"/>
                </a:cxn>
                <a:cxn ang="0">
                  <a:pos x="48" y="12"/>
                </a:cxn>
                <a:cxn ang="0">
                  <a:pos x="66" y="18"/>
                </a:cxn>
                <a:cxn ang="0">
                  <a:pos x="72" y="30"/>
                </a:cxn>
                <a:cxn ang="0">
                  <a:pos x="72" y="42"/>
                </a:cxn>
                <a:cxn ang="0">
                  <a:pos x="66" y="54"/>
                </a:cxn>
                <a:cxn ang="0">
                  <a:pos x="54" y="72"/>
                </a:cxn>
                <a:cxn ang="0">
                  <a:pos x="42" y="84"/>
                </a:cxn>
                <a:cxn ang="0">
                  <a:pos x="42" y="84"/>
                </a:cxn>
                <a:cxn ang="0">
                  <a:pos x="30" y="72"/>
                </a:cxn>
                <a:cxn ang="0">
                  <a:pos x="18" y="54"/>
                </a:cxn>
                <a:cxn ang="0">
                  <a:pos x="18" y="30"/>
                </a:cxn>
                <a:cxn ang="0">
                  <a:pos x="30" y="18"/>
                </a:cxn>
                <a:cxn ang="0">
                  <a:pos x="48" y="12"/>
                </a:cxn>
                <a:cxn ang="0">
                  <a:pos x="48" y="12"/>
                </a:cxn>
              </a:cxnLst>
              <a:rect l="0" t="0" r="r" b="b"/>
              <a:pathLst>
                <a:path w="84" h="96">
                  <a:moveTo>
                    <a:pt x="42" y="96"/>
                  </a:moveTo>
                  <a:lnTo>
                    <a:pt x="66" y="78"/>
                  </a:lnTo>
                  <a:lnTo>
                    <a:pt x="84" y="54"/>
                  </a:lnTo>
                  <a:lnTo>
                    <a:pt x="84" y="30"/>
                  </a:lnTo>
                  <a:lnTo>
                    <a:pt x="66" y="6"/>
                  </a:lnTo>
                  <a:lnTo>
                    <a:pt x="42" y="0"/>
                  </a:lnTo>
                  <a:lnTo>
                    <a:pt x="24" y="6"/>
                  </a:lnTo>
                  <a:lnTo>
                    <a:pt x="12" y="18"/>
                  </a:lnTo>
                  <a:lnTo>
                    <a:pt x="6" y="30"/>
                  </a:lnTo>
                  <a:lnTo>
                    <a:pt x="0" y="42"/>
                  </a:lnTo>
                  <a:lnTo>
                    <a:pt x="12" y="66"/>
                  </a:lnTo>
                  <a:lnTo>
                    <a:pt x="30" y="84"/>
                  </a:lnTo>
                  <a:lnTo>
                    <a:pt x="42" y="96"/>
                  </a:lnTo>
                  <a:lnTo>
                    <a:pt x="42" y="96"/>
                  </a:lnTo>
                  <a:close/>
                  <a:moveTo>
                    <a:pt x="48" y="12"/>
                  </a:moveTo>
                  <a:lnTo>
                    <a:pt x="66" y="18"/>
                  </a:lnTo>
                  <a:lnTo>
                    <a:pt x="72" y="30"/>
                  </a:lnTo>
                  <a:lnTo>
                    <a:pt x="72" y="42"/>
                  </a:lnTo>
                  <a:lnTo>
                    <a:pt x="66" y="54"/>
                  </a:lnTo>
                  <a:lnTo>
                    <a:pt x="54" y="72"/>
                  </a:lnTo>
                  <a:lnTo>
                    <a:pt x="42" y="84"/>
                  </a:lnTo>
                  <a:lnTo>
                    <a:pt x="42" y="84"/>
                  </a:lnTo>
                  <a:lnTo>
                    <a:pt x="30" y="72"/>
                  </a:lnTo>
                  <a:lnTo>
                    <a:pt x="18" y="54"/>
                  </a:lnTo>
                  <a:lnTo>
                    <a:pt x="18" y="30"/>
                  </a:lnTo>
                  <a:lnTo>
                    <a:pt x="30" y="18"/>
                  </a:lnTo>
                  <a:lnTo>
                    <a:pt x="48" y="12"/>
                  </a:lnTo>
                  <a:lnTo>
                    <a:pt x="48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8213" name="Freeform 21"/>
            <p:cNvSpPr>
              <a:spLocks noEditPoints="1"/>
            </p:cNvSpPr>
            <p:nvPr userDrawn="1"/>
          </p:nvSpPr>
          <p:spPr bwMode="ltGray">
            <a:xfrm>
              <a:off x="5470" y="1433"/>
              <a:ext cx="90" cy="108"/>
            </a:xfrm>
            <a:custGeom>
              <a:avLst/>
              <a:gdLst/>
              <a:ahLst/>
              <a:cxnLst>
                <a:cxn ang="0">
                  <a:pos x="6" y="90"/>
                </a:cxn>
                <a:cxn ang="0">
                  <a:pos x="18" y="102"/>
                </a:cxn>
                <a:cxn ang="0">
                  <a:pos x="30" y="108"/>
                </a:cxn>
                <a:cxn ang="0">
                  <a:pos x="60" y="108"/>
                </a:cxn>
                <a:cxn ang="0">
                  <a:pos x="84" y="96"/>
                </a:cxn>
                <a:cxn ang="0">
                  <a:pos x="90" y="84"/>
                </a:cxn>
                <a:cxn ang="0">
                  <a:pos x="90" y="66"/>
                </a:cxn>
                <a:cxn ang="0">
                  <a:pos x="84" y="36"/>
                </a:cxn>
                <a:cxn ang="0">
                  <a:pos x="72" y="18"/>
                </a:cxn>
                <a:cxn ang="0">
                  <a:pos x="60" y="6"/>
                </a:cxn>
                <a:cxn ang="0">
                  <a:pos x="54" y="0"/>
                </a:cxn>
                <a:cxn ang="0">
                  <a:pos x="54" y="0"/>
                </a:cxn>
                <a:cxn ang="0">
                  <a:pos x="48" y="0"/>
                </a:cxn>
                <a:cxn ang="0">
                  <a:pos x="24" y="24"/>
                </a:cxn>
                <a:cxn ang="0">
                  <a:pos x="12" y="48"/>
                </a:cxn>
                <a:cxn ang="0">
                  <a:pos x="0" y="66"/>
                </a:cxn>
                <a:cxn ang="0">
                  <a:pos x="6" y="90"/>
                </a:cxn>
                <a:cxn ang="0">
                  <a:pos x="6" y="90"/>
                </a:cxn>
                <a:cxn ang="0">
                  <a:pos x="18" y="66"/>
                </a:cxn>
                <a:cxn ang="0">
                  <a:pos x="24" y="48"/>
                </a:cxn>
                <a:cxn ang="0">
                  <a:pos x="36" y="30"/>
                </a:cxn>
                <a:cxn ang="0">
                  <a:pos x="42" y="18"/>
                </a:cxn>
                <a:cxn ang="0">
                  <a:pos x="48" y="12"/>
                </a:cxn>
                <a:cxn ang="0">
                  <a:pos x="78" y="42"/>
                </a:cxn>
                <a:cxn ang="0">
                  <a:pos x="84" y="66"/>
                </a:cxn>
                <a:cxn ang="0">
                  <a:pos x="66" y="90"/>
                </a:cxn>
                <a:cxn ang="0">
                  <a:pos x="54" y="96"/>
                </a:cxn>
                <a:cxn ang="0">
                  <a:pos x="42" y="96"/>
                </a:cxn>
                <a:cxn ang="0">
                  <a:pos x="30" y="96"/>
                </a:cxn>
                <a:cxn ang="0">
                  <a:pos x="24" y="84"/>
                </a:cxn>
                <a:cxn ang="0">
                  <a:pos x="18" y="78"/>
                </a:cxn>
                <a:cxn ang="0">
                  <a:pos x="18" y="66"/>
                </a:cxn>
                <a:cxn ang="0">
                  <a:pos x="18" y="66"/>
                </a:cxn>
              </a:cxnLst>
              <a:rect l="0" t="0" r="r" b="b"/>
              <a:pathLst>
                <a:path w="90" h="108">
                  <a:moveTo>
                    <a:pt x="6" y="90"/>
                  </a:moveTo>
                  <a:lnTo>
                    <a:pt x="18" y="102"/>
                  </a:lnTo>
                  <a:lnTo>
                    <a:pt x="30" y="108"/>
                  </a:lnTo>
                  <a:lnTo>
                    <a:pt x="60" y="108"/>
                  </a:lnTo>
                  <a:lnTo>
                    <a:pt x="84" y="96"/>
                  </a:lnTo>
                  <a:lnTo>
                    <a:pt x="90" y="84"/>
                  </a:lnTo>
                  <a:lnTo>
                    <a:pt x="90" y="66"/>
                  </a:lnTo>
                  <a:lnTo>
                    <a:pt x="84" y="36"/>
                  </a:lnTo>
                  <a:lnTo>
                    <a:pt x="72" y="18"/>
                  </a:lnTo>
                  <a:lnTo>
                    <a:pt x="60" y="6"/>
                  </a:lnTo>
                  <a:lnTo>
                    <a:pt x="54" y="0"/>
                  </a:lnTo>
                  <a:lnTo>
                    <a:pt x="54" y="0"/>
                  </a:lnTo>
                  <a:lnTo>
                    <a:pt x="48" y="0"/>
                  </a:lnTo>
                  <a:lnTo>
                    <a:pt x="24" y="24"/>
                  </a:lnTo>
                  <a:lnTo>
                    <a:pt x="12" y="48"/>
                  </a:lnTo>
                  <a:lnTo>
                    <a:pt x="0" y="66"/>
                  </a:lnTo>
                  <a:lnTo>
                    <a:pt x="6" y="90"/>
                  </a:lnTo>
                  <a:lnTo>
                    <a:pt x="6" y="90"/>
                  </a:lnTo>
                  <a:close/>
                  <a:moveTo>
                    <a:pt x="18" y="66"/>
                  </a:moveTo>
                  <a:lnTo>
                    <a:pt x="24" y="48"/>
                  </a:lnTo>
                  <a:lnTo>
                    <a:pt x="36" y="30"/>
                  </a:lnTo>
                  <a:lnTo>
                    <a:pt x="42" y="18"/>
                  </a:lnTo>
                  <a:lnTo>
                    <a:pt x="48" y="12"/>
                  </a:lnTo>
                  <a:lnTo>
                    <a:pt x="78" y="42"/>
                  </a:lnTo>
                  <a:lnTo>
                    <a:pt x="84" y="66"/>
                  </a:lnTo>
                  <a:lnTo>
                    <a:pt x="66" y="90"/>
                  </a:lnTo>
                  <a:lnTo>
                    <a:pt x="54" y="96"/>
                  </a:lnTo>
                  <a:lnTo>
                    <a:pt x="42" y="96"/>
                  </a:lnTo>
                  <a:lnTo>
                    <a:pt x="30" y="96"/>
                  </a:lnTo>
                  <a:lnTo>
                    <a:pt x="24" y="84"/>
                  </a:lnTo>
                  <a:lnTo>
                    <a:pt x="18" y="78"/>
                  </a:lnTo>
                  <a:lnTo>
                    <a:pt x="18" y="66"/>
                  </a:lnTo>
                  <a:lnTo>
                    <a:pt x="18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8214" name="Freeform 22"/>
            <p:cNvSpPr>
              <a:spLocks noEditPoints="1"/>
            </p:cNvSpPr>
            <p:nvPr userDrawn="1"/>
          </p:nvSpPr>
          <p:spPr bwMode="ltGray">
            <a:xfrm>
              <a:off x="5428" y="3525"/>
              <a:ext cx="66" cy="96"/>
            </a:xfrm>
            <a:custGeom>
              <a:avLst/>
              <a:gdLst/>
              <a:ahLst/>
              <a:cxnLst>
                <a:cxn ang="0">
                  <a:pos x="30" y="96"/>
                </a:cxn>
                <a:cxn ang="0">
                  <a:pos x="54" y="72"/>
                </a:cxn>
                <a:cxn ang="0">
                  <a:pos x="66" y="48"/>
                </a:cxn>
                <a:cxn ang="0">
                  <a:pos x="66" y="24"/>
                </a:cxn>
                <a:cxn ang="0">
                  <a:pos x="54" y="6"/>
                </a:cxn>
                <a:cxn ang="0">
                  <a:pos x="30" y="0"/>
                </a:cxn>
                <a:cxn ang="0">
                  <a:pos x="18" y="0"/>
                </a:cxn>
                <a:cxn ang="0">
                  <a:pos x="6" y="12"/>
                </a:cxn>
                <a:cxn ang="0">
                  <a:pos x="0" y="36"/>
                </a:cxn>
                <a:cxn ang="0">
                  <a:pos x="6" y="60"/>
                </a:cxn>
                <a:cxn ang="0">
                  <a:pos x="18" y="84"/>
                </a:cxn>
                <a:cxn ang="0">
                  <a:pos x="30" y="96"/>
                </a:cxn>
                <a:cxn ang="0">
                  <a:pos x="30" y="96"/>
                </a:cxn>
                <a:cxn ang="0">
                  <a:pos x="30" y="12"/>
                </a:cxn>
                <a:cxn ang="0">
                  <a:pos x="48" y="18"/>
                </a:cxn>
                <a:cxn ang="0">
                  <a:pos x="54" y="24"/>
                </a:cxn>
                <a:cxn ang="0">
                  <a:pos x="54" y="36"/>
                </a:cxn>
                <a:cxn ang="0">
                  <a:pos x="48" y="48"/>
                </a:cxn>
                <a:cxn ang="0">
                  <a:pos x="36" y="66"/>
                </a:cxn>
                <a:cxn ang="0">
                  <a:pos x="30" y="78"/>
                </a:cxn>
                <a:cxn ang="0">
                  <a:pos x="18" y="66"/>
                </a:cxn>
                <a:cxn ang="0">
                  <a:pos x="12" y="48"/>
                </a:cxn>
                <a:cxn ang="0">
                  <a:pos x="6" y="30"/>
                </a:cxn>
                <a:cxn ang="0">
                  <a:pos x="18" y="12"/>
                </a:cxn>
                <a:cxn ang="0">
                  <a:pos x="30" y="12"/>
                </a:cxn>
                <a:cxn ang="0">
                  <a:pos x="30" y="12"/>
                </a:cxn>
              </a:cxnLst>
              <a:rect l="0" t="0" r="r" b="b"/>
              <a:pathLst>
                <a:path w="66" h="96">
                  <a:moveTo>
                    <a:pt x="30" y="96"/>
                  </a:moveTo>
                  <a:lnTo>
                    <a:pt x="54" y="72"/>
                  </a:lnTo>
                  <a:lnTo>
                    <a:pt x="66" y="48"/>
                  </a:lnTo>
                  <a:lnTo>
                    <a:pt x="66" y="24"/>
                  </a:lnTo>
                  <a:lnTo>
                    <a:pt x="54" y="6"/>
                  </a:lnTo>
                  <a:lnTo>
                    <a:pt x="30" y="0"/>
                  </a:lnTo>
                  <a:lnTo>
                    <a:pt x="18" y="0"/>
                  </a:lnTo>
                  <a:lnTo>
                    <a:pt x="6" y="12"/>
                  </a:lnTo>
                  <a:lnTo>
                    <a:pt x="0" y="36"/>
                  </a:lnTo>
                  <a:lnTo>
                    <a:pt x="6" y="60"/>
                  </a:lnTo>
                  <a:lnTo>
                    <a:pt x="18" y="84"/>
                  </a:lnTo>
                  <a:lnTo>
                    <a:pt x="30" y="96"/>
                  </a:lnTo>
                  <a:lnTo>
                    <a:pt x="30" y="96"/>
                  </a:lnTo>
                  <a:close/>
                  <a:moveTo>
                    <a:pt x="30" y="12"/>
                  </a:moveTo>
                  <a:lnTo>
                    <a:pt x="48" y="18"/>
                  </a:lnTo>
                  <a:lnTo>
                    <a:pt x="54" y="24"/>
                  </a:lnTo>
                  <a:lnTo>
                    <a:pt x="54" y="36"/>
                  </a:lnTo>
                  <a:lnTo>
                    <a:pt x="48" y="48"/>
                  </a:lnTo>
                  <a:lnTo>
                    <a:pt x="36" y="66"/>
                  </a:lnTo>
                  <a:lnTo>
                    <a:pt x="30" y="78"/>
                  </a:lnTo>
                  <a:lnTo>
                    <a:pt x="18" y="66"/>
                  </a:lnTo>
                  <a:lnTo>
                    <a:pt x="12" y="48"/>
                  </a:lnTo>
                  <a:lnTo>
                    <a:pt x="6" y="30"/>
                  </a:lnTo>
                  <a:lnTo>
                    <a:pt x="18" y="12"/>
                  </a:lnTo>
                  <a:lnTo>
                    <a:pt x="30" y="12"/>
                  </a:lnTo>
                  <a:lnTo>
                    <a:pt x="30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8215" name="Freeform 23"/>
            <p:cNvSpPr>
              <a:spLocks/>
            </p:cNvSpPr>
            <p:nvPr userDrawn="1"/>
          </p:nvSpPr>
          <p:spPr bwMode="ltGray">
            <a:xfrm>
              <a:off x="3017" y="1127"/>
              <a:ext cx="2603" cy="444"/>
            </a:xfrm>
            <a:custGeom>
              <a:avLst/>
              <a:gdLst/>
              <a:ahLst/>
              <a:cxnLst>
                <a:cxn ang="0">
                  <a:pos x="2577" y="0"/>
                </a:cxn>
                <a:cxn ang="0">
                  <a:pos x="2594" y="72"/>
                </a:cxn>
                <a:cxn ang="0">
                  <a:pos x="6" y="444"/>
                </a:cxn>
                <a:cxn ang="0">
                  <a:pos x="0" y="396"/>
                </a:cxn>
                <a:cxn ang="0">
                  <a:pos x="1225" y="96"/>
                </a:cxn>
                <a:cxn ang="0">
                  <a:pos x="1351" y="78"/>
                </a:cxn>
                <a:cxn ang="0">
                  <a:pos x="2577" y="0"/>
                </a:cxn>
                <a:cxn ang="0">
                  <a:pos x="2577" y="0"/>
                </a:cxn>
              </a:cxnLst>
              <a:rect l="0" t="0" r="r" b="b"/>
              <a:pathLst>
                <a:path w="2594" h="444">
                  <a:moveTo>
                    <a:pt x="2577" y="0"/>
                  </a:moveTo>
                  <a:lnTo>
                    <a:pt x="2594" y="72"/>
                  </a:lnTo>
                  <a:lnTo>
                    <a:pt x="6" y="444"/>
                  </a:lnTo>
                  <a:lnTo>
                    <a:pt x="0" y="396"/>
                  </a:lnTo>
                  <a:lnTo>
                    <a:pt x="1225" y="96"/>
                  </a:lnTo>
                  <a:lnTo>
                    <a:pt x="1351" y="78"/>
                  </a:lnTo>
                  <a:lnTo>
                    <a:pt x="2577" y="0"/>
                  </a:lnTo>
                  <a:lnTo>
                    <a:pt x="2577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8216" name="Freeform 24"/>
            <p:cNvSpPr>
              <a:spLocks noEditPoints="1"/>
            </p:cNvSpPr>
            <p:nvPr userDrawn="1"/>
          </p:nvSpPr>
          <p:spPr bwMode="ltGray">
            <a:xfrm>
              <a:off x="2934" y="3773"/>
              <a:ext cx="84" cy="95"/>
            </a:xfrm>
            <a:custGeom>
              <a:avLst/>
              <a:gdLst/>
              <a:ahLst/>
              <a:cxnLst>
                <a:cxn ang="0">
                  <a:pos x="36" y="95"/>
                </a:cxn>
                <a:cxn ang="0">
                  <a:pos x="60" y="77"/>
                </a:cxn>
                <a:cxn ang="0">
                  <a:pos x="78" y="53"/>
                </a:cxn>
                <a:cxn ang="0">
                  <a:pos x="84" y="42"/>
                </a:cxn>
                <a:cxn ang="0">
                  <a:pos x="84" y="30"/>
                </a:cxn>
                <a:cxn ang="0">
                  <a:pos x="72" y="6"/>
                </a:cxn>
                <a:cxn ang="0">
                  <a:pos x="42" y="0"/>
                </a:cxn>
                <a:cxn ang="0">
                  <a:pos x="30" y="0"/>
                </a:cxn>
                <a:cxn ang="0">
                  <a:pos x="12" y="12"/>
                </a:cxn>
                <a:cxn ang="0">
                  <a:pos x="0" y="24"/>
                </a:cxn>
                <a:cxn ang="0">
                  <a:pos x="0" y="36"/>
                </a:cxn>
                <a:cxn ang="0">
                  <a:pos x="6" y="59"/>
                </a:cxn>
                <a:cxn ang="0">
                  <a:pos x="24" y="83"/>
                </a:cxn>
                <a:cxn ang="0">
                  <a:pos x="36" y="95"/>
                </a:cxn>
                <a:cxn ang="0">
                  <a:pos x="36" y="95"/>
                </a:cxn>
                <a:cxn ang="0">
                  <a:pos x="48" y="12"/>
                </a:cxn>
                <a:cxn ang="0">
                  <a:pos x="66" y="18"/>
                </a:cxn>
                <a:cxn ang="0">
                  <a:pos x="72" y="30"/>
                </a:cxn>
                <a:cxn ang="0">
                  <a:pos x="72" y="42"/>
                </a:cxn>
                <a:cxn ang="0">
                  <a:pos x="66" y="53"/>
                </a:cxn>
                <a:cxn ang="0">
                  <a:pos x="48" y="71"/>
                </a:cxn>
                <a:cxn ang="0">
                  <a:pos x="42" y="77"/>
                </a:cxn>
                <a:cxn ang="0">
                  <a:pos x="36" y="77"/>
                </a:cxn>
                <a:cxn ang="0">
                  <a:pos x="24" y="65"/>
                </a:cxn>
                <a:cxn ang="0">
                  <a:pos x="18" y="48"/>
                </a:cxn>
                <a:cxn ang="0">
                  <a:pos x="18" y="30"/>
                </a:cxn>
                <a:cxn ang="0">
                  <a:pos x="30" y="12"/>
                </a:cxn>
                <a:cxn ang="0">
                  <a:pos x="48" y="12"/>
                </a:cxn>
                <a:cxn ang="0">
                  <a:pos x="48" y="12"/>
                </a:cxn>
              </a:cxnLst>
              <a:rect l="0" t="0" r="r" b="b"/>
              <a:pathLst>
                <a:path w="84" h="95">
                  <a:moveTo>
                    <a:pt x="36" y="95"/>
                  </a:moveTo>
                  <a:lnTo>
                    <a:pt x="60" y="77"/>
                  </a:lnTo>
                  <a:lnTo>
                    <a:pt x="78" y="53"/>
                  </a:lnTo>
                  <a:lnTo>
                    <a:pt x="84" y="42"/>
                  </a:lnTo>
                  <a:lnTo>
                    <a:pt x="84" y="30"/>
                  </a:lnTo>
                  <a:lnTo>
                    <a:pt x="72" y="6"/>
                  </a:lnTo>
                  <a:lnTo>
                    <a:pt x="42" y="0"/>
                  </a:lnTo>
                  <a:lnTo>
                    <a:pt x="30" y="0"/>
                  </a:lnTo>
                  <a:lnTo>
                    <a:pt x="12" y="12"/>
                  </a:lnTo>
                  <a:lnTo>
                    <a:pt x="0" y="24"/>
                  </a:lnTo>
                  <a:lnTo>
                    <a:pt x="0" y="36"/>
                  </a:lnTo>
                  <a:lnTo>
                    <a:pt x="6" y="59"/>
                  </a:lnTo>
                  <a:lnTo>
                    <a:pt x="24" y="83"/>
                  </a:lnTo>
                  <a:lnTo>
                    <a:pt x="36" y="95"/>
                  </a:lnTo>
                  <a:lnTo>
                    <a:pt x="36" y="95"/>
                  </a:lnTo>
                  <a:close/>
                  <a:moveTo>
                    <a:pt x="48" y="12"/>
                  </a:moveTo>
                  <a:lnTo>
                    <a:pt x="66" y="18"/>
                  </a:lnTo>
                  <a:lnTo>
                    <a:pt x="72" y="30"/>
                  </a:lnTo>
                  <a:lnTo>
                    <a:pt x="72" y="42"/>
                  </a:lnTo>
                  <a:lnTo>
                    <a:pt x="66" y="53"/>
                  </a:lnTo>
                  <a:lnTo>
                    <a:pt x="48" y="71"/>
                  </a:lnTo>
                  <a:lnTo>
                    <a:pt x="42" y="77"/>
                  </a:lnTo>
                  <a:lnTo>
                    <a:pt x="36" y="77"/>
                  </a:lnTo>
                  <a:lnTo>
                    <a:pt x="24" y="65"/>
                  </a:lnTo>
                  <a:lnTo>
                    <a:pt x="18" y="48"/>
                  </a:lnTo>
                  <a:lnTo>
                    <a:pt x="18" y="30"/>
                  </a:lnTo>
                  <a:lnTo>
                    <a:pt x="30" y="12"/>
                  </a:lnTo>
                  <a:lnTo>
                    <a:pt x="48" y="12"/>
                  </a:lnTo>
                  <a:lnTo>
                    <a:pt x="48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8217" name="Freeform 25"/>
            <p:cNvSpPr>
              <a:spLocks noEditPoints="1"/>
            </p:cNvSpPr>
            <p:nvPr userDrawn="1"/>
          </p:nvSpPr>
          <p:spPr bwMode="ltGray">
            <a:xfrm>
              <a:off x="3779" y="3872"/>
              <a:ext cx="90" cy="108"/>
            </a:xfrm>
            <a:custGeom>
              <a:avLst/>
              <a:gdLst/>
              <a:ahLst/>
              <a:cxnLst>
                <a:cxn ang="0">
                  <a:pos x="12" y="96"/>
                </a:cxn>
                <a:cxn ang="0">
                  <a:pos x="24" y="108"/>
                </a:cxn>
                <a:cxn ang="0">
                  <a:pos x="42" y="108"/>
                </a:cxn>
                <a:cxn ang="0">
                  <a:pos x="66" y="102"/>
                </a:cxn>
                <a:cxn ang="0">
                  <a:pos x="84" y="78"/>
                </a:cxn>
                <a:cxn ang="0">
                  <a:pos x="90" y="66"/>
                </a:cxn>
                <a:cxn ang="0">
                  <a:pos x="84" y="48"/>
                </a:cxn>
                <a:cxn ang="0">
                  <a:pos x="66" y="24"/>
                </a:cxn>
                <a:cxn ang="0">
                  <a:pos x="48" y="12"/>
                </a:cxn>
                <a:cxn ang="0">
                  <a:pos x="36" y="0"/>
                </a:cxn>
                <a:cxn ang="0">
                  <a:pos x="30" y="0"/>
                </a:cxn>
                <a:cxn ang="0">
                  <a:pos x="30" y="0"/>
                </a:cxn>
                <a:cxn ang="0">
                  <a:pos x="24" y="0"/>
                </a:cxn>
                <a:cxn ang="0">
                  <a:pos x="12" y="30"/>
                </a:cxn>
                <a:cxn ang="0">
                  <a:pos x="0" y="54"/>
                </a:cxn>
                <a:cxn ang="0">
                  <a:pos x="0" y="78"/>
                </a:cxn>
                <a:cxn ang="0">
                  <a:pos x="12" y="96"/>
                </a:cxn>
                <a:cxn ang="0">
                  <a:pos x="12" y="96"/>
                </a:cxn>
                <a:cxn ang="0">
                  <a:pos x="12" y="72"/>
                </a:cxn>
                <a:cxn ang="0">
                  <a:pos x="18" y="54"/>
                </a:cxn>
                <a:cxn ang="0">
                  <a:pos x="24" y="36"/>
                </a:cxn>
                <a:cxn ang="0">
                  <a:pos x="30" y="18"/>
                </a:cxn>
                <a:cxn ang="0">
                  <a:pos x="30" y="12"/>
                </a:cxn>
                <a:cxn ang="0">
                  <a:pos x="48" y="24"/>
                </a:cxn>
                <a:cxn ang="0">
                  <a:pos x="66" y="36"/>
                </a:cxn>
                <a:cxn ang="0">
                  <a:pos x="78" y="54"/>
                </a:cxn>
                <a:cxn ang="0">
                  <a:pos x="78" y="72"/>
                </a:cxn>
                <a:cxn ang="0">
                  <a:pos x="72" y="84"/>
                </a:cxn>
                <a:cxn ang="0">
                  <a:pos x="48" y="96"/>
                </a:cxn>
                <a:cxn ang="0">
                  <a:pos x="36" y="96"/>
                </a:cxn>
                <a:cxn ang="0">
                  <a:pos x="24" y="90"/>
                </a:cxn>
                <a:cxn ang="0">
                  <a:pos x="18" y="84"/>
                </a:cxn>
                <a:cxn ang="0">
                  <a:pos x="12" y="72"/>
                </a:cxn>
                <a:cxn ang="0">
                  <a:pos x="12" y="72"/>
                </a:cxn>
              </a:cxnLst>
              <a:rect l="0" t="0" r="r" b="b"/>
              <a:pathLst>
                <a:path w="90" h="108">
                  <a:moveTo>
                    <a:pt x="12" y="96"/>
                  </a:moveTo>
                  <a:lnTo>
                    <a:pt x="24" y="108"/>
                  </a:lnTo>
                  <a:lnTo>
                    <a:pt x="42" y="108"/>
                  </a:lnTo>
                  <a:lnTo>
                    <a:pt x="66" y="102"/>
                  </a:lnTo>
                  <a:lnTo>
                    <a:pt x="84" y="78"/>
                  </a:lnTo>
                  <a:lnTo>
                    <a:pt x="90" y="66"/>
                  </a:lnTo>
                  <a:lnTo>
                    <a:pt x="84" y="48"/>
                  </a:lnTo>
                  <a:lnTo>
                    <a:pt x="66" y="24"/>
                  </a:lnTo>
                  <a:lnTo>
                    <a:pt x="48" y="12"/>
                  </a:lnTo>
                  <a:lnTo>
                    <a:pt x="36" y="0"/>
                  </a:lnTo>
                  <a:lnTo>
                    <a:pt x="30" y="0"/>
                  </a:lnTo>
                  <a:lnTo>
                    <a:pt x="30" y="0"/>
                  </a:lnTo>
                  <a:lnTo>
                    <a:pt x="24" y="0"/>
                  </a:lnTo>
                  <a:lnTo>
                    <a:pt x="12" y="30"/>
                  </a:lnTo>
                  <a:lnTo>
                    <a:pt x="0" y="54"/>
                  </a:lnTo>
                  <a:lnTo>
                    <a:pt x="0" y="78"/>
                  </a:lnTo>
                  <a:lnTo>
                    <a:pt x="12" y="96"/>
                  </a:lnTo>
                  <a:lnTo>
                    <a:pt x="12" y="96"/>
                  </a:lnTo>
                  <a:close/>
                  <a:moveTo>
                    <a:pt x="12" y="72"/>
                  </a:moveTo>
                  <a:lnTo>
                    <a:pt x="18" y="54"/>
                  </a:lnTo>
                  <a:lnTo>
                    <a:pt x="24" y="36"/>
                  </a:lnTo>
                  <a:lnTo>
                    <a:pt x="30" y="18"/>
                  </a:lnTo>
                  <a:lnTo>
                    <a:pt x="30" y="12"/>
                  </a:lnTo>
                  <a:lnTo>
                    <a:pt x="48" y="24"/>
                  </a:lnTo>
                  <a:lnTo>
                    <a:pt x="66" y="36"/>
                  </a:lnTo>
                  <a:lnTo>
                    <a:pt x="78" y="54"/>
                  </a:lnTo>
                  <a:lnTo>
                    <a:pt x="78" y="72"/>
                  </a:lnTo>
                  <a:lnTo>
                    <a:pt x="72" y="84"/>
                  </a:lnTo>
                  <a:lnTo>
                    <a:pt x="48" y="96"/>
                  </a:lnTo>
                  <a:lnTo>
                    <a:pt x="36" y="96"/>
                  </a:lnTo>
                  <a:lnTo>
                    <a:pt x="24" y="90"/>
                  </a:lnTo>
                  <a:lnTo>
                    <a:pt x="18" y="84"/>
                  </a:lnTo>
                  <a:lnTo>
                    <a:pt x="12" y="72"/>
                  </a:lnTo>
                  <a:lnTo>
                    <a:pt x="12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8218" name="Freeform 26"/>
            <p:cNvSpPr>
              <a:spLocks noEditPoints="1"/>
            </p:cNvSpPr>
            <p:nvPr userDrawn="1"/>
          </p:nvSpPr>
          <p:spPr bwMode="ltGray">
            <a:xfrm>
              <a:off x="2400" y="3872"/>
              <a:ext cx="72" cy="90"/>
            </a:xfrm>
            <a:custGeom>
              <a:avLst/>
              <a:gdLst/>
              <a:ahLst/>
              <a:cxnLst>
                <a:cxn ang="0">
                  <a:pos x="71" y="90"/>
                </a:cxn>
                <a:cxn ang="0">
                  <a:pos x="71" y="60"/>
                </a:cxn>
                <a:cxn ang="0">
                  <a:pos x="71" y="36"/>
                </a:cxn>
                <a:cxn ang="0">
                  <a:pos x="60" y="12"/>
                </a:cxn>
                <a:cxn ang="0">
                  <a:pos x="36" y="0"/>
                </a:cxn>
                <a:cxn ang="0">
                  <a:pos x="12" y="12"/>
                </a:cxn>
                <a:cxn ang="0">
                  <a:pos x="0" y="36"/>
                </a:cxn>
                <a:cxn ang="0">
                  <a:pos x="6" y="60"/>
                </a:cxn>
                <a:cxn ang="0">
                  <a:pos x="30" y="78"/>
                </a:cxn>
                <a:cxn ang="0">
                  <a:pos x="54" y="90"/>
                </a:cxn>
                <a:cxn ang="0">
                  <a:pos x="71" y="90"/>
                </a:cxn>
                <a:cxn ang="0">
                  <a:pos x="71" y="90"/>
                </a:cxn>
                <a:cxn ang="0">
                  <a:pos x="24" y="18"/>
                </a:cxn>
                <a:cxn ang="0">
                  <a:pos x="42" y="18"/>
                </a:cxn>
                <a:cxn ang="0">
                  <a:pos x="54" y="18"/>
                </a:cxn>
                <a:cxn ang="0">
                  <a:pos x="60" y="42"/>
                </a:cxn>
                <a:cxn ang="0">
                  <a:pos x="60" y="66"/>
                </a:cxn>
                <a:cxn ang="0">
                  <a:pos x="60" y="72"/>
                </a:cxn>
                <a:cxn ang="0">
                  <a:pos x="60" y="78"/>
                </a:cxn>
                <a:cxn ang="0">
                  <a:pos x="42" y="72"/>
                </a:cxn>
                <a:cxn ang="0">
                  <a:pos x="24" y="66"/>
                </a:cxn>
                <a:cxn ang="0">
                  <a:pos x="12" y="48"/>
                </a:cxn>
                <a:cxn ang="0">
                  <a:pos x="12" y="30"/>
                </a:cxn>
                <a:cxn ang="0">
                  <a:pos x="24" y="18"/>
                </a:cxn>
                <a:cxn ang="0">
                  <a:pos x="24" y="18"/>
                </a:cxn>
              </a:cxnLst>
              <a:rect l="0" t="0" r="r" b="b"/>
              <a:pathLst>
                <a:path w="71" h="90">
                  <a:moveTo>
                    <a:pt x="71" y="90"/>
                  </a:moveTo>
                  <a:lnTo>
                    <a:pt x="71" y="60"/>
                  </a:lnTo>
                  <a:lnTo>
                    <a:pt x="71" y="36"/>
                  </a:lnTo>
                  <a:lnTo>
                    <a:pt x="60" y="12"/>
                  </a:lnTo>
                  <a:lnTo>
                    <a:pt x="36" y="0"/>
                  </a:lnTo>
                  <a:lnTo>
                    <a:pt x="12" y="12"/>
                  </a:lnTo>
                  <a:lnTo>
                    <a:pt x="0" y="36"/>
                  </a:lnTo>
                  <a:lnTo>
                    <a:pt x="6" y="60"/>
                  </a:lnTo>
                  <a:lnTo>
                    <a:pt x="30" y="78"/>
                  </a:lnTo>
                  <a:lnTo>
                    <a:pt x="54" y="90"/>
                  </a:lnTo>
                  <a:lnTo>
                    <a:pt x="71" y="90"/>
                  </a:lnTo>
                  <a:lnTo>
                    <a:pt x="71" y="90"/>
                  </a:lnTo>
                  <a:close/>
                  <a:moveTo>
                    <a:pt x="24" y="18"/>
                  </a:moveTo>
                  <a:lnTo>
                    <a:pt x="42" y="18"/>
                  </a:lnTo>
                  <a:lnTo>
                    <a:pt x="54" y="18"/>
                  </a:lnTo>
                  <a:lnTo>
                    <a:pt x="60" y="42"/>
                  </a:lnTo>
                  <a:lnTo>
                    <a:pt x="60" y="66"/>
                  </a:lnTo>
                  <a:lnTo>
                    <a:pt x="60" y="72"/>
                  </a:lnTo>
                  <a:lnTo>
                    <a:pt x="60" y="78"/>
                  </a:lnTo>
                  <a:lnTo>
                    <a:pt x="42" y="72"/>
                  </a:lnTo>
                  <a:lnTo>
                    <a:pt x="24" y="66"/>
                  </a:lnTo>
                  <a:lnTo>
                    <a:pt x="12" y="48"/>
                  </a:lnTo>
                  <a:lnTo>
                    <a:pt x="12" y="30"/>
                  </a:lnTo>
                  <a:lnTo>
                    <a:pt x="24" y="18"/>
                  </a:lnTo>
                  <a:lnTo>
                    <a:pt x="24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8219" name="Oval 27"/>
            <p:cNvSpPr>
              <a:spLocks noChangeArrowheads="1"/>
            </p:cNvSpPr>
            <p:nvPr userDrawn="1"/>
          </p:nvSpPr>
          <p:spPr bwMode="ltGray">
            <a:xfrm>
              <a:off x="2444" y="3838"/>
              <a:ext cx="1380" cy="389"/>
            </a:xfrm>
            <a:prstGeom prst="ellipse">
              <a:avLst/>
            </a:pr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8220" name="Oval 28"/>
            <p:cNvSpPr>
              <a:spLocks noChangeArrowheads="1"/>
            </p:cNvSpPr>
            <p:nvPr userDrawn="1"/>
          </p:nvSpPr>
          <p:spPr bwMode="ltGray">
            <a:xfrm>
              <a:off x="2394" y="3834"/>
              <a:ext cx="1502" cy="288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8221" name="Oval 29"/>
            <p:cNvSpPr>
              <a:spLocks noChangeArrowheads="1"/>
            </p:cNvSpPr>
            <p:nvPr userDrawn="1"/>
          </p:nvSpPr>
          <p:spPr bwMode="ltGray">
            <a:xfrm>
              <a:off x="2441" y="3860"/>
              <a:ext cx="1425" cy="22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8222" name="Freeform 30"/>
            <p:cNvSpPr>
              <a:spLocks noEditPoints="1"/>
            </p:cNvSpPr>
            <p:nvPr userDrawn="1"/>
          </p:nvSpPr>
          <p:spPr bwMode="ltGray">
            <a:xfrm>
              <a:off x="3743" y="3788"/>
              <a:ext cx="90" cy="96"/>
            </a:xfrm>
            <a:custGeom>
              <a:avLst/>
              <a:gdLst/>
              <a:ahLst/>
              <a:cxnLst>
                <a:cxn ang="0">
                  <a:pos x="66" y="96"/>
                </a:cxn>
                <a:cxn ang="0">
                  <a:pos x="78" y="66"/>
                </a:cxn>
                <a:cxn ang="0">
                  <a:pos x="90" y="42"/>
                </a:cxn>
                <a:cxn ang="0">
                  <a:pos x="78" y="18"/>
                </a:cxn>
                <a:cxn ang="0">
                  <a:pos x="60" y="0"/>
                </a:cxn>
                <a:cxn ang="0">
                  <a:pos x="30" y="6"/>
                </a:cxn>
                <a:cxn ang="0">
                  <a:pos x="18" y="18"/>
                </a:cxn>
                <a:cxn ang="0">
                  <a:pos x="6" y="30"/>
                </a:cxn>
                <a:cxn ang="0">
                  <a:pos x="0" y="42"/>
                </a:cxn>
                <a:cxn ang="0">
                  <a:pos x="6" y="60"/>
                </a:cxn>
                <a:cxn ang="0">
                  <a:pos x="24" y="78"/>
                </a:cxn>
                <a:cxn ang="0">
                  <a:pos x="48" y="90"/>
                </a:cxn>
                <a:cxn ang="0">
                  <a:pos x="66" y="96"/>
                </a:cxn>
                <a:cxn ang="0">
                  <a:pos x="66" y="96"/>
                </a:cxn>
                <a:cxn ang="0">
                  <a:pos x="42" y="18"/>
                </a:cxn>
                <a:cxn ang="0">
                  <a:pos x="60" y="18"/>
                </a:cxn>
                <a:cxn ang="0">
                  <a:pos x="72" y="24"/>
                </a:cxn>
                <a:cxn ang="0">
                  <a:pos x="72" y="36"/>
                </a:cxn>
                <a:cxn ang="0">
                  <a:pos x="72" y="48"/>
                </a:cxn>
                <a:cxn ang="0">
                  <a:pos x="66" y="72"/>
                </a:cxn>
                <a:cxn ang="0">
                  <a:pos x="60" y="78"/>
                </a:cxn>
                <a:cxn ang="0">
                  <a:pos x="60" y="84"/>
                </a:cxn>
                <a:cxn ang="0">
                  <a:pos x="42" y="72"/>
                </a:cxn>
                <a:cxn ang="0">
                  <a:pos x="30" y="66"/>
                </a:cxn>
                <a:cxn ang="0">
                  <a:pos x="18" y="42"/>
                </a:cxn>
                <a:cxn ang="0">
                  <a:pos x="24" y="30"/>
                </a:cxn>
                <a:cxn ang="0">
                  <a:pos x="42" y="18"/>
                </a:cxn>
                <a:cxn ang="0">
                  <a:pos x="42" y="18"/>
                </a:cxn>
              </a:cxnLst>
              <a:rect l="0" t="0" r="r" b="b"/>
              <a:pathLst>
                <a:path w="90" h="96">
                  <a:moveTo>
                    <a:pt x="66" y="96"/>
                  </a:moveTo>
                  <a:lnTo>
                    <a:pt x="78" y="66"/>
                  </a:lnTo>
                  <a:lnTo>
                    <a:pt x="90" y="42"/>
                  </a:lnTo>
                  <a:lnTo>
                    <a:pt x="78" y="18"/>
                  </a:lnTo>
                  <a:lnTo>
                    <a:pt x="60" y="0"/>
                  </a:lnTo>
                  <a:lnTo>
                    <a:pt x="30" y="6"/>
                  </a:lnTo>
                  <a:lnTo>
                    <a:pt x="18" y="18"/>
                  </a:lnTo>
                  <a:lnTo>
                    <a:pt x="6" y="30"/>
                  </a:lnTo>
                  <a:lnTo>
                    <a:pt x="0" y="42"/>
                  </a:lnTo>
                  <a:lnTo>
                    <a:pt x="6" y="60"/>
                  </a:lnTo>
                  <a:lnTo>
                    <a:pt x="24" y="78"/>
                  </a:lnTo>
                  <a:lnTo>
                    <a:pt x="48" y="90"/>
                  </a:lnTo>
                  <a:lnTo>
                    <a:pt x="66" y="96"/>
                  </a:lnTo>
                  <a:lnTo>
                    <a:pt x="66" y="96"/>
                  </a:lnTo>
                  <a:close/>
                  <a:moveTo>
                    <a:pt x="42" y="18"/>
                  </a:moveTo>
                  <a:lnTo>
                    <a:pt x="60" y="18"/>
                  </a:lnTo>
                  <a:lnTo>
                    <a:pt x="72" y="24"/>
                  </a:lnTo>
                  <a:lnTo>
                    <a:pt x="72" y="36"/>
                  </a:lnTo>
                  <a:lnTo>
                    <a:pt x="72" y="48"/>
                  </a:lnTo>
                  <a:lnTo>
                    <a:pt x="66" y="72"/>
                  </a:lnTo>
                  <a:lnTo>
                    <a:pt x="60" y="78"/>
                  </a:lnTo>
                  <a:lnTo>
                    <a:pt x="60" y="84"/>
                  </a:lnTo>
                  <a:lnTo>
                    <a:pt x="42" y="72"/>
                  </a:lnTo>
                  <a:lnTo>
                    <a:pt x="30" y="66"/>
                  </a:lnTo>
                  <a:lnTo>
                    <a:pt x="18" y="42"/>
                  </a:lnTo>
                  <a:lnTo>
                    <a:pt x="24" y="30"/>
                  </a:lnTo>
                  <a:lnTo>
                    <a:pt x="42" y="18"/>
                  </a:lnTo>
                  <a:lnTo>
                    <a:pt x="42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8223" name="Freeform 31"/>
            <p:cNvSpPr>
              <a:spLocks noEditPoints="1"/>
            </p:cNvSpPr>
            <p:nvPr userDrawn="1"/>
          </p:nvSpPr>
          <p:spPr bwMode="ltGray">
            <a:xfrm>
              <a:off x="5422" y="3603"/>
              <a:ext cx="72" cy="108"/>
            </a:xfrm>
            <a:custGeom>
              <a:avLst/>
              <a:gdLst/>
              <a:ahLst/>
              <a:cxnLst>
                <a:cxn ang="0">
                  <a:pos x="0" y="90"/>
                </a:cxn>
                <a:cxn ang="0">
                  <a:pos x="12" y="102"/>
                </a:cxn>
                <a:cxn ang="0">
                  <a:pos x="24" y="108"/>
                </a:cxn>
                <a:cxn ang="0">
                  <a:pos x="48" y="108"/>
                </a:cxn>
                <a:cxn ang="0">
                  <a:pos x="66" y="96"/>
                </a:cxn>
                <a:cxn ang="0">
                  <a:pos x="72" y="66"/>
                </a:cxn>
                <a:cxn ang="0">
                  <a:pos x="66" y="42"/>
                </a:cxn>
                <a:cxn ang="0">
                  <a:pos x="60" y="18"/>
                </a:cxn>
                <a:cxn ang="0">
                  <a:pos x="48" y="6"/>
                </a:cxn>
                <a:cxn ang="0">
                  <a:pos x="42" y="0"/>
                </a:cxn>
                <a:cxn ang="0">
                  <a:pos x="42" y="0"/>
                </a:cxn>
                <a:cxn ang="0">
                  <a:pos x="36" y="0"/>
                </a:cxn>
                <a:cxn ang="0">
                  <a:pos x="18" y="24"/>
                </a:cxn>
                <a:cxn ang="0">
                  <a:pos x="6" y="48"/>
                </a:cxn>
                <a:cxn ang="0">
                  <a:pos x="0" y="66"/>
                </a:cxn>
                <a:cxn ang="0">
                  <a:pos x="0" y="90"/>
                </a:cxn>
                <a:cxn ang="0">
                  <a:pos x="0" y="90"/>
                </a:cxn>
                <a:cxn ang="0">
                  <a:pos x="12" y="66"/>
                </a:cxn>
                <a:cxn ang="0">
                  <a:pos x="18" y="48"/>
                </a:cxn>
                <a:cxn ang="0">
                  <a:pos x="24" y="36"/>
                </a:cxn>
                <a:cxn ang="0">
                  <a:pos x="30" y="24"/>
                </a:cxn>
                <a:cxn ang="0">
                  <a:pos x="36" y="18"/>
                </a:cxn>
                <a:cxn ang="0">
                  <a:pos x="54" y="30"/>
                </a:cxn>
                <a:cxn ang="0">
                  <a:pos x="60" y="48"/>
                </a:cxn>
                <a:cxn ang="0">
                  <a:pos x="66" y="72"/>
                </a:cxn>
                <a:cxn ang="0">
                  <a:pos x="66" y="84"/>
                </a:cxn>
                <a:cxn ang="0">
                  <a:pos x="54" y="96"/>
                </a:cxn>
                <a:cxn ang="0">
                  <a:pos x="30" y="102"/>
                </a:cxn>
                <a:cxn ang="0">
                  <a:pos x="24" y="96"/>
                </a:cxn>
                <a:cxn ang="0">
                  <a:pos x="12" y="90"/>
                </a:cxn>
                <a:cxn ang="0">
                  <a:pos x="12" y="78"/>
                </a:cxn>
                <a:cxn ang="0">
                  <a:pos x="12" y="66"/>
                </a:cxn>
                <a:cxn ang="0">
                  <a:pos x="12" y="66"/>
                </a:cxn>
              </a:cxnLst>
              <a:rect l="0" t="0" r="r" b="b"/>
              <a:pathLst>
                <a:path w="72" h="108">
                  <a:moveTo>
                    <a:pt x="0" y="90"/>
                  </a:moveTo>
                  <a:lnTo>
                    <a:pt x="12" y="102"/>
                  </a:lnTo>
                  <a:lnTo>
                    <a:pt x="24" y="108"/>
                  </a:lnTo>
                  <a:lnTo>
                    <a:pt x="48" y="108"/>
                  </a:lnTo>
                  <a:lnTo>
                    <a:pt x="66" y="96"/>
                  </a:lnTo>
                  <a:lnTo>
                    <a:pt x="72" y="66"/>
                  </a:lnTo>
                  <a:lnTo>
                    <a:pt x="66" y="42"/>
                  </a:lnTo>
                  <a:lnTo>
                    <a:pt x="60" y="18"/>
                  </a:lnTo>
                  <a:lnTo>
                    <a:pt x="48" y="6"/>
                  </a:lnTo>
                  <a:lnTo>
                    <a:pt x="42" y="0"/>
                  </a:lnTo>
                  <a:lnTo>
                    <a:pt x="42" y="0"/>
                  </a:lnTo>
                  <a:lnTo>
                    <a:pt x="36" y="0"/>
                  </a:lnTo>
                  <a:lnTo>
                    <a:pt x="18" y="24"/>
                  </a:lnTo>
                  <a:lnTo>
                    <a:pt x="6" y="48"/>
                  </a:lnTo>
                  <a:lnTo>
                    <a:pt x="0" y="66"/>
                  </a:lnTo>
                  <a:lnTo>
                    <a:pt x="0" y="90"/>
                  </a:lnTo>
                  <a:lnTo>
                    <a:pt x="0" y="90"/>
                  </a:lnTo>
                  <a:close/>
                  <a:moveTo>
                    <a:pt x="12" y="66"/>
                  </a:moveTo>
                  <a:lnTo>
                    <a:pt x="18" y="48"/>
                  </a:lnTo>
                  <a:lnTo>
                    <a:pt x="24" y="36"/>
                  </a:lnTo>
                  <a:lnTo>
                    <a:pt x="30" y="24"/>
                  </a:lnTo>
                  <a:lnTo>
                    <a:pt x="36" y="18"/>
                  </a:lnTo>
                  <a:lnTo>
                    <a:pt x="54" y="30"/>
                  </a:lnTo>
                  <a:lnTo>
                    <a:pt x="60" y="48"/>
                  </a:lnTo>
                  <a:lnTo>
                    <a:pt x="66" y="72"/>
                  </a:lnTo>
                  <a:lnTo>
                    <a:pt x="66" y="84"/>
                  </a:lnTo>
                  <a:lnTo>
                    <a:pt x="54" y="96"/>
                  </a:lnTo>
                  <a:lnTo>
                    <a:pt x="30" y="102"/>
                  </a:lnTo>
                  <a:lnTo>
                    <a:pt x="24" y="96"/>
                  </a:lnTo>
                  <a:lnTo>
                    <a:pt x="12" y="90"/>
                  </a:lnTo>
                  <a:lnTo>
                    <a:pt x="12" y="78"/>
                  </a:lnTo>
                  <a:lnTo>
                    <a:pt x="12" y="66"/>
                  </a:lnTo>
                  <a:lnTo>
                    <a:pt x="12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8224" name="Rectangle 32"/>
            <p:cNvSpPr>
              <a:spLocks noChangeArrowheads="1"/>
            </p:cNvSpPr>
            <p:nvPr userDrawn="1"/>
          </p:nvSpPr>
          <p:spPr bwMode="ltGray">
            <a:xfrm>
              <a:off x="4238" y="1773"/>
              <a:ext cx="173" cy="2539"/>
            </a:xfrm>
            <a:prstGeom prst="rect">
              <a:avLst/>
            </a:pr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8225" name="Rectangle 33"/>
            <p:cNvSpPr>
              <a:spLocks noChangeArrowheads="1"/>
            </p:cNvSpPr>
            <p:nvPr userDrawn="1"/>
          </p:nvSpPr>
          <p:spPr bwMode="ltGray">
            <a:xfrm>
              <a:off x="4288" y="1545"/>
              <a:ext cx="76" cy="24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8226" name="AutoShape 34"/>
            <p:cNvSpPr>
              <a:spLocks noChangeArrowheads="1"/>
            </p:cNvSpPr>
            <p:nvPr userDrawn="1"/>
          </p:nvSpPr>
          <p:spPr bwMode="ltGray">
            <a:xfrm>
              <a:off x="4220" y="1743"/>
              <a:ext cx="205" cy="5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8227" name="Freeform 35"/>
            <p:cNvSpPr>
              <a:spLocks/>
            </p:cNvSpPr>
            <p:nvPr userDrawn="1"/>
          </p:nvSpPr>
          <p:spPr bwMode="ltGray">
            <a:xfrm>
              <a:off x="4306" y="1529"/>
              <a:ext cx="252" cy="1576"/>
            </a:xfrm>
            <a:custGeom>
              <a:avLst/>
              <a:gdLst/>
              <a:ahLst/>
              <a:cxnLst>
                <a:cxn ang="0">
                  <a:pos x="252" y="1576"/>
                </a:cxn>
                <a:cxn ang="0">
                  <a:pos x="12" y="84"/>
                </a:cxn>
                <a:cxn ang="0">
                  <a:pos x="12" y="60"/>
                </a:cxn>
                <a:cxn ang="0">
                  <a:pos x="0" y="12"/>
                </a:cxn>
                <a:cxn ang="0">
                  <a:pos x="72" y="0"/>
                </a:cxn>
                <a:cxn ang="0">
                  <a:pos x="72" y="0"/>
                </a:cxn>
                <a:cxn ang="0">
                  <a:pos x="78" y="48"/>
                </a:cxn>
                <a:cxn ang="0">
                  <a:pos x="88" y="66"/>
                </a:cxn>
              </a:cxnLst>
              <a:rect l="0" t="0" r="r" b="b"/>
              <a:pathLst>
                <a:path w="252" h="1576">
                  <a:moveTo>
                    <a:pt x="252" y="1576"/>
                  </a:moveTo>
                  <a:lnTo>
                    <a:pt x="12" y="84"/>
                  </a:lnTo>
                  <a:lnTo>
                    <a:pt x="12" y="60"/>
                  </a:lnTo>
                  <a:lnTo>
                    <a:pt x="0" y="12"/>
                  </a:lnTo>
                  <a:lnTo>
                    <a:pt x="72" y="0"/>
                  </a:lnTo>
                  <a:lnTo>
                    <a:pt x="72" y="0"/>
                  </a:lnTo>
                  <a:lnTo>
                    <a:pt x="78" y="48"/>
                  </a:lnTo>
                  <a:lnTo>
                    <a:pt x="88" y="66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8228" name="Freeform 36"/>
            <p:cNvSpPr>
              <a:spLocks/>
            </p:cNvSpPr>
            <p:nvPr userDrawn="1"/>
          </p:nvSpPr>
          <p:spPr bwMode="ltGray">
            <a:xfrm>
              <a:off x="4169" y="1421"/>
              <a:ext cx="317" cy="138"/>
            </a:xfrm>
            <a:custGeom>
              <a:avLst/>
              <a:gdLst/>
              <a:ahLst/>
              <a:cxnLst>
                <a:cxn ang="0">
                  <a:pos x="161" y="0"/>
                </a:cxn>
                <a:cxn ang="0">
                  <a:pos x="227" y="6"/>
                </a:cxn>
                <a:cxn ang="0">
                  <a:pos x="275" y="36"/>
                </a:cxn>
                <a:cxn ang="0">
                  <a:pos x="304" y="78"/>
                </a:cxn>
                <a:cxn ang="0">
                  <a:pos x="316" y="138"/>
                </a:cxn>
                <a:cxn ang="0">
                  <a:pos x="0" y="138"/>
                </a:cxn>
                <a:cxn ang="0">
                  <a:pos x="11" y="78"/>
                </a:cxn>
                <a:cxn ang="0">
                  <a:pos x="47" y="36"/>
                </a:cxn>
                <a:cxn ang="0">
                  <a:pos x="95" y="6"/>
                </a:cxn>
                <a:cxn ang="0">
                  <a:pos x="161" y="0"/>
                </a:cxn>
                <a:cxn ang="0">
                  <a:pos x="161" y="0"/>
                </a:cxn>
              </a:cxnLst>
              <a:rect l="0" t="0" r="r" b="b"/>
              <a:pathLst>
                <a:path w="316" h="138">
                  <a:moveTo>
                    <a:pt x="161" y="0"/>
                  </a:moveTo>
                  <a:lnTo>
                    <a:pt x="227" y="6"/>
                  </a:lnTo>
                  <a:lnTo>
                    <a:pt x="275" y="36"/>
                  </a:lnTo>
                  <a:lnTo>
                    <a:pt x="304" y="78"/>
                  </a:lnTo>
                  <a:lnTo>
                    <a:pt x="316" y="138"/>
                  </a:lnTo>
                  <a:lnTo>
                    <a:pt x="0" y="138"/>
                  </a:lnTo>
                  <a:lnTo>
                    <a:pt x="11" y="78"/>
                  </a:lnTo>
                  <a:lnTo>
                    <a:pt x="47" y="36"/>
                  </a:lnTo>
                  <a:lnTo>
                    <a:pt x="95" y="6"/>
                  </a:lnTo>
                  <a:lnTo>
                    <a:pt x="161" y="0"/>
                  </a:lnTo>
                  <a:lnTo>
                    <a:pt x="161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</p:grpSp>
      <p:sp>
        <p:nvSpPr>
          <p:cNvPr id="8229" name="Rectangle 37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8230" name="Rectangle 38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8231" name="Rectangle 3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78563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232" name="Rectangle 4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78563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233" name="Rectangle 4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78563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42798903-7D27-4700-9549-D44A18AB2E3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36" r:id="rId1"/>
    <p:sldLayoutId id="2147483726" r:id="rId2"/>
    <p:sldLayoutId id="2147483727" r:id="rId3"/>
    <p:sldLayoutId id="2147483728" r:id="rId4"/>
    <p:sldLayoutId id="2147483729" r:id="rId5"/>
    <p:sldLayoutId id="2147483730" r:id="rId6"/>
    <p:sldLayoutId id="2147483731" r:id="rId7"/>
    <p:sldLayoutId id="2147483732" r:id="rId8"/>
    <p:sldLayoutId id="2147483733" r:id="rId9"/>
    <p:sldLayoutId id="2147483734" r:id="rId10"/>
    <p:sldLayoutId id="2147483735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2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2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2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82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82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2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82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82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82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82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2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82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3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823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823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823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30" grpId="0" build="p">
        <p:tmplLst>
          <p:tmpl lvl="1">
            <p:tnLst>
              <p:par>
                <p:cTn presetID="42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823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8230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8230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8230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2">
            <p:tnLst>
              <p:par>
                <p:cTn presetID="42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823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8230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8230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8230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3">
            <p:tnLst>
              <p:par>
                <p:cTn presetID="42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823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8230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8230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8230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4">
            <p:tnLst>
              <p:par>
                <p:cTn presetID="42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823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8230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8230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8230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5">
            <p:tnLst>
              <p:par>
                <p:cTn presetID="42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823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8230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8230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8230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65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://mcx.nso.ru/page/595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dabi.ru/attachments/4902/4428/images/large.jpg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type="ctrTitle"/>
          </p:nvPr>
        </p:nvSpPr>
        <p:spPr bwMode="auto">
          <a:xfrm>
            <a:off x="357158" y="1049684"/>
            <a:ext cx="8572560" cy="4770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180975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Министерство сельского хозяйства Новосибирской области</a:t>
            </a:r>
            <a:b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lang="ru-RU" sz="1400" b="1" dirty="0" smtClean="0"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/>
            </a:r>
            <a:br>
              <a:rPr lang="ru-RU" sz="1400" b="1" dirty="0" smtClean="0"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lang="ru-RU" sz="1400" b="1" dirty="0" smtClean="0"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/>
            </a:r>
            <a:br>
              <a:rPr lang="ru-RU" sz="1400" b="1" dirty="0" smtClean="0"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lang="ru-RU" sz="1400" b="1" dirty="0" smtClean="0"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/>
            </a:r>
            <a:br>
              <a:rPr lang="ru-RU" sz="1400" b="1" dirty="0" smtClean="0"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  <a:ea typeface="Times New Roman" pitchFamily="18" charset="0"/>
            </a:endParaRPr>
          </a:p>
          <a:p>
            <a:pPr marL="0" marR="0" lvl="0" indent="180975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2000" dirty="0" smtClean="0"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Видео-лекция №1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  <a:ea typeface="Times New Roman" pitchFamily="18" charset="0"/>
            </a:endParaRPr>
          </a:p>
          <a:p>
            <a:pPr marL="0" marR="0" lvl="0" indent="180975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 тему: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  <a:ea typeface="Times New Roman" pitchFamily="18" charset="0"/>
            </a:endParaRPr>
          </a:p>
          <a:p>
            <a:pPr marL="0" marR="0" lvl="0" indent="180975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ahoma"/>
                <a:ea typeface="Times New Roman" pitchFamily="18" charset="0"/>
                <a:cs typeface="Times New Roman" pitchFamily="18" charset="0"/>
              </a:rPr>
              <a:t>«</a:t>
            </a: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Что важно знать про коррупцию?</a:t>
            </a: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ahoma"/>
                <a:ea typeface="Times New Roman" pitchFamily="18" charset="0"/>
                <a:cs typeface="Times New Roman" pitchFamily="18" charset="0"/>
              </a:rPr>
              <a:t>»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  <a:ea typeface="Times New Roman" pitchFamily="18" charset="0"/>
            </a:endParaRPr>
          </a:p>
          <a:p>
            <a:pPr marL="0" marR="0" lvl="0" indent="180975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                </a:t>
            </a:r>
            <a:b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    </a:t>
            </a:r>
            <a:b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  <a:ea typeface="Times New Roman" pitchFamily="18" charset="0"/>
            </a:endParaRPr>
          </a:p>
          <a:p>
            <a:pPr marL="0" marR="0" lvl="0" indent="180975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Разработал: юридический отдел управления правового, </a:t>
            </a:r>
            <a:b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организационного и кадрового обеспечения</a:t>
            </a:r>
            <a:b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lang="ru-RU" sz="1600" dirty="0" smtClean="0">
                <a:solidFill>
                  <a:schemeClr val="tx1"/>
                </a:solidFill>
                <a:effectLst/>
                <a:latin typeface="Tahoma" pitchFamily="34" charset="0"/>
                <a:ea typeface="Times New Roman" pitchFamily="18" charset="0"/>
              </a:rPr>
              <a:t/>
            </a:r>
            <a:br>
              <a:rPr lang="ru-RU" sz="1600" dirty="0" smtClean="0">
                <a:solidFill>
                  <a:schemeClr val="tx1"/>
                </a:solidFill>
                <a:effectLst/>
                <a:latin typeface="Tahoma" pitchFamily="34" charset="0"/>
                <a:ea typeface="Times New Roman" pitchFamily="18" charset="0"/>
              </a:rPr>
            </a:br>
            <a:r>
              <a:rPr lang="ru-RU" sz="1600" dirty="0" smtClean="0">
                <a:solidFill>
                  <a:schemeClr val="tx1"/>
                </a:solidFill>
                <a:effectLst/>
                <a:latin typeface="Tahoma" pitchFamily="34" charset="0"/>
                <a:ea typeface="Times New Roman" pitchFamily="18" charset="0"/>
              </a:rPr>
              <a:t/>
            </a:r>
            <a:br>
              <a:rPr lang="ru-RU" sz="1600" dirty="0" smtClean="0">
                <a:solidFill>
                  <a:schemeClr val="tx1"/>
                </a:solidFill>
                <a:effectLst/>
                <a:latin typeface="Tahoma" pitchFamily="34" charset="0"/>
                <a:ea typeface="Times New Roman" pitchFamily="18" charset="0"/>
              </a:rPr>
            </a:b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imes New Roman" pitchFamily="18" charset="0"/>
              </a:rPr>
              <a:t> </a:t>
            </a:r>
            <a:r>
              <a:rPr lang="ru-RU" sz="1200" dirty="0" smtClean="0"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г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Новосибирск</a:t>
            </a:r>
            <a:b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lang="ru-RU" sz="1200" dirty="0" smtClean="0"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2021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800" dirty="0" smtClean="0"/>
              <a:t>Борьба с коррупцией подразделяется на:</a:t>
            </a:r>
            <a:endParaRPr lang="ru-RU" sz="2800" dirty="0"/>
          </a:p>
        </p:txBody>
      </p:sp>
      <p:sp>
        <p:nvSpPr>
          <p:cNvPr id="8" name="Объект 7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ru-RU" sz="2000" dirty="0" smtClean="0"/>
              <a:t>Внутренние механизмы надзора</a:t>
            </a:r>
          </a:p>
          <a:p>
            <a:pPr marL="0" indent="0">
              <a:buNone/>
            </a:pPr>
            <a:r>
              <a:rPr lang="ru-RU" sz="2000" dirty="0" smtClean="0"/>
              <a:t>    </a:t>
            </a:r>
          </a:p>
          <a:p>
            <a:pPr marL="0" indent="0">
              <a:buNone/>
            </a:pPr>
            <a:r>
              <a:rPr lang="ru-RU" sz="2000" dirty="0" smtClean="0"/>
              <a:t>Действуют посредством стимулирования четкого разграничения исполняемых полномочий. Осуществляется надзор уполномоченных органов за должностными лицами, которые работают автономно</a:t>
            </a:r>
            <a:endParaRPr lang="ru-RU" sz="2000" dirty="0"/>
          </a:p>
        </p:txBody>
      </p:sp>
      <p:sp>
        <p:nvSpPr>
          <p:cNvPr id="15" name="Объект 14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ru-RU" sz="2000" dirty="0" smtClean="0"/>
              <a:t>Внешние механизмы надзора</a:t>
            </a:r>
          </a:p>
          <a:p>
            <a:pPr marL="0" indent="0">
              <a:buNone/>
            </a:pPr>
            <a:r>
              <a:rPr lang="ru-RU" sz="2000" dirty="0" smtClean="0"/>
              <a:t>    </a:t>
            </a:r>
          </a:p>
          <a:p>
            <a:pPr marL="0" indent="0">
              <a:buNone/>
            </a:pPr>
            <a:endParaRPr lang="ru-RU" sz="2000" dirty="0"/>
          </a:p>
          <a:p>
            <a:pPr marL="0" indent="0">
              <a:buNone/>
            </a:pPr>
            <a:r>
              <a:rPr lang="ru-RU" sz="2000" dirty="0" smtClean="0"/>
              <a:t>Действуют независимо от исполнительных органов власти. Например, такими контролирующими средствами могут выступать судебная система, СМИ, свобода слова</a:t>
            </a:r>
            <a:endParaRPr lang="ru-RU" sz="20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357158" y="1714488"/>
            <a:ext cx="300039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kern="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/>
              </a:rPr>
              <a:t>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З</a:t>
            </a:r>
            <a:r>
              <a:rPr lang="ru-RU" dirty="0" smtClean="0"/>
              <a:t>аключение</a:t>
            </a:r>
            <a:endParaRPr lang="ru-RU" dirty="0"/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328592"/>
          </a:xfrm>
        </p:spPr>
        <p:txBody>
          <a:bodyPr/>
          <a:lstStyle/>
          <a:p>
            <a:r>
              <a:rPr lang="ru-RU" sz="1800" dirty="0" smtClean="0"/>
              <a:t>Для того, чтобы уровень коррупции в нашей стране начал хотя бы маленькими шагами снижаться, надо действовать систематически и прогрессивно</a:t>
            </a:r>
          </a:p>
          <a:p>
            <a:r>
              <a:rPr lang="ru-RU" sz="1800" smtClean="0"/>
              <a:t>Создавать </a:t>
            </a:r>
            <a:r>
              <a:rPr lang="ru-RU" sz="1800" dirty="0" smtClean="0"/>
              <a:t>различные структуры контроля за работой чиновников</a:t>
            </a:r>
          </a:p>
          <a:p>
            <a:r>
              <a:rPr lang="ru-RU" sz="1800" dirty="0" smtClean="0"/>
              <a:t>Постоянно совершенствовать законодательство, способное поспеть за появлением новых видов правонарушений</a:t>
            </a:r>
          </a:p>
          <a:p>
            <a:r>
              <a:rPr lang="ru-RU" sz="1800" dirty="0" smtClean="0"/>
              <a:t>Использовать прозрачную банковскую систему для оплаты штрафов и других денежных расчетов</a:t>
            </a:r>
          </a:p>
          <a:p>
            <a:r>
              <a:rPr lang="ru-RU" sz="1800" dirty="0" smtClean="0"/>
              <a:t>Не делать исключений ни для кого! И штрафные санкции накладывать на людей любого социального уровня</a:t>
            </a:r>
          </a:p>
          <a:p>
            <a:r>
              <a:rPr lang="ru-RU" sz="1800" dirty="0" smtClean="0"/>
              <a:t>Увеличить материальную и социальную обеспеченность чиновников</a:t>
            </a:r>
          </a:p>
          <a:p>
            <a:r>
              <a:rPr lang="ru-RU" sz="1800" dirty="0" smtClean="0"/>
              <a:t>Уличать сотрудников государственных органов во взяточничестве – все население должно понять, что надо начать с того, что прекратить давать взятки, что получение прибыли и увеличение доходов в краткосрочном периоде выльется в значительное ухудшение экономического развития нашей страны в долгосрочном периоде</a:t>
            </a:r>
            <a:endParaRPr lang="ru-RU" sz="1800" dirty="0"/>
          </a:p>
        </p:txBody>
      </p:sp>
    </p:spTree>
    <p:extLst>
      <p:ext uri="{BB962C8B-B14F-4D97-AF65-F5344CB8AC3E}">
        <p14:creationId xmlns:p14="http://schemas.microsoft.com/office/powerpoint/2010/main" val="19098198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000" dirty="0" smtClean="0"/>
              <a:t>В министерстве сельского хозяйства Новосибирской области активно реализуются мероприятия, направленные на профилактику  и предупреждение коррупции, борьбу с ней</a:t>
            </a:r>
            <a:endParaRPr lang="ru-RU" sz="2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2000" dirty="0"/>
              <a:t>н</a:t>
            </a:r>
            <a:r>
              <a:rPr lang="ru-RU" sz="2000" dirty="0" smtClean="0"/>
              <a:t>а официальном сайте министерства есть соответствующий раздел «Противодействие коррупции» </a:t>
            </a:r>
            <a:r>
              <a:rPr lang="en-US" sz="2000" dirty="0" smtClean="0">
                <a:hlinkClick r:id="rId2"/>
              </a:rPr>
              <a:t>http</a:t>
            </a:r>
            <a:r>
              <a:rPr lang="en-US" sz="2000" dirty="0">
                <a:hlinkClick r:id="rId2"/>
              </a:rPr>
              <a:t>://</a:t>
            </a:r>
            <a:r>
              <a:rPr lang="en-US" sz="2000" dirty="0" smtClean="0">
                <a:hlinkClick r:id="rId2"/>
              </a:rPr>
              <a:t>mcx.nso.ru/page/595</a:t>
            </a:r>
            <a:r>
              <a:rPr lang="ru-RU" sz="2000" dirty="0" smtClean="0"/>
              <a:t>  где размещается вся актуальная информация</a:t>
            </a:r>
          </a:p>
          <a:p>
            <a:r>
              <a:rPr lang="ru-RU" sz="2000" dirty="0"/>
              <a:t>в министерстве организована работа «прямой линии» с гражданами по вопросам антикоррупционного просвещения, отнесенным к сфере деятельности министерства</a:t>
            </a:r>
            <a:r>
              <a:rPr lang="ru-RU" sz="2000" dirty="0" smtClean="0"/>
              <a:t>. </a:t>
            </a:r>
            <a:r>
              <a:rPr lang="ru-RU" sz="2000" dirty="0"/>
              <a:t>Работа «прямой линии» организована с целью повышения уровня гражданской активности в решении вопросов, связанных с противодействием коррупции. </a:t>
            </a:r>
            <a:r>
              <a:rPr lang="ru-RU" sz="2000" dirty="0" smtClean="0"/>
              <a:t> </a:t>
            </a:r>
            <a:r>
              <a:rPr lang="ru-RU" sz="2000" dirty="0"/>
              <a:t>«Прямая линия» в министерстве по вопросам антикоррупционного просвещения осуществляется еженедельно каждый вторник с 15:00 до 16:00 часов по телефону: </a:t>
            </a:r>
            <a:r>
              <a:rPr lang="ru-RU" sz="2000" b="1" dirty="0"/>
              <a:t>8 (383) 238 65 69.</a:t>
            </a:r>
          </a:p>
        </p:txBody>
      </p:sp>
    </p:spTree>
    <p:extLst>
      <p:ext uri="{BB962C8B-B14F-4D97-AF65-F5344CB8AC3E}">
        <p14:creationId xmlns:p14="http://schemas.microsoft.com/office/powerpoint/2010/main" val="40576099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507981"/>
          </a:xfrm>
        </p:spPr>
        <p:txBody>
          <a:bodyPr/>
          <a:lstStyle/>
          <a:p>
            <a:r>
              <a:rPr lang="ru-RU" sz="3600" b="1" dirty="0" smtClean="0"/>
              <a:t>Коррупция</a:t>
            </a:r>
            <a:r>
              <a:rPr lang="ru-RU" sz="2000" b="1" dirty="0" smtClean="0"/>
              <a:t> </a:t>
            </a:r>
            <a:endParaRPr lang="ru-RU" sz="20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714348" y="785794"/>
            <a:ext cx="8229600" cy="5379510"/>
          </a:xfrm>
        </p:spPr>
        <p:txBody>
          <a:bodyPr/>
          <a:lstStyle/>
          <a:p>
            <a:pPr>
              <a:buFontTx/>
              <a:buChar char="-"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то злоупотребление служебным положением, дача взятки, получение взятки,</a:t>
            </a:r>
          </a:p>
          <a:p>
            <a:pPr>
              <a:buFontTx/>
              <a:buChar char="-"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лоупотребление полномочиями, коммерческий подкуп либо иное незаконное использование физическим лицом своего должностного положения вопреки законным интересам общества и государства в целях получения выгоды в виде денег, ценностей, иного имущества или услуг имущественного характера, иных имущественных прав для себя или для третьих лиц либо</a:t>
            </a:r>
          </a:p>
          <a:p>
            <a:pPr>
              <a:buFontTx/>
              <a:buChar char="-"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езаконное предоставление такой выгоды указанному лицу другими физическими лицами…,</a:t>
            </a:r>
          </a:p>
          <a:p>
            <a:pPr>
              <a:buFontTx/>
              <a:buChar char="-"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также совершение перечисленных выше действий «…от имени и в интересах юридического лица»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3" name="Text Box 5"/>
          <p:cNvSpPr txBox="1">
            <a:spLocks noChangeArrowheads="1"/>
          </p:cNvSpPr>
          <p:nvPr/>
        </p:nvSpPr>
        <p:spPr bwMode="auto">
          <a:xfrm>
            <a:off x="683568" y="332656"/>
            <a:ext cx="7776864" cy="4284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ru-RU" sz="32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Виды коррупции</a:t>
            </a:r>
          </a:p>
          <a:p>
            <a:pPr marL="342900" lvl="0" indent="-342900" eaLnBrk="0" hangingPunct="0">
              <a:spcBef>
                <a:spcPct val="20000"/>
              </a:spcBef>
              <a:buClr>
                <a:srgbClr val="FFCC66"/>
              </a:buClr>
              <a:buSzPct val="65000"/>
            </a:pPr>
            <a:r>
              <a:rPr lang="ru-RU" sz="32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1.</a:t>
            </a:r>
            <a:r>
              <a:rPr lang="ru-RU" sz="3200" b="1" i="1" kern="0" dirty="0">
                <a:solidFill>
                  <a:srgbClr val="00B0F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/>
              </a:rPr>
              <a:t> Бытовая </a:t>
            </a:r>
            <a:r>
              <a:rPr lang="ru-RU" kern="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/>
              </a:rPr>
              <a:t>коррупция</a:t>
            </a:r>
            <a:r>
              <a:rPr lang="ru-RU" b="1" kern="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/>
              </a:rPr>
              <a:t> </a:t>
            </a:r>
            <a:r>
              <a:rPr lang="ru-RU" kern="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/>
              </a:rPr>
              <a:t>порождается </a:t>
            </a:r>
            <a:r>
              <a:rPr lang="ru-RU" kern="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/>
              </a:rPr>
              <a:t>взаимодействием рядовых граждан и чиновников. В нее входят различные подарки от граждан и услуги должностному лицу и членам его семьи.</a:t>
            </a:r>
          </a:p>
          <a:p>
            <a:pPr lvl="0"/>
            <a:r>
              <a:rPr lang="ru-RU" sz="32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2.</a:t>
            </a:r>
            <a:r>
              <a:rPr lang="ru-RU" sz="3200" b="1" i="1" dirty="0">
                <a:solidFill>
                  <a:srgbClr val="66FFCC"/>
                </a:solidFill>
              </a:rPr>
              <a:t> Деловая</a:t>
            </a:r>
            <a:r>
              <a:rPr lang="ru-RU" sz="3200" b="1" i="1" dirty="0">
                <a:solidFill>
                  <a:srgbClr val="00B050"/>
                </a:solidFill>
              </a:rPr>
              <a:t> </a:t>
            </a:r>
            <a:r>
              <a:rPr lang="ru-RU" dirty="0">
                <a:solidFill>
                  <a:srgbClr val="FFFFFF"/>
                </a:solidFill>
              </a:rPr>
              <a:t>коррупция возникает при взаимодействии власти и бизнеса.</a:t>
            </a:r>
          </a:p>
          <a:p>
            <a:pPr lvl="0"/>
            <a:r>
              <a:rPr lang="ru-RU" sz="32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3. </a:t>
            </a:r>
            <a:r>
              <a:rPr lang="ru-RU" sz="3200" b="1" i="1" dirty="0">
                <a:solidFill>
                  <a:srgbClr val="00FF00"/>
                </a:solidFill>
              </a:rPr>
              <a:t>Коррупция верховной власти</a:t>
            </a:r>
            <a:r>
              <a:rPr lang="ru-RU" sz="3200" dirty="0">
                <a:solidFill>
                  <a:srgbClr val="00FF00"/>
                </a:solidFill>
              </a:rPr>
              <a:t> </a:t>
            </a:r>
            <a:r>
              <a:rPr lang="ru-RU" dirty="0">
                <a:solidFill>
                  <a:srgbClr val="FFFFFF"/>
                </a:solidFill>
              </a:rPr>
              <a:t>относится к политическому руководству и верховным судам в демократических системах. </a:t>
            </a:r>
          </a:p>
          <a:p>
            <a:pPr>
              <a:spcBef>
                <a:spcPct val="50000"/>
              </a:spcBef>
              <a:defRPr/>
            </a:pPr>
            <a:endParaRPr lang="ru-RU" sz="3200" b="1" dirty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5139" name="Text Box 30"/>
          <p:cNvSpPr txBox="1">
            <a:spLocks noChangeArrowheads="1"/>
          </p:cNvSpPr>
          <p:nvPr/>
        </p:nvSpPr>
        <p:spPr bwMode="auto">
          <a:xfrm>
            <a:off x="4500563" y="1268413"/>
            <a:ext cx="2016125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ru-RU" sz="3200"/>
          </a:p>
        </p:txBody>
      </p:sp>
      <p:sp>
        <p:nvSpPr>
          <p:cNvPr id="5148" name="Text Box 41"/>
          <p:cNvSpPr txBox="1">
            <a:spLocks noChangeArrowheads="1"/>
          </p:cNvSpPr>
          <p:nvPr/>
        </p:nvSpPr>
        <p:spPr bwMode="auto">
          <a:xfrm>
            <a:off x="611188" y="5949950"/>
            <a:ext cx="7993062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ru-RU"/>
          </a:p>
        </p:txBody>
      </p:sp>
      <p:pic>
        <p:nvPicPr>
          <p:cNvPr id="24" name="Picture 2" descr="C:\Users\Анюта\Desktop\inx960x64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16490" y="3933056"/>
            <a:ext cx="3000396" cy="2286015"/>
          </a:xfrm>
          <a:prstGeom prst="rect">
            <a:avLst/>
          </a:prstGeom>
          <a:noFill/>
        </p:spPr>
      </p:pic>
      <p:pic>
        <p:nvPicPr>
          <p:cNvPr id="25" name="i-main-pic" descr="Картинка 33 из 13065">
            <a:hlinkClick r:id="rId3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11188" y="3933056"/>
            <a:ext cx="3160273" cy="22860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22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1229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1229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1229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500"/>
                            </p:stCondLst>
                            <p:childTnLst>
                              <p:par>
                                <p:cTn id="24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ФОРМЫ КОРРУПЦИИ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fontAlgn="ctr" hangingPunct="1"/>
            <a:r>
              <a:rPr lang="ru-RU" dirty="0">
                <a:effectLst/>
              </a:rPr>
              <a:t>Фаворитизм</a:t>
            </a:r>
          </a:p>
          <a:p>
            <a:pPr eaLnBrk="1" fontAlgn="ctr" hangingPunct="1"/>
            <a:r>
              <a:rPr lang="ru-RU" dirty="0">
                <a:effectLst/>
              </a:rPr>
              <a:t>Растрата</a:t>
            </a:r>
          </a:p>
          <a:p>
            <a:pPr eaLnBrk="1" fontAlgn="ctr" hangingPunct="1"/>
            <a:r>
              <a:rPr lang="ru-RU" dirty="0" smtClean="0">
                <a:effectLst/>
              </a:rPr>
              <a:t>Злоупотребление полномочиями</a:t>
            </a:r>
            <a:endParaRPr lang="ru-RU" dirty="0">
              <a:effectLst/>
            </a:endParaRPr>
          </a:p>
          <a:p>
            <a:pPr eaLnBrk="1" fontAlgn="ctr" hangingPunct="1"/>
            <a:r>
              <a:rPr lang="ru-RU" dirty="0" smtClean="0">
                <a:effectLst/>
              </a:rPr>
              <a:t>Волокита</a:t>
            </a:r>
            <a:endParaRPr lang="ru-RU" dirty="0">
              <a:effectLst/>
            </a:endParaRPr>
          </a:p>
          <a:p>
            <a:pPr eaLnBrk="1" fontAlgn="ctr" hangingPunct="1"/>
            <a:r>
              <a:rPr lang="ru-RU" dirty="0">
                <a:effectLst/>
              </a:rPr>
              <a:t>Взятка </a:t>
            </a:r>
          </a:p>
          <a:p>
            <a:pPr eaLnBrk="1" fontAlgn="ctr" hangingPunct="1"/>
            <a:r>
              <a:rPr lang="ru-RU" dirty="0">
                <a:effectLst/>
              </a:rPr>
              <a:t>Вымогательство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330617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0" lvl="0" indent="0">
              <a:buNone/>
            </a:pPr>
            <a:r>
              <a:rPr lang="ru-RU" sz="2000" dirty="0" smtClean="0"/>
              <a:t>Рассмотрим варианты коррупционных ситуаций, часто встречающихся в нашей жизни, и определим форму коррупции</a:t>
            </a:r>
            <a:endParaRPr lang="ru-RU" sz="20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Ситуация 1</a:t>
            </a: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322712" cy="3379787"/>
          </a:xfrm>
        </p:spPr>
        <p:txBody>
          <a:bodyPr>
            <a:normAutofit fontScale="92500" lnSpcReduction="10000"/>
          </a:bodyPr>
          <a:lstStyle/>
          <a:p>
            <a:r>
              <a:rPr lang="ru-RU" sz="2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 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нарушении правил дорожного движения в нетрезвом виде, водитель Петров И.И. заплатил сотруднику ГИБДД, который  вместо того, чтобы заполнить протокол, взял деньги и отпустил </a:t>
            </a:r>
            <a:r>
              <a:rPr lang="ru-RU" sz="2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Петрова 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И.И. </a:t>
            </a:r>
            <a:r>
              <a:rPr lang="ru-RU" sz="2300" dirty="0"/>
              <a:t/>
            </a:r>
            <a:br>
              <a:rPr lang="ru-RU" sz="2300" dirty="0"/>
            </a:br>
            <a:r>
              <a:rPr lang="ru-RU" sz="2300" dirty="0" smtClean="0"/>
              <a:t>Ответ: </a:t>
            </a:r>
            <a:r>
              <a:rPr lang="ru-RU" sz="2900" dirty="0" smtClean="0">
                <a:solidFill>
                  <a:srgbClr val="33CC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Взятка </a:t>
            </a:r>
            <a:endParaRPr lang="ru-RU" sz="2900" dirty="0">
              <a:solidFill>
                <a:srgbClr val="33CC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ru-RU" dirty="0" smtClean="0"/>
              <a:t>Ситуация 2</a:t>
            </a:r>
            <a:endParaRPr lang="ru-RU" dirty="0"/>
          </a:p>
        </p:txBody>
      </p:sp>
      <p:sp>
        <p:nvSpPr>
          <p:cNvPr id="8" name="Объект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Государственный служащий  </a:t>
            </a:r>
            <a:r>
              <a:rPr lang="ru-RU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Сергеев А.С., 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отвечающий за распределение бесплатно предоставляемых медикаментов пациентам, часть медикаментов  отправлял в частные аптеки для их дальнейшей реализации по </a:t>
            </a:r>
            <a:r>
              <a:rPr lang="ru-RU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высоким 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ценам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sz="1800" dirty="0"/>
              <a:t> </a:t>
            </a:r>
            <a:endParaRPr lang="ru-RU" sz="1800" dirty="0" smtClean="0"/>
          </a:p>
          <a:p>
            <a:pPr marL="0" indent="0">
              <a:buNone/>
            </a:pPr>
            <a:r>
              <a:rPr lang="ru-RU" sz="2100" dirty="0" smtClean="0">
                <a:solidFill>
                  <a:srgbClr val="FFFFFF"/>
                </a:solidFill>
              </a:rPr>
              <a:t>Ответ</a:t>
            </a:r>
            <a:r>
              <a:rPr lang="ru-RU" sz="2100" dirty="0">
                <a:solidFill>
                  <a:srgbClr val="FFFFFF"/>
                </a:solidFill>
              </a:rPr>
              <a:t>: </a:t>
            </a:r>
            <a:r>
              <a:rPr lang="ru-RU" sz="2700" dirty="0">
                <a:solidFill>
                  <a:srgbClr val="33CC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r>
              <a:rPr lang="ru-RU" sz="2700" dirty="0" smtClean="0">
                <a:solidFill>
                  <a:srgbClr val="33CC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астрата - кража</a:t>
            </a:r>
            <a:endParaRPr lang="ru-RU" sz="2900" dirty="0"/>
          </a:p>
        </p:txBody>
      </p:sp>
    </p:spTree>
    <p:extLst>
      <p:ext uri="{BB962C8B-B14F-4D97-AF65-F5344CB8AC3E}">
        <p14:creationId xmlns:p14="http://schemas.microsoft.com/office/powerpoint/2010/main" val="4685530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77813"/>
            <a:ext cx="8929718" cy="1143000"/>
          </a:xfrm>
        </p:spPr>
        <p:txBody>
          <a:bodyPr/>
          <a:lstStyle/>
          <a:p>
            <a:r>
              <a:rPr lang="ru-RU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Каковы же причины коррупции?</a:t>
            </a:r>
            <a:endParaRPr lang="ru-RU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686800" cy="5114948"/>
          </a:xfrm>
        </p:spPr>
        <p:txBody>
          <a:bodyPr/>
          <a:lstStyle/>
          <a:p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Низкая заработная плата государственных служащих</a:t>
            </a:r>
          </a:p>
          <a:p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Незнание законов</a:t>
            </a:r>
          </a:p>
          <a:p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Желание легкой наживы</a:t>
            </a:r>
          </a:p>
          <a:p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Частая сменяемость лиц на различных должностях</a:t>
            </a:r>
          </a:p>
          <a:p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Нестабильность в стране</a:t>
            </a:r>
          </a:p>
          <a:p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Коррупция как привычка</a:t>
            </a:r>
          </a:p>
          <a:p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Низкий уровень жизни населения</a:t>
            </a:r>
          </a:p>
          <a:p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Слабая развитость государственных институтов</a:t>
            </a:r>
          </a:p>
          <a:p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Безработица и т. д.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800" b="1" dirty="0" smtClean="0"/>
              <a:t>Вред от коррупции</a:t>
            </a:r>
            <a:endParaRPr lang="ru-RU" sz="28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616624"/>
          </a:xfrm>
        </p:spPr>
        <p:txBody>
          <a:bodyPr/>
          <a:lstStyle/>
          <a:p>
            <a:r>
              <a:rPr lang="ru-RU" sz="1600" dirty="0" smtClean="0"/>
              <a:t>Неэффективное распределение и расходование государственных средств и ресурсов</a:t>
            </a:r>
          </a:p>
          <a:p>
            <a:r>
              <a:rPr lang="ru-RU" sz="1600" dirty="0" smtClean="0"/>
              <a:t>Неэффективность коррупционных финансовых потоков с точки зрения экономики страны</a:t>
            </a:r>
          </a:p>
          <a:p>
            <a:r>
              <a:rPr lang="ru-RU" sz="1600" dirty="0" smtClean="0"/>
              <a:t>Потери налогов, когда налоговые органы присваивают себе часть налогов</a:t>
            </a:r>
          </a:p>
          <a:p>
            <a:r>
              <a:rPr lang="ru-RU" sz="1600" dirty="0" smtClean="0"/>
              <a:t>Потери времени из-за чинимых препятствий, снижение эффективности работы государственного аппарата в целом</a:t>
            </a:r>
          </a:p>
          <a:p>
            <a:r>
              <a:rPr lang="ru-RU" sz="1600" dirty="0" smtClean="0"/>
              <a:t>Разорение частных предпринимателей</a:t>
            </a:r>
          </a:p>
          <a:p>
            <a:r>
              <a:rPr lang="ru-RU" sz="1600" dirty="0" smtClean="0"/>
              <a:t>Снижение инвестиций в производство, замедление экономического роста</a:t>
            </a:r>
          </a:p>
          <a:p>
            <a:r>
              <a:rPr lang="ru-RU" sz="1600" dirty="0" smtClean="0"/>
              <a:t>Понижение качества общественного сервиса</a:t>
            </a:r>
          </a:p>
          <a:p>
            <a:r>
              <a:rPr lang="ru-RU" sz="1600" dirty="0" smtClean="0"/>
              <a:t>Нецелевое использование международной помощи развивающимся странам, что резко снижает ее эффективность</a:t>
            </a:r>
          </a:p>
          <a:p>
            <a:r>
              <a:rPr lang="ru-RU" sz="1600" dirty="0" smtClean="0"/>
              <a:t>Неэффективное использование способностей индивидов: вместо производства материальных благ люди тратят время на непродуктивный поиск ренты</a:t>
            </a:r>
          </a:p>
          <a:p>
            <a:r>
              <a:rPr lang="ru-RU" sz="1600" dirty="0" smtClean="0"/>
              <a:t>Рост социального неравенства</a:t>
            </a:r>
          </a:p>
          <a:p>
            <a:r>
              <a:rPr lang="ru-RU" sz="1600" dirty="0" smtClean="0"/>
              <a:t>Усиление организованной преступности – банды превращаются в мафию</a:t>
            </a:r>
          </a:p>
          <a:p>
            <a:r>
              <a:rPr lang="ru-RU" sz="1600" dirty="0" smtClean="0"/>
              <a:t>Ущерб политической легитимности власти</a:t>
            </a:r>
          </a:p>
          <a:p>
            <a:r>
              <a:rPr lang="ru-RU" sz="1600" dirty="0" smtClean="0"/>
              <a:t>Снижение общественной морали</a:t>
            </a:r>
          </a:p>
          <a:p>
            <a:endParaRPr lang="ru-RU" sz="1800" dirty="0"/>
          </a:p>
        </p:txBody>
      </p:sp>
    </p:spTree>
    <p:extLst>
      <p:ext uri="{BB962C8B-B14F-4D97-AF65-F5344CB8AC3E}">
        <p14:creationId xmlns:p14="http://schemas.microsoft.com/office/powerpoint/2010/main" val="37173877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558899"/>
          </a:xfrm>
        </p:spPr>
        <p:txBody>
          <a:bodyPr/>
          <a:lstStyle/>
          <a:p>
            <a:r>
              <a:rPr lang="ru-RU" sz="3200" dirty="0" smtClean="0"/>
              <a:t>Меры профилактики коррупции</a:t>
            </a: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38835" y="980728"/>
            <a:ext cx="8229600" cy="5688632"/>
          </a:xfrm>
        </p:spPr>
        <p:txBody>
          <a:bodyPr/>
          <a:lstStyle/>
          <a:p>
            <a:pPr marL="0" indent="0">
              <a:spcAft>
                <a:spcPts val="600"/>
              </a:spcAft>
              <a:buNone/>
            </a:pPr>
            <a:r>
              <a:rPr lang="ru-RU" sz="1400" dirty="0">
                <a:cs typeface="Arial" panose="020B0604020202020204" pitchFamily="34" charset="0"/>
              </a:rPr>
              <a:t>1) формирование в обществе нетерпимости к коррупционному поведению</a:t>
            </a:r>
            <a:r>
              <a:rPr lang="ru-RU" sz="1400" dirty="0" smtClean="0">
                <a:cs typeface="Arial" panose="020B0604020202020204" pitchFamily="34" charset="0"/>
              </a:rPr>
              <a:t>;</a:t>
            </a:r>
          </a:p>
          <a:p>
            <a:pPr marL="0" indent="0">
              <a:spcAft>
                <a:spcPts val="600"/>
              </a:spcAft>
              <a:buNone/>
            </a:pPr>
            <a:r>
              <a:rPr lang="ru-RU" sz="1400" dirty="0" smtClean="0">
                <a:cs typeface="Arial" panose="020B0604020202020204" pitchFamily="34" charset="0"/>
              </a:rPr>
              <a:t>2) антикоррупционная экспертиза правовых актов и их проектов;</a:t>
            </a:r>
            <a:endParaRPr lang="ru-RU" sz="1400" dirty="0">
              <a:cs typeface="Arial" panose="020B0604020202020204" pitchFamily="34" charset="0"/>
            </a:endParaRPr>
          </a:p>
          <a:p>
            <a:pPr marL="0" indent="0">
              <a:spcAft>
                <a:spcPts val="600"/>
              </a:spcAft>
              <a:buNone/>
            </a:pPr>
            <a:r>
              <a:rPr lang="ru-RU" sz="1400" dirty="0" smtClean="0">
                <a:cs typeface="Arial" panose="020B0604020202020204" pitchFamily="34" charset="0"/>
              </a:rPr>
              <a:t>3) </a:t>
            </a:r>
            <a:r>
              <a:rPr lang="ru-RU" sz="1400" dirty="0">
                <a:cs typeface="Arial" panose="020B0604020202020204" pitchFamily="34" charset="0"/>
              </a:rPr>
              <a:t>рассмотрение в </a:t>
            </a:r>
            <a:r>
              <a:rPr lang="ru-RU" sz="1400" dirty="0" smtClean="0">
                <a:cs typeface="Arial" panose="020B0604020202020204" pitchFamily="34" charset="0"/>
              </a:rPr>
              <a:t>органах власти вопросов </a:t>
            </a:r>
            <a:r>
              <a:rPr lang="ru-RU" sz="1400" dirty="0">
                <a:cs typeface="Arial" panose="020B0604020202020204" pitchFamily="34" charset="0"/>
              </a:rPr>
              <a:t>правоприменительной практики по результатам вступивших в законную силу решений </a:t>
            </a:r>
            <a:r>
              <a:rPr lang="ru-RU" sz="1400" dirty="0" smtClean="0">
                <a:cs typeface="Arial" panose="020B0604020202020204" pitchFamily="34" charset="0"/>
              </a:rPr>
              <a:t>судов о </a:t>
            </a:r>
            <a:r>
              <a:rPr lang="ru-RU" sz="1400" dirty="0">
                <a:cs typeface="Arial" panose="020B0604020202020204" pitchFamily="34" charset="0"/>
              </a:rPr>
              <a:t>признании недействительными ненормативных правовых актов, незаконными решений и действий (бездействия) указанных </a:t>
            </a:r>
            <a:r>
              <a:rPr lang="ru-RU" sz="1400" dirty="0" smtClean="0">
                <a:cs typeface="Arial" panose="020B0604020202020204" pitchFamily="34" charset="0"/>
              </a:rPr>
              <a:t>органов</a:t>
            </a:r>
          </a:p>
          <a:p>
            <a:pPr marL="0" indent="0">
              <a:spcAft>
                <a:spcPts val="600"/>
              </a:spcAft>
              <a:buNone/>
            </a:pPr>
            <a:r>
              <a:rPr lang="ru-RU" sz="1400" dirty="0" smtClean="0">
                <a:cs typeface="Arial" panose="020B0604020202020204" pitchFamily="34" charset="0"/>
              </a:rPr>
              <a:t>4) </a:t>
            </a:r>
            <a:r>
              <a:rPr lang="ru-RU" sz="1400" dirty="0">
                <a:cs typeface="Arial" panose="020B0604020202020204" pitchFamily="34" charset="0"/>
              </a:rPr>
              <a:t>предъявление </a:t>
            </a:r>
            <a:r>
              <a:rPr lang="ru-RU" sz="1400" dirty="0" smtClean="0">
                <a:cs typeface="Arial" panose="020B0604020202020204" pitchFamily="34" charset="0"/>
              </a:rPr>
              <a:t>квалификационных </a:t>
            </a:r>
            <a:r>
              <a:rPr lang="ru-RU" sz="1400" dirty="0">
                <a:cs typeface="Arial" panose="020B0604020202020204" pitchFamily="34" charset="0"/>
              </a:rPr>
              <a:t>требований к гражданам, претендующим на замещение государственных или муниципальных должностей и должностей государственной или муниципальной службы, а также проверка в установленном порядке сведений, представляемых указанными гражданами;</a:t>
            </a:r>
          </a:p>
          <a:p>
            <a:pPr marL="0" indent="0">
              <a:spcAft>
                <a:spcPts val="600"/>
              </a:spcAft>
              <a:buNone/>
            </a:pPr>
            <a:r>
              <a:rPr lang="ru-RU" sz="1400" dirty="0" smtClean="0">
                <a:cs typeface="Arial" panose="020B0604020202020204" pitchFamily="34" charset="0"/>
              </a:rPr>
              <a:t>5) </a:t>
            </a:r>
            <a:r>
              <a:rPr lang="ru-RU" sz="1400" dirty="0">
                <a:cs typeface="Arial" panose="020B0604020202020204" pitchFamily="34" charset="0"/>
              </a:rPr>
              <a:t>установление в качестве основания для освобождения от замещаемой должности и (или) увольнения лица, замещающего должность государственной или муниципальной службы</a:t>
            </a:r>
            <a:r>
              <a:rPr lang="ru-RU" sz="1400" dirty="0" smtClean="0">
                <a:cs typeface="Arial" panose="020B0604020202020204" pitchFamily="34" charset="0"/>
              </a:rPr>
              <a:t>, </a:t>
            </a:r>
            <a:r>
              <a:rPr lang="ru-RU" sz="1400" dirty="0" err="1" smtClean="0">
                <a:cs typeface="Arial" panose="020B0604020202020204" pitchFamily="34" charset="0"/>
              </a:rPr>
              <a:t>непредоставления</a:t>
            </a:r>
            <a:r>
              <a:rPr lang="ru-RU" sz="1400" dirty="0">
                <a:cs typeface="Arial" panose="020B0604020202020204" pitchFamily="34" charset="0"/>
              </a:rPr>
              <a:t> либо представления заведомо недостоверных или неполных сведений о своих доходах, расходах, имуществе и обязательствах имущественного характера, в </a:t>
            </a:r>
            <a:r>
              <a:rPr lang="ru-RU" sz="1400" dirty="0" err="1">
                <a:cs typeface="Arial" panose="020B0604020202020204" pitchFamily="34" charset="0"/>
              </a:rPr>
              <a:t>т.ч</a:t>
            </a:r>
            <a:r>
              <a:rPr lang="ru-RU" sz="1400" dirty="0">
                <a:cs typeface="Arial" panose="020B0604020202020204" pitchFamily="34" charset="0"/>
              </a:rPr>
              <a:t>. своих супруги (супруга) и несовершеннолетних </a:t>
            </a:r>
            <a:r>
              <a:rPr lang="ru-RU" sz="1400" dirty="0" smtClean="0">
                <a:cs typeface="Arial" panose="020B0604020202020204" pitchFamily="34" charset="0"/>
              </a:rPr>
              <a:t>детей;</a:t>
            </a:r>
          </a:p>
          <a:p>
            <a:pPr marL="0" indent="0">
              <a:spcAft>
                <a:spcPts val="600"/>
              </a:spcAft>
              <a:buNone/>
            </a:pPr>
            <a:r>
              <a:rPr lang="ru-RU" sz="1400" dirty="0" smtClean="0">
                <a:cs typeface="Arial" panose="020B0604020202020204" pitchFamily="34" charset="0"/>
              </a:rPr>
              <a:t>6) </a:t>
            </a:r>
            <a:r>
              <a:rPr lang="ru-RU" sz="1400" dirty="0">
                <a:cs typeface="Arial" panose="020B0604020202020204" pitchFamily="34" charset="0"/>
              </a:rPr>
              <a:t>внедрение в практику кадровой работы </a:t>
            </a:r>
            <a:r>
              <a:rPr lang="ru-RU" sz="1400" dirty="0" smtClean="0">
                <a:cs typeface="Arial" panose="020B0604020202020204" pitchFamily="34" charset="0"/>
              </a:rPr>
              <a:t>органов власти правила</a:t>
            </a:r>
            <a:r>
              <a:rPr lang="ru-RU" sz="1400" dirty="0">
                <a:cs typeface="Arial" panose="020B0604020202020204" pitchFamily="34" charset="0"/>
              </a:rPr>
              <a:t>, в соответствии с которым длительное, безупречное и эффективное исполнение государственным или муниципальным служащим своих должностных обязанностей должно в обязательном порядке учитываться при назначении его на вышестоящую должность, присвоении </a:t>
            </a:r>
            <a:r>
              <a:rPr lang="ru-RU" sz="1400" dirty="0" smtClean="0">
                <a:cs typeface="Arial" panose="020B0604020202020204" pitchFamily="34" charset="0"/>
              </a:rPr>
              <a:t>звания</a:t>
            </a:r>
            <a:r>
              <a:rPr lang="ru-RU" sz="1400" dirty="0">
                <a:cs typeface="Arial" panose="020B0604020202020204" pitchFamily="34" charset="0"/>
              </a:rPr>
              <a:t>, </a:t>
            </a:r>
            <a:r>
              <a:rPr lang="ru-RU" sz="1400" dirty="0" smtClean="0">
                <a:cs typeface="Arial" panose="020B0604020202020204" pitchFamily="34" charset="0"/>
              </a:rPr>
              <a:t>поощрении</a:t>
            </a:r>
            <a:r>
              <a:rPr lang="ru-RU" sz="1400" dirty="0">
                <a:cs typeface="Arial" panose="020B0604020202020204" pitchFamily="34" charset="0"/>
              </a:rPr>
              <a:t>;</a:t>
            </a:r>
          </a:p>
          <a:p>
            <a:pPr marL="0" indent="0">
              <a:spcAft>
                <a:spcPts val="600"/>
              </a:spcAft>
              <a:buNone/>
            </a:pPr>
            <a:r>
              <a:rPr lang="ru-RU" sz="1400" dirty="0" smtClean="0">
                <a:cs typeface="Arial" panose="020B0604020202020204" pitchFamily="34" charset="0"/>
              </a:rPr>
              <a:t>7) </a:t>
            </a:r>
            <a:r>
              <a:rPr lang="ru-RU" sz="1400" dirty="0">
                <a:cs typeface="Arial" panose="020B0604020202020204" pitchFamily="34" charset="0"/>
              </a:rPr>
              <a:t>развитие институтов общественного и парламентского контроля за соблюдением законодательства Российской Федерации о противодействии коррупции.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1370503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Методы борьбы с коррупцией</a:t>
            </a:r>
            <a:endParaRPr lang="ru-RU" sz="3200" dirty="0">
              <a:solidFill>
                <a:srgbClr val="00B0F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Объект 10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Принятие законов, ужесточающих наказание</a:t>
            </a:r>
          </a:p>
          <a:p>
            <a:r>
              <a:rPr lang="ru-RU" dirty="0" smtClean="0"/>
              <a:t>Увеличение доходов должностных лиц</a:t>
            </a:r>
          </a:p>
          <a:p>
            <a:r>
              <a:rPr lang="ru-RU" dirty="0" smtClean="0"/>
              <a:t>Создание конкуренции (что уменьшит потенциальную прибыль от данного преступления)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Равновесие">
  <a:themeElements>
    <a:clrScheme name="Равновесие 1">
      <a:dk1>
        <a:srgbClr val="663300"/>
      </a:dk1>
      <a:lt1>
        <a:srgbClr val="FFFFFF"/>
      </a:lt1>
      <a:dk2>
        <a:srgbClr val="996600"/>
      </a:dk2>
      <a:lt2>
        <a:srgbClr val="DBBD71"/>
      </a:lt2>
      <a:accent1>
        <a:srgbClr val="F8A500"/>
      </a:accent1>
      <a:accent2>
        <a:srgbClr val="808000"/>
      </a:accent2>
      <a:accent3>
        <a:srgbClr val="CAB8AA"/>
      </a:accent3>
      <a:accent4>
        <a:srgbClr val="DADADA"/>
      </a:accent4>
      <a:accent5>
        <a:srgbClr val="FBCFAA"/>
      </a:accent5>
      <a:accent6>
        <a:srgbClr val="737300"/>
      </a:accent6>
      <a:hlink>
        <a:srgbClr val="FFCC66"/>
      </a:hlink>
      <a:folHlink>
        <a:srgbClr val="CCA500"/>
      </a:folHlink>
    </a:clrScheme>
    <a:fontScheme name="Равновесие">
      <a:majorFont>
        <a:latin typeface="Arial"/>
        <a:ea typeface=""/>
        <a:cs typeface=""/>
      </a:majorFont>
      <a:minorFont>
        <a:latin typeface="Tahoma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Равновесие 1">
        <a:dk1>
          <a:srgbClr val="663300"/>
        </a:dk1>
        <a:lt1>
          <a:srgbClr val="FFFFFF"/>
        </a:lt1>
        <a:dk2>
          <a:srgbClr val="996600"/>
        </a:dk2>
        <a:lt2>
          <a:srgbClr val="DBBD71"/>
        </a:lt2>
        <a:accent1>
          <a:srgbClr val="F8A500"/>
        </a:accent1>
        <a:accent2>
          <a:srgbClr val="808000"/>
        </a:accent2>
        <a:accent3>
          <a:srgbClr val="CAB8AA"/>
        </a:accent3>
        <a:accent4>
          <a:srgbClr val="DADADA"/>
        </a:accent4>
        <a:accent5>
          <a:srgbClr val="FBCFAA"/>
        </a:accent5>
        <a:accent6>
          <a:srgbClr val="737300"/>
        </a:accent6>
        <a:hlink>
          <a:srgbClr val="FFCC66"/>
        </a:hlink>
        <a:folHlink>
          <a:srgbClr val="CCA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Равновесие 2">
        <a:dk1>
          <a:srgbClr val="660000"/>
        </a:dk1>
        <a:lt1>
          <a:srgbClr val="FFFFFF"/>
        </a:lt1>
        <a:dk2>
          <a:srgbClr val="800000"/>
        </a:dk2>
        <a:lt2>
          <a:srgbClr val="FFFFCC"/>
        </a:lt2>
        <a:accent1>
          <a:srgbClr val="CC66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B8AA"/>
        </a:accent5>
        <a:accent6>
          <a:srgbClr val="AC6D56"/>
        </a:accent6>
        <a:hlink>
          <a:srgbClr val="FFFF99"/>
        </a:hlink>
        <a:folHlink>
          <a:srgbClr val="E5B325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Равновесие 3">
        <a:dk1>
          <a:srgbClr val="003300"/>
        </a:dk1>
        <a:lt1>
          <a:srgbClr val="FFFFFF"/>
        </a:lt1>
        <a:dk2>
          <a:srgbClr val="4D6A2A"/>
        </a:dk2>
        <a:lt2>
          <a:srgbClr val="CCFF99"/>
        </a:lt2>
        <a:accent1>
          <a:srgbClr val="2EB62E"/>
        </a:accent1>
        <a:accent2>
          <a:srgbClr val="527C3A"/>
        </a:accent2>
        <a:accent3>
          <a:srgbClr val="B2B9AC"/>
        </a:accent3>
        <a:accent4>
          <a:srgbClr val="DADADA"/>
        </a:accent4>
        <a:accent5>
          <a:srgbClr val="ADD7AD"/>
        </a:accent5>
        <a:accent6>
          <a:srgbClr val="497034"/>
        </a:accent6>
        <a:hlink>
          <a:srgbClr val="DDD800"/>
        </a:hlink>
        <a:folHlink>
          <a:srgbClr val="0099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Равновесие 4">
        <a:dk1>
          <a:srgbClr val="005A58"/>
        </a:dk1>
        <a:lt1>
          <a:srgbClr val="FFFFFF"/>
        </a:lt1>
        <a:dk2>
          <a:srgbClr val="00716E"/>
        </a:dk2>
        <a:lt2>
          <a:srgbClr val="FFFF99"/>
        </a:lt2>
        <a:accent1>
          <a:srgbClr val="2DB3B0"/>
        </a:accent1>
        <a:accent2>
          <a:srgbClr val="6D6FC7"/>
        </a:accent2>
        <a:accent3>
          <a:srgbClr val="AABBBA"/>
        </a:accent3>
        <a:accent4>
          <a:srgbClr val="DADADA"/>
        </a:accent4>
        <a:accent5>
          <a:srgbClr val="ADD6D4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Равновесие 5">
        <a:dk1>
          <a:srgbClr val="003366"/>
        </a:dk1>
        <a:lt1>
          <a:srgbClr val="FFFFFF"/>
        </a:lt1>
        <a:dk2>
          <a:srgbClr val="2B5481"/>
        </a:dk2>
        <a:lt2>
          <a:srgbClr val="E5FFFF"/>
        </a:lt2>
        <a:accent1>
          <a:srgbClr val="336699"/>
        </a:accent1>
        <a:accent2>
          <a:srgbClr val="00B000"/>
        </a:accent2>
        <a:accent3>
          <a:srgbClr val="ACB3C1"/>
        </a:accent3>
        <a:accent4>
          <a:srgbClr val="DADADA"/>
        </a:accent4>
        <a:accent5>
          <a:srgbClr val="ADB8CA"/>
        </a:accent5>
        <a:accent6>
          <a:srgbClr val="009F00"/>
        </a:accent6>
        <a:hlink>
          <a:srgbClr val="00CCFF"/>
        </a:hlink>
        <a:folHlink>
          <a:srgbClr val="B5FFF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Равновесие 6">
        <a:dk1>
          <a:srgbClr val="2F2D25"/>
        </a:dk1>
        <a:lt1>
          <a:srgbClr val="FFFFFF"/>
        </a:lt1>
        <a:dk2>
          <a:srgbClr val="656151"/>
        </a:dk2>
        <a:lt2>
          <a:srgbClr val="FFFFCC"/>
        </a:lt2>
        <a:accent1>
          <a:srgbClr val="818173"/>
        </a:accent1>
        <a:accent2>
          <a:srgbClr val="809EA8"/>
        </a:accent2>
        <a:accent3>
          <a:srgbClr val="B8B7B3"/>
        </a:accent3>
        <a:accent4>
          <a:srgbClr val="DADADA"/>
        </a:accent4>
        <a:accent5>
          <a:srgbClr val="C1C1BC"/>
        </a:accent5>
        <a:accent6>
          <a:srgbClr val="738F98"/>
        </a:accent6>
        <a:hlink>
          <a:srgbClr val="E2C86A"/>
        </a:hlink>
        <a:folHlink>
          <a:srgbClr val="B7B6A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Равновесие 7">
        <a:dk1>
          <a:srgbClr val="B4AF80"/>
        </a:dk1>
        <a:lt1>
          <a:srgbClr val="FFFFFF"/>
        </a:lt1>
        <a:dk2>
          <a:srgbClr val="C8C6A2"/>
        </a:dk2>
        <a:lt2>
          <a:srgbClr val="827F4C"/>
        </a:lt2>
        <a:accent1>
          <a:srgbClr val="7C784E"/>
        </a:accent1>
        <a:accent2>
          <a:srgbClr val="A2A4AC"/>
        </a:accent2>
        <a:accent3>
          <a:srgbClr val="E0DFCE"/>
        </a:accent3>
        <a:accent4>
          <a:srgbClr val="DADADA"/>
        </a:accent4>
        <a:accent5>
          <a:srgbClr val="BFBEB2"/>
        </a:accent5>
        <a:accent6>
          <a:srgbClr val="92949B"/>
        </a:accent6>
        <a:hlink>
          <a:srgbClr val="33CCCC"/>
        </a:hlink>
        <a:folHlink>
          <a:srgbClr val="0099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Равновесие 8">
        <a:dk1>
          <a:srgbClr val="000000"/>
        </a:dk1>
        <a:lt1>
          <a:srgbClr val="DDDDDD"/>
        </a:lt1>
        <a:dk2>
          <a:srgbClr val="000000"/>
        </a:dk2>
        <a:lt2>
          <a:srgbClr val="B8B7D1"/>
        </a:lt2>
        <a:accent1>
          <a:srgbClr val="F1F0F4"/>
        </a:accent1>
        <a:accent2>
          <a:srgbClr val="C1BCFC"/>
        </a:accent2>
        <a:accent3>
          <a:srgbClr val="EBEBEB"/>
        </a:accent3>
        <a:accent4>
          <a:srgbClr val="000000"/>
        </a:accent4>
        <a:accent5>
          <a:srgbClr val="F7F6F8"/>
        </a:accent5>
        <a:accent6>
          <a:srgbClr val="AFAAE4"/>
        </a:accent6>
        <a:hlink>
          <a:srgbClr val="5454C6"/>
        </a:hlink>
        <a:folHlink>
          <a:srgbClr val="6A6F8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Равновесие 9">
        <a:dk1>
          <a:srgbClr val="000000"/>
        </a:dk1>
        <a:lt1>
          <a:srgbClr val="FFFFFF"/>
        </a:lt1>
        <a:dk2>
          <a:srgbClr val="00A29E"/>
        </a:dk2>
        <a:lt2>
          <a:srgbClr val="CBCBCB"/>
        </a:lt2>
        <a:accent1>
          <a:srgbClr val="E5E5FF"/>
        </a:accent1>
        <a:accent2>
          <a:srgbClr val="79CD6B"/>
        </a:accent2>
        <a:accent3>
          <a:srgbClr val="FFFFFF"/>
        </a:accent3>
        <a:accent4>
          <a:srgbClr val="000000"/>
        </a:accent4>
        <a:accent5>
          <a:srgbClr val="F0F0FF"/>
        </a:accent5>
        <a:accent6>
          <a:srgbClr val="6DBA60"/>
        </a:accent6>
        <a:hlink>
          <a:srgbClr val="4477DE"/>
        </a:hlink>
        <a:folHlink>
          <a:srgbClr val="65498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Balance</Template>
  <TotalTime>13704</TotalTime>
  <Words>944</Words>
  <Application>Microsoft Office PowerPoint</Application>
  <PresentationFormat>Экран (4:3)</PresentationFormat>
  <Paragraphs>84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7" baseType="lpstr">
      <vt:lpstr>Arial</vt:lpstr>
      <vt:lpstr>Tahoma</vt:lpstr>
      <vt:lpstr>Times New Roman</vt:lpstr>
      <vt:lpstr>Wingdings</vt:lpstr>
      <vt:lpstr>Равновесие</vt:lpstr>
      <vt:lpstr>Министерство сельского хозяйства Новосибирской области     Видео-лекция №1 на тему: «Что важно знать про коррупцию?»                                      Разработал: юридический отдел управления правового,  организационного и кадрового обеспечения    г. Новосибирск 2021</vt:lpstr>
      <vt:lpstr>Коррупция </vt:lpstr>
      <vt:lpstr>Презентация PowerPoint</vt:lpstr>
      <vt:lpstr>ФОРМЫ КОРРУПЦИИ</vt:lpstr>
      <vt:lpstr>Рассмотрим варианты коррупционных ситуаций, часто встречающихся в нашей жизни, и определим форму коррупции</vt:lpstr>
      <vt:lpstr>Каковы же причины коррупции?</vt:lpstr>
      <vt:lpstr>Вред от коррупции</vt:lpstr>
      <vt:lpstr>Меры профилактики коррупции</vt:lpstr>
      <vt:lpstr>Методы борьбы с коррупцией</vt:lpstr>
      <vt:lpstr>Борьба с коррупцией подразделяется на:</vt:lpstr>
      <vt:lpstr>Заключение</vt:lpstr>
      <vt:lpstr>В министерстве сельского хозяйства Новосибирской области активно реализуются мероприятия, направленные на профилактику  и предупреждение коррупции, борьбу с ней</vt:lpstr>
    </vt:vector>
  </TitlesOfParts>
  <Company>Home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 О Р Р У П Ц И Я</dc:title>
  <dc:creator>Люда</dc:creator>
  <cp:lastModifiedBy>Варфоломеева Лариса Владимировна</cp:lastModifiedBy>
  <cp:revision>259</cp:revision>
  <dcterms:created xsi:type="dcterms:W3CDTF">2011-12-09T11:39:22Z</dcterms:created>
  <dcterms:modified xsi:type="dcterms:W3CDTF">2021-12-08T06:02:11Z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566955</vt:lpwstr>
  </property>
  <property fmtid="{D5CDD505-2E9C-101B-9397-08002B2CF9AE}" pid="3" name="NXPowerLiteSettings">
    <vt:lpwstr>F6000400038000</vt:lpwstr>
  </property>
  <property fmtid="{D5CDD505-2E9C-101B-9397-08002B2CF9AE}" pid="4" name="NXPowerLiteVersion">
    <vt:lpwstr>D4.3.1</vt:lpwstr>
  </property>
</Properties>
</file>