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charts/style12.xml" ContentType="application/vnd.ms-office.chartstyle+xml"/>
  <Override PartName="/ppt/charts/chart18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1.xml" ContentType="application/vnd.ms-office.chartstyl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style10.xml" ContentType="application/vnd.ms-office.chartstyle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16.xml" ContentType="application/vnd.openxmlformats-officedocument.drawingml.chart+xml"/>
  <Override PartName="/ppt/charts/chart15.xml" ContentType="application/vnd.openxmlformats-officedocument.drawingml.chart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11.xml" ContentType="application/vnd.ms-office.chartcolorstyle+xml"/>
  <Override PartName="/ppt/slideMasters/slideMaster1.xml" ContentType="application/vnd.openxmlformats-officedocument.presentationml.slideMaster+xml"/>
  <Override PartName="/ppt/charts/colors8.xml" ContentType="application/vnd.ms-office.chartcolorstyle+xml"/>
  <Override PartName="/ppt/slideLayouts/slideLayout9.xml" ContentType="application/vnd.openxmlformats-officedocument.presentationml.slideLayout+xml"/>
  <Override PartName="/ppt/charts/chart13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chart12.xml" ContentType="application/vnd.openxmlformats-officedocument.drawingml.chart+xml"/>
  <Override PartName="/ppt/charts/style6.xml" ContentType="application/vnd.ms-office.chartstyle+xml"/>
  <Override PartName="/ppt/charts/style7.xml" ContentType="application/vnd.ms-office.chartstyle+xml"/>
  <Override PartName="/ppt/charts/chart17.xml" ContentType="application/vnd.openxmlformats-officedocument.drawingml.chart+xml"/>
  <Override PartName="/ppt/charts/colors6.xml" ContentType="application/vnd.ms-office.chartcolorstyle+xml"/>
  <Override PartName="/ppt/slideLayouts/slideLayout4.xml" ContentType="application/vnd.openxmlformats-officedocument.presentationml.slideLayout+xml"/>
  <Override PartName="/ppt/charts/style5.xml" ContentType="application/vnd.ms-office.chartstyle+xml"/>
  <Override PartName="/ppt/slideLayouts/slideLayout19.xml" ContentType="application/vnd.openxmlformats-officedocument.presentationml.slideLayout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10.xml" ContentType="application/vnd.ms-office.chartcolorstyle+xml"/>
  <Override PartName="/ppt/charts/colors7.xml" ContentType="application/vnd.ms-office.chartcolorstyle+xml"/>
  <Override PartName="/ppt/slideLayouts/slideLayout14.xml" ContentType="application/vnd.openxmlformats-officedocument.presentationml.slideLayout+xml"/>
  <Override PartName="/ppt/charts/chart6.xml" ContentType="application/vnd.openxmlformats-officedocument.drawingml.chart+xml"/>
  <Override PartName="/ppt/charts/colors4.xml" ContentType="application/vnd.ms-office.chartcolorstyle+xml"/>
  <Override PartName="/ppt/slides/slide9.xml" ContentType="application/vnd.openxmlformats-officedocument.presentationml.slide+xml"/>
  <Override PartName="/ppt/charts/chart8.xml" ContentType="application/vnd.openxmlformats-officedocument.drawingml.chart+xml"/>
  <Override PartName="/ppt/slideLayouts/slideLayout3.xml" ContentType="application/vnd.openxmlformats-officedocument.presentationml.slideLayout+xml"/>
  <Override PartName="/ppt/charts/style3.xml" ContentType="application/vnd.ms-office.chartstyle+xml"/>
  <Override PartName="/ppt/charts/colors12.xml" ContentType="application/vnd.ms-office.chartcolorstyle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olors2.xml" ContentType="application/vnd.ms-office.chartcolorstyle+xml"/>
  <Override PartName="/ppt/charts/chart5.xml" ContentType="application/vnd.openxmlformats-officedocument.drawingml.chart+xml"/>
  <Override PartName="/ppt/slides/slide13.xml" ContentType="application/vnd.openxmlformats-officedocument.presentationml.slide+xml"/>
  <Override PartName="/ppt/charts/chart9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slides/slide7.xml" ContentType="application/vnd.openxmlformats-officedocument.presentationml.slide+xml"/>
  <Override PartName="/ppt/charts/style1.xml" ContentType="application/vnd.ms-office.chartstyle+xml"/>
  <Override PartName="/ppt/charts/chart4.xml" ContentType="application/vnd.openxmlformats-officedocument.drawingml.chart+xml"/>
  <Override PartName="/ppt/charts/colors1.xml" ContentType="application/vnd.ms-office.chartcolorstyle+xml"/>
  <Override PartName="/ppt/slideLayouts/slideLayout21.xml" ContentType="application/vnd.openxmlformats-officedocument.presentationml.slideLayout+xml"/>
  <Override PartName="/ppt/charts/chart7.xml" ContentType="application/vnd.openxmlformats-officedocument.drawingml.chart+xml"/>
  <Override PartName="/ppt/charts/style2.xml" ContentType="application/vnd.ms-office.chartstyle+xml"/>
  <Override PartName="/ppt/charts/chart1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  <p:sldMasterId id="2147483660" r:id="rId2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16D9F66E-5EB9-4882-86FB-DCBF35E3C3E4}">
  <a:tblStyle styleId="{16D9F66E-5EB9-4882-86FB-DCBF35E3C3E4}" styleName="Medium Style 4 - Accent 6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accent6"/>
              </a:solidFill>
            </a:ln>
          </a:left>
          <a:right>
            <a:ln w="12700">
              <a:solidFill>
                <a:schemeClr val="accent6"/>
              </a:solidFill>
            </a:ln>
          </a:right>
          <a:top>
            <a:ln w="12700">
              <a:solidFill>
                <a:schemeClr val="accent6"/>
              </a:solidFill>
            </a:ln>
          </a:top>
          <a:bottom>
            <a:ln w="12700">
              <a:solidFill>
                <a:schemeClr val="accent6"/>
              </a:solidFill>
            </a:ln>
          </a:bottom>
          <a:insideH>
            <a:ln w="12700">
              <a:solidFill>
                <a:schemeClr val="accent6"/>
              </a:solidFill>
            </a:ln>
          </a:insideH>
          <a:insideV>
            <a:ln w="12700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  <a:fill>
          <a:solidFill>
            <a:schemeClr val="accent6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dk1"/>
      </a:tcTxStyle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 w="12700">
              <a:solidFill>
                <a:schemeClr val="accent6"/>
              </a:solidFill>
            </a:ln>
          </a:bottom>
        </a:tcBdr>
        <a:fill>
          <a:solidFill>
            <a:schemeClr val="accent6">
              <a:tint val="20000"/>
            </a:schemeClr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B344D84-9AFB-497E-A393-DC336BA19D2E}" styleName="Medium Style 3 - Accent 3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38100">
              <a:solidFill>
                <a:schemeClr val="dk1"/>
              </a:solidFill>
            </a:ln>
          </a:top>
          <a:bottom>
            <a:ln w="38100">
              <a:solidFill>
                <a:schemeClr val="dk1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  <a:fill>
          <a:solidFill>
            <a:schemeClr val="accent3">
              <a:tint val="2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876" y="204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presProps" Target="presProps.xml" /><Relationship Id="rId26" Type="http://schemas.openxmlformats.org/officeDocument/2006/relationships/tableStyles" Target="tableStyles.xml" /><Relationship Id="rId27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package" Target="../embeddings/Microsoft_Excel_Worksheet1.xlsx" /></Relationships>
</file>

<file path=ppt/charts/_rels/chart1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<?xml version="1.0" encoding="UTF-8" standalone="yes"?><Relationships xmlns="http://schemas.openxmlformats.org/package/2006/relationships"><Relationship Id="rId1" Type="http://schemas.microsoft.com/office/2011/relationships/chartStyle" Target="style8.xml" /><Relationship Id="rId2" Type="http://schemas.microsoft.com/office/2011/relationships/chartColorStyle" Target="colors8.xml" /><Relationship Id="rId3" Type="http://schemas.openxmlformats.org/officeDocument/2006/relationships/package" Target="../embeddings/Microsoft_Excel_Worksheet13.xlsx" /></Relationships>
</file>

<file path=ppt/charts/_rels/chart14.xml.rels><?xml version="1.0" encoding="UTF-8" standalone="yes"?><Relationships xmlns="http://schemas.openxmlformats.org/package/2006/relationships"><Relationship Id="rId1" Type="http://schemas.microsoft.com/office/2011/relationships/chartStyle" Target="style9.xml" /><Relationship Id="rId2" Type="http://schemas.microsoft.com/office/2011/relationships/chartColorStyle" Target="colors9.xml" /><Relationship Id="rId3" Type="http://schemas.openxmlformats.org/officeDocument/2006/relationships/package" Target="../embeddings/Microsoft_Excel_Worksheet14.xlsx" /></Relationships>
</file>

<file path=ppt/charts/_rels/chart1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.xlsx" /></Relationships>
</file>

<file path=ppt/charts/_rels/chart16.xml.rels><?xml version="1.0" encoding="UTF-8" standalone="yes"?><Relationships xmlns="http://schemas.openxmlformats.org/package/2006/relationships"><Relationship Id="rId1" Type="http://schemas.microsoft.com/office/2011/relationships/chartStyle" Target="style10.xml" /><Relationship Id="rId2" Type="http://schemas.microsoft.com/office/2011/relationships/chartColorStyle" Target="colors10.xml" /><Relationship Id="rId3" Type="http://schemas.openxmlformats.org/officeDocument/2006/relationships/package" Target="../embeddings/Microsoft_Excel_Worksheet16.xlsx" /></Relationships>
</file>

<file path=ppt/charts/_rels/chart17.xml.rels><?xml version="1.0" encoding="UTF-8" standalone="yes"?><Relationships xmlns="http://schemas.openxmlformats.org/package/2006/relationships"><Relationship Id="rId1" Type="http://schemas.microsoft.com/office/2011/relationships/chartStyle" Target="style11.xml" /><Relationship Id="rId2" Type="http://schemas.microsoft.com/office/2011/relationships/chartColorStyle" Target="colors11.xml" /><Relationship Id="rId3" Type="http://schemas.openxmlformats.org/officeDocument/2006/relationships/package" Target="../embeddings/Microsoft_Excel_Worksheet17.xlsx" /></Relationships>
</file>

<file path=ppt/charts/_rels/chart18.xml.rels><?xml version="1.0" encoding="UTF-8" standalone="yes"?><Relationships xmlns="http://schemas.openxmlformats.org/package/2006/relationships"><Relationship Id="rId1" Type="http://schemas.microsoft.com/office/2011/relationships/chartStyle" Target="style12.xml" /><Relationship Id="rId2" Type="http://schemas.microsoft.com/office/2011/relationships/chartColorStyle" Target="colors12.xml" /><Relationship Id="rId3" Type="http://schemas.openxmlformats.org/officeDocument/2006/relationships/package" Target="../embeddings/Microsoft_Excel_Worksheet18.xlsx" /></Relationships>
</file>

<file path=ppt/charts/_rels/chart2.xml.rels>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2.xlsx" /></Relationships>
</file>

<file path=ppt/charts/_rels/chart3.xml.rels>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package" Target="../embeddings/Microsoft_Excel_Worksheet3.xlsx" /></Relationships>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<?xml version="1.0" encoding="UTF-8" standalone="yes"?><Relationships xmlns="http://schemas.openxmlformats.org/package/2006/relationships"><Relationship Id="rId1" Type="http://schemas.microsoft.com/office/2011/relationships/chartStyle" Target="style4.xml" /><Relationship Id="rId2" Type="http://schemas.microsoft.com/office/2011/relationships/chartColorStyle" Target="colors4.xml" /><Relationship Id="rId3" Type="http://schemas.openxmlformats.org/officeDocument/2006/relationships/package" Target="../embeddings/Microsoft_Excel_Worksheet5.xlsx" /></Relationships>
</file>

<file path=ppt/charts/_rels/chart6.xml.rels><?xml version="1.0" encoding="UTF-8" standalone="yes"?><Relationships xmlns="http://schemas.openxmlformats.org/package/2006/relationships"><Relationship Id="rId1" Type="http://schemas.microsoft.com/office/2011/relationships/chartStyle" Target="style5.xml" /><Relationship Id="rId2" Type="http://schemas.microsoft.com/office/2011/relationships/chartColorStyle" Target="colors5.xml" /><Relationship Id="rId3" Type="http://schemas.openxmlformats.org/officeDocument/2006/relationships/package" Target="../embeddings/Microsoft_Excel_Worksheet6.xlsx" /></Relationships>
</file>

<file path=ppt/charts/_rels/chart7.xml.rels><?xml version="1.0" encoding="UTF-8" standalone="yes"?><Relationships xmlns="http://schemas.openxmlformats.org/package/2006/relationships"><Relationship Id="rId1" Type="http://schemas.microsoft.com/office/2011/relationships/chartStyle" Target="style6.xml" /><Relationship Id="rId2" Type="http://schemas.microsoft.com/office/2011/relationships/chartColorStyle" Target="colors6.xml" /><Relationship Id="rId3" Type="http://schemas.openxmlformats.org/officeDocument/2006/relationships/package" Target="../embeddings/Microsoft_Excel_Worksheet7.xlsx" /></Relationships>
</file>

<file path=ppt/charts/_rels/chart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<?xml version="1.0" encoding="UTF-8" standalone="yes"?><Relationships xmlns="http://schemas.openxmlformats.org/package/2006/relationships"><Relationship Id="rId1" Type="http://schemas.microsoft.com/office/2011/relationships/chartStyle" Target="style7.xml" /><Relationship Id="rId2" Type="http://schemas.microsoft.com/office/2011/relationships/chartColorStyle" Target="colors7.xml" /><Relationship Id="rId3" Type="http://schemas.openxmlformats.org/officeDocument/2006/relationships/package" Target="../embeddings/Microsoft_Excel_Worksheet9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25330"/>
          <c:y val="0.023470"/>
          <c:w val="0.949320"/>
          <c:h val="0.852450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 xml:space="preserve">Зерновые и зернобобовые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 w="19050" cap="rnd" cmpd="sng" algn="ctr">
              <a:solidFill>
                <a:schemeClr val="accent2"/>
              </a:solidFill>
              <a:prstDash val="solid"/>
              <a:round/>
            </a:ln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/>
            </c:spPr>
          </c:marker>
          <c:dLbls>
            <c:dLbl>
              <c:idx val="4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2"/>
                </a:solidFill>
                <a:ln>
                  <a:noFill/>
                  <a:round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1440,2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3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1443,7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1567,3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2"/>
                </a:solidFill>
                <a:ln>
                  <a:noFill/>
                  <a:round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1495,0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0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1496,7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Pos val="t"/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c:spPr>
            <c:txPr>
              <a:bodyPr/>
              <a:p>
                <a:pPr>
                  <a:defRPr sz="14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xVal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0" formatCode="General">
                  <c:v>1496.7</c:v>
                </c:pt>
                <c:pt idx="1" formatCode="0.0">
                  <c:v>1495</c:v>
                </c:pt>
                <c:pt idx="2" formatCode="General">
                  <c:v>1567.3</c:v>
                </c:pt>
                <c:pt idx="3" formatCode="General">
                  <c:v>1443.7</c:v>
                </c:pt>
                <c:pt idx="4" formatCode="General">
                  <c:v>1440.2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Кормовые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2"/>
            </a:solidFill>
            <a:ln w="19050" cap="rnd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</a:ln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/>
            </c:spPr>
          </c:marker>
          <c:dLbls>
            <c:dLbl>
              <c:idx val="0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532,3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499,7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500,1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3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538,9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4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541,6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Pos val="t"/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c:spPr>
            <c:txPr>
              <a:bodyPr/>
              <a:p>
                <a:pPr>
                  <a:defRPr sz="14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xVal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832.3</c:v>
                </c:pt>
                <c:pt idx="1">
                  <c:v>799.7</c:v>
                </c:pt>
                <c:pt idx="2">
                  <c:v>800.1</c:v>
                </c:pt>
                <c:pt idx="3">
                  <c:v>838.9</c:v>
                </c:pt>
                <c:pt idx="4">
                  <c:v>869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Технические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3"/>
            </a:solidFill>
            <a:ln w="19050" cap="rnd">
              <a:solidFill>
                <a:schemeClr val="accent3"/>
              </a:solidFill>
              <a:round/>
            </a:ln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accent3"/>
              </a:solidFill>
              <a:ln/>
            </c:spPr>
          </c:marker>
          <c:dLbls>
            <c:dLbl>
              <c:idx val="4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>
                        <a:solidFill>
                          <a:schemeClr val="tx1"/>
                        </a:solidFill>
                      </a:rPr>
                      <a:t>364,8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3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>
                        <a:solidFill>
                          <a:schemeClr val="tx1"/>
                        </a:solidFill>
                      </a:rPr>
                      <a:t>362,4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>
                        <a:solidFill>
                          <a:schemeClr val="tx1"/>
                        </a:solidFill>
                      </a:rPr>
                      <a:t>272,2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>
                        <a:solidFill>
                          <a:schemeClr val="tx1"/>
                        </a:solidFill>
                      </a:rPr>
                      <a:t>344,4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0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>
                        <a:solidFill>
                          <a:schemeClr val="tx1"/>
                        </a:solidFill>
                      </a:rPr>
                      <a:t>254,9</a:t>
                    </a:r>
                    <a:endParaRPr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Pos val="t"/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c:spPr>
            <c:txPr>
              <a:bodyPr/>
              <a:p>
                <a:pPr>
                  <a:defRPr sz="14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xVal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254.9</c:v>
                </c:pt>
                <c:pt idx="1">
                  <c:v>344.4</c:v>
                </c:pt>
                <c:pt idx="2">
                  <c:v>272.2</c:v>
                </c:pt>
                <c:pt idx="3">
                  <c:v>362.4</c:v>
                </c:pt>
                <c:pt idx="4">
                  <c:v>364.8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 xml:space="preserve">Картофель и овощи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4"/>
            </a:solidFill>
            <a:ln w="19050" cap="rnd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</a:ln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/>
            </c:spPr>
          </c:marker>
          <c:dLbls>
            <c:dLbl>
              <c:idx val="0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22,1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21,2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21,4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3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16,9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4"/>
              <c:dLblPos val="t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b="1">
                        <a:solidFill>
                          <a:schemeClr val="tx1"/>
                        </a:solidFill>
                      </a:rPr>
                      <a:t>16,9</a:t>
                    </a:r>
                    <a:endParaRPr b="1">
                      <a:solidFill>
                        <a:schemeClr val="tx1"/>
                      </a:solidFill>
                    </a:endParaRPr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Pos val="t"/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c:spPr>
            <c:txPr>
              <a:bodyPr/>
              <a:p>
                <a:pPr>
                  <a:defRPr sz="14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xVal>
            <c:numRef>
              <c:f>Sheet1!$A$2:$A$6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xVal>
          <c:yVal>
            <c:numRef>
              <c:f>Sheet1!$E$2:$E$6</c:f>
              <c:numCache>
                <c:formatCode>General</c:formatCode>
                <c:ptCount val="5"/>
                <c:pt idx="0">
                  <c:v>22.1</c:v>
                </c:pt>
                <c:pt idx="1">
                  <c:v>21.2</c:v>
                </c:pt>
                <c:pt idx="2">
                  <c:v>21.4</c:v>
                </c:pt>
                <c:pt idx="3">
                  <c:v>16.9</c:v>
                </c:pt>
                <c:pt idx="4">
                  <c:v>16.9</c:v>
                </c:pt>
              </c:numCache>
            </c:numRef>
          </c:yVal>
          <c:smooth val="1"/>
        </c:ser>
        <c:dLbls>
          <c:dLblPos val="t"/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axId val="2140842317"/>
        <c:axId val="2140842318"/>
      </c:scatterChart>
      <c:valAx>
        <c:axId val="2140842317"/>
        <c:scaling>
          <c:orientation val="minMax"/>
          <c:max val="2025.000000"/>
          <c:min val="2021.000000"/>
        </c:scaling>
        <c:delete val="0"/>
        <c:axPos val="b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</c:spPr>
        <c:txPr>
          <a:bodyPr/>
          <a:p>
            <a:pPr>
              <a:defRPr sz="12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/>
          </a:p>
        </c:txPr>
        <c:crossAx val="2140842318"/>
        <c:crosses val="autoZero"/>
        <c:crossBetween val="between"/>
      </c:valAx>
      <c:valAx>
        <c:axId val="2140842318"/>
        <c:scaling>
          <c:orientation val="minMax"/>
        </c:scaling>
        <c:delete val="1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</c:spPr>
        <c:txPr>
          <a:bodyPr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Arial"/>
                <a:cs typeface="Arial"/>
              </a:defRPr>
            </a:pPr>
            <a:endParaRPr/>
          </a:p>
        </c:txPr>
        <c:crossAx val="2140842317"/>
        <c:crosses val="autoZero"/>
        <c:crossesAt val="2021.000000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</c:legendEntry>
      <c:layout>
        <c:manualLayout>
          <c:xMode val="edge"/>
          <c:yMode val="edge"/>
          <c:x val="-0.002430"/>
          <c:y val="0.947870"/>
          <c:w val="1.000000"/>
          <c:h val="0.051320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showDLblsOverMax val="0"/>
  </c:chart>
  <c:spPr bwMode="auto">
    <a:xfrm>
      <a:off x="394871" y="943242"/>
      <a:ext cx="11402253" cy="4809460"/>
    </a:xfrm>
    <a:prstGeom prst="rect">
      <a:avLst/>
    </a:prstGeom>
    <a:solidFill>
      <a:schemeClr val="bg1">
        <a:alpha val="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view3D>
      <c:rotX val="16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  <a:bevel/>
        </a:ln>
        <a:effectLst/>
      </c:spPr>
    </c:floor>
    <c:sideWall>
      <c:thickness val="0"/>
      <c:spPr bwMode="auto">
        <a:prstGeom prst="rect">
          <a:avLst/>
        </a:prstGeom>
        <a:noFill/>
        <a:ln>
          <a:noFill/>
        </a:ln>
        <a:effectLst/>
      </c:spPr>
    </c:sideWall>
    <c:backWall>
      <c:thickness val="0"/>
      <c:spPr bwMode="auto">
        <a:prstGeom prst="rect">
          <a:avLst/>
        </a:prstGeom>
        <a:noFill/>
        <a:ln>
          <a:noFill/>
          <a:round/>
        </a:ln>
        <a:effectLst/>
      </c:spPr>
    </c:backWall>
    <c:plotArea>
      <c:layout>
        <c:manualLayout>
          <c:layoutTarget val="inner"/>
          <c:xMode val="edge"/>
          <c:yMode val="edge"/>
          <c:x val="0.022950"/>
          <c:y val="0.023270"/>
          <c:w val="0.977030"/>
          <c:h val="0.714300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потребность, тонн</c:v>
                </c:pt>
              </c:strCache>
            </c:strRef>
          </c:tx>
          <c:spPr bwMode="auto">
            <a:prstGeom prst="rect">
              <a:avLst/>
            </a:prstGeom>
            <a:solidFill>
              <a:srgbClr val="366446"/>
            </a:solidFill>
            <a:ln>
              <a:solidFill>
                <a:schemeClr val="tx1"/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0.012630"/>
                  <c:y val="-0.00432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2333,7</a:t>
                    </a:r>
                    <a:endParaRPr lang="en-US"/>
                  </a:p>
                </c:rich>
              </c:tx>
            </c:dLbl>
            <c:dLbl>
              <c:idx val="1"/>
              <c:layout>
                <c:manualLayout>
                  <c:x val="0.014880"/>
                  <c:y val="-0.00232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2000,9</a:t>
                    </a:r>
                    <a:endParaRPr lang="en-US"/>
                  </a:p>
                </c:rich>
              </c:tx>
            </c:dLbl>
            <c:dLbl>
              <c:idx val="2"/>
              <c:layout>
                <c:manualLayout>
                  <c:x val="0.011570"/>
                  <c:y val="-0.00696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1897,3</a:t>
                    </a:r>
                    <a:endParaRPr lang="en-US"/>
                  </a:p>
                </c:rich>
              </c:tx>
            </c:dLbl>
            <c:dLbl>
              <c:idx val="3"/>
              <c:layout>
                <c:manualLayout>
                  <c:x val="0.014880"/>
                  <c:y val="-0.00232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1525,0</a:t>
                    </a:r>
                    <a:endParaRPr lang="en-US"/>
                  </a:p>
                </c:rich>
              </c:tx>
            </c:dLbl>
            <c:dLbl>
              <c:idx val="4"/>
              <c:layout>
                <c:manualLayout>
                  <c:x val="0.014880"/>
                  <c:y val="-0.00464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1525,0</a:t>
                    </a:r>
                    <a:endParaRPr lang="en-US"/>
                  </a:p>
                </c:rich>
              </c:tx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rgbClr val="1C6395"/>
              </a:solidFill>
              <a:ln>
                <a:noFill/>
                <a:round/>
              </a:ln>
              <a:effectLst/>
            </c:spPr>
            <c:txPr>
              <a:bodyPr rot="0" spcFirstLastPara="1" vertOverflow="ellipsis" vert="horz" wrap="square" lIns="38091" tIns="19044" rIns="38091" bIns="19044" anchor="ctr" anchorCtr="1">
                <a:spAutoFit/>
              </a:bodyPr>
              <a:lstStyle/>
              <a:p>
                <a:pPr>
                  <a:defRPr sz="1800" b="1" i="0" u="none" strike="noStrike">
                    <a:solidFill>
                      <a:schemeClr val="bg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strRef>
              <c:f>Лист1!$A$6:$A$9</c:f>
              <c:strCach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 xml:space="preserve">план на 2025</c:v>
                </c:pt>
              </c:strCache>
            </c:strRef>
          </c:cat>
          <c:val>
            <c:numRef>
              <c:f>Лист1!$B$6:$B$9</c:f>
              <c:numCache>
                <c:formatCode xml:space="preserve">#\ ##0.0</c:formatCode>
                <c:ptCount val="4"/>
                <c:pt idx="0">
                  <c:v>230</c:v>
                </c:pt>
                <c:pt idx="1">
                  <c:v>200</c:v>
                </c:pt>
                <c:pt idx="2">
                  <c:v>190</c:v>
                </c:pt>
                <c:pt idx="3">
                  <c:v>150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доля отечественного производства, % 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.019970"/>
                  <c:y val="-0.00993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p>
                    <a:pPr>
                      <a:defRPr>
                        <a:solidFill>
                          <a:srgbClr val="226391"/>
                        </a:solidFill>
                      </a:defRPr>
                    </a:pPr>
                    <a:r>
                      <a:rPr>
                        <a:solidFill>
                          <a:srgbClr val="226391"/>
                        </a:solidFill>
                      </a:rPr>
                      <a:t>30,0</a:t>
                    </a:r>
                    <a:endParaRPr>
                      <a:solidFill>
                        <a:srgbClr val="226391"/>
                      </a:solidFill>
                    </a:endParaRPr>
                  </a:p>
                </c:rich>
              </c:tx>
              <c:txPr>
                <a:bodyPr rot="0" spcFirstLastPara="1" vertOverflow="ellipsis" vert="horz" wrap="square" lIns="38091" tIns="19044" rIns="38091" bIns="19044" anchor="ctr" anchorCtr="1">
                  <a:spAutoFit/>
                </a:bodyPr>
                <a:lstStyle/>
                <a:p>
                  <a:pPr>
                    <a:defRPr sz="1800" b="1" i="0" u="none" strike="noStrike">
                      <a:solidFill>
                        <a:srgbClr val="226391"/>
                      </a:solidFill>
                      <a:latin typeface="Times New Roman"/>
                      <a:ea typeface="+mn-ea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0.022710"/>
                  <c:y val="-0.01295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>
                        <a:solidFill>
                          <a:srgbClr val="226391"/>
                        </a:solidFill>
                      </a:defRPr>
                    </a:pPr>
                    <a:r>
                      <a:rPr>
                        <a:solidFill>
                          <a:srgbClr val="226391"/>
                        </a:solidFill>
                      </a:rPr>
                      <a:t>33</a:t>
                    </a:r>
                    <a:r>
                      <a:rPr lang="en-US">
                        <a:solidFill>
                          <a:srgbClr val="226391"/>
                        </a:solidFill>
                      </a:rPr>
                      <a:t>,8</a:t>
                    </a:r>
                    <a:endParaRPr>
                      <a:solidFill>
                        <a:srgbClr val="226391"/>
                      </a:solidFill>
                    </a:endParaRPr>
                  </a:p>
                </c:rich>
              </c:tx>
              <c:txPr>
                <a:bodyPr rot="0" spcFirstLastPara="1" vertOverflow="ellipsis" vert="horz" wrap="square" lIns="38091" tIns="19044" rIns="38091" bIns="19044" anchor="ctr" anchorCtr="1">
                  <a:spAutoFit/>
                </a:bodyPr>
                <a:lstStyle/>
                <a:p>
                  <a:pPr>
                    <a:defRPr sz="1800" b="1" i="0" u="none" strike="noStrike">
                      <a:solidFill>
                        <a:srgbClr val="226391"/>
                      </a:solidFill>
                      <a:latin typeface="Times New Roman"/>
                      <a:ea typeface="+mn-ea"/>
                      <a:cs typeface="Times New Roman"/>
                    </a:defRPr>
                  </a:pPr>
                  <a:endParaRPr lang="ru-RU"/>
                </a:p>
              </c:txPr>
              <c:extLst>
                <c:ext uri="{CE6537A1-D6FC-4f65-9D91-7224C49458BB}">
                  <c15:showDataLabelsRange val="0"/>
                </c:ext>
              </c:extLst>
            </c:dLbl>
            <c:dLbl>
              <c:idx val="2"/>
              <c:layout>
                <c:manualLayout>
                  <c:x val="0.018610"/>
                  <c:y val="-0.01688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p>
                    <a:pPr>
                      <a:defRPr>
                        <a:solidFill>
                          <a:srgbClr val="226391"/>
                        </a:solidFill>
                      </a:defRPr>
                    </a:pPr>
                    <a:r>
                      <a:rPr>
                        <a:solidFill>
                          <a:srgbClr val="226391"/>
                        </a:solidFill>
                      </a:rPr>
                      <a:t>40,2</a:t>
                    </a:r>
                    <a:endParaRPr>
                      <a:solidFill>
                        <a:srgbClr val="226391"/>
                      </a:solidFill>
                    </a:endParaRPr>
                  </a:p>
                </c:rich>
              </c:tx>
              <c:txPr>
                <a:bodyPr rot="0" spcFirstLastPara="1" vertOverflow="ellipsis" vert="horz" wrap="square" lIns="38091" tIns="19044" rIns="38091" bIns="19044" anchor="ctr" anchorCtr="1">
                  <a:spAutoFit/>
                </a:bodyPr>
                <a:lstStyle/>
                <a:p>
                  <a:pPr>
                    <a:defRPr sz="1800" b="1" i="0" u="none" strike="noStrike">
                      <a:solidFill>
                        <a:srgbClr val="226391"/>
                      </a:solidFill>
                      <a:latin typeface="Times New Roman"/>
                      <a:ea typeface="+mn-ea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3"/>
              <c:layout>
                <c:manualLayout>
                  <c:x val="0.014880"/>
                  <c:y val="-0.01393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p>
                    <a:pPr>
                      <a:defRPr>
                        <a:solidFill>
                          <a:srgbClr val="226391"/>
                        </a:solidFill>
                      </a:defRPr>
                    </a:pPr>
                    <a:r>
                      <a:rPr>
                        <a:solidFill>
                          <a:srgbClr val="226391"/>
                        </a:solidFill>
                      </a:rPr>
                      <a:t>61,3</a:t>
                    </a:r>
                    <a:endParaRPr>
                      <a:solidFill>
                        <a:srgbClr val="226391"/>
                      </a:solidFill>
                    </a:endParaRPr>
                  </a:p>
                </c:rich>
              </c:tx>
              <c:txPr>
                <a:bodyPr rot="0" spcFirstLastPara="1" vertOverflow="ellipsis" vert="horz" wrap="square" lIns="38091" tIns="19044" rIns="38091" bIns="19044" anchor="ctr" anchorCtr="1">
                  <a:spAutoFit/>
                </a:bodyPr>
                <a:lstStyle/>
                <a:p>
                  <a:pPr>
                    <a:defRPr sz="1800" b="1" i="0" u="none" strike="noStrike">
                      <a:solidFill>
                        <a:srgbClr val="226391"/>
                      </a:solidFill>
                      <a:latin typeface="Times New Roman"/>
                      <a:ea typeface="+mn-ea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0.019860"/>
                  <c:y val="-0.01663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/>
              </a:solidFill>
              <a:ln>
                <a:noFill/>
                <a:round/>
              </a:ln>
              <a:effectLst/>
            </c:spPr>
            <c:txPr>
              <a:bodyPr rot="0" spcFirstLastPara="1" vertOverflow="ellipsis" vert="horz" wrap="square" lIns="38091" tIns="19044" rIns="38091" bIns="19044" anchor="ctr" anchorCtr="1">
                <a:spAutoFit/>
              </a:bodyPr>
              <a:lstStyle/>
              <a:p>
                <a:pPr>
                  <a:defRPr sz="1800" b="1" i="0" u="none" strike="noStrike">
                    <a:solidFill>
                      <a:srgbClr val="22639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strRef>
              <c:f>Лист1!$A$6:$A$9</c:f>
              <c:strCach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 xml:space="preserve">план на 2025</c:v>
                </c:pt>
              </c:strCache>
            </c:strRef>
          </c:cat>
          <c:val>
            <c:numRef>
              <c:f>Лист1!$C$6:$C$9</c:f>
              <c:numCache>
                <c:formatCode>General</c:formatCode>
                <c:ptCount val="4"/>
                <c:pt idx="0" formatCode="General">
                  <c:v>30</c:v>
                </c:pt>
                <c:pt idx="1" formatCode="General">
                  <c:v>33.8</c:v>
                </c:pt>
                <c:pt idx="2" formatCode="0.0">
                  <c:v>40.2</c:v>
                </c:pt>
                <c:pt idx="3" formatCode="General">
                  <c:v>61.3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 xml:space="preserve">приобретено, тонн по состоянию на 08 апреля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2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.019970"/>
                  <c:y val="-0.00993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p>
                    <a:pPr>
                      <a:defRPr>
                        <a:solidFill>
                          <a:srgbClr val="226391"/>
                        </a:solidFill>
                      </a:defRPr>
                    </a:pPr>
                    <a:r>
                      <a:rPr>
                        <a:solidFill>
                          <a:srgbClr val="226391"/>
                        </a:solidFill>
                      </a:rPr>
                      <a:t>30,0</a:t>
                    </a:r>
                    <a:endParaRPr>
                      <a:solidFill>
                        <a:srgbClr val="226391"/>
                      </a:solidFill>
                    </a:endParaRPr>
                  </a:p>
                </c:rich>
              </c:tx>
            </c:dLbl>
            <c:dLbl>
              <c:idx val="1"/>
              <c:layout>
                <c:manualLayout>
                  <c:x val="0.022710"/>
                  <c:y val="-0.01295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>
                        <a:solidFill>
                          <a:srgbClr val="226391"/>
                        </a:solidFill>
                      </a:defRPr>
                    </a:pPr>
                    <a:r>
                      <a:rPr>
                        <a:solidFill>
                          <a:srgbClr val="226391"/>
                        </a:solidFill>
                      </a:rPr>
                      <a:t>33</a:t>
                    </a:r>
                    <a:r>
                      <a:rPr lang="en-US">
                        <a:solidFill>
                          <a:srgbClr val="226391"/>
                        </a:solidFill>
                      </a:rPr>
                      <a:t>,8</a:t>
                    </a:r>
                    <a:endParaRPr>
                      <a:solidFill>
                        <a:srgbClr val="226391"/>
                      </a:solidFill>
                    </a:endParaRPr>
                  </a:p>
                </c:rich>
              </c:tx>
              <c:extLst>
                <c:ext uri="{CE6537A1-D6FC-4f65-9D91-7224C49458BB}">
                  <c15:showDataLabelsRange val="0"/>
                </c:ext>
              </c:extLst>
            </c:dLbl>
            <c:dLbl>
              <c:idx val="2"/>
              <c:layout>
                <c:manualLayout>
                  <c:x val="0.029440"/>
                  <c:y val="-0.01520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p>
                    <a:pPr>
                      <a:defRPr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rPr>
                      <a:t>43,5</a:t>
                    </a:r>
                    <a:endParaRPr sz="1800">
                      <a:solidFill>
                        <a:schemeClr val="tx1"/>
                      </a:solidFill>
                      <a:latin typeface="Times New Roman"/>
                      <a:cs typeface="Times New Roman"/>
                    </a:endParaRPr>
                  </a:p>
                </c:rich>
              </c:tx>
              <c:txPr>
                <a:bodyPr/>
                <a:p>
                  <a:pPr>
                    <a:defRPr sz="180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3"/>
              <c:layout>
                <c:manualLayout>
                  <c:x val="0.030530"/>
                  <c:y val="-0.00886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p>
                    <a:pPr>
                      <a:defRPr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rPr>
                      <a:t>48,8</a:t>
                    </a:r>
                    <a:endParaRPr sz="1800">
                      <a:solidFill>
                        <a:schemeClr val="tx1"/>
                      </a:solidFill>
                      <a:latin typeface="Times New Roman"/>
                      <a:cs typeface="Times New Roman"/>
                    </a:endParaRPr>
                  </a:p>
                </c:rich>
              </c:tx>
              <c:txPr>
                <a:bodyPr/>
                <a:p>
                  <a:pPr>
                    <a:defRPr sz="180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4"/>
              <c:layout>
                <c:manualLayout>
                  <c:x val="0.019860"/>
                  <c:y val="-0.01663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/>
              </a:solidFill>
              <a:ln w="12699">
                <a:noFill/>
                <a:prstDash val="solid"/>
              </a:ln>
            </c:spPr>
            <c:txPr>
              <a:bodyPr/>
              <a:p>
                <a:pPr>
                  <a:defRPr sz="180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strRef>
              <c:f>Лист1!$A$6:$A$9</c:f>
              <c:strCach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 xml:space="preserve">план на 2025</c:v>
                </c:pt>
              </c:strCache>
            </c:strRef>
          </c:cat>
          <c:val>
            <c:numRef>
              <c:f>Лист1!$D$6:$D$9</c:f>
              <c:numCache>
                <c:formatCode>General</c:formatCode>
                <c:ptCount val="4"/>
                <c:pt idx="2" formatCode="General">
                  <c:v>43.5</c:v>
                </c:pt>
                <c:pt idx="3" formatCode="0.0">
                  <c:v>50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1"/>
        </c:dLbls>
        <c:gapWidth val="100"/>
        <c:gapDepth val="0"/>
        <c:shape val="box"/>
        <c:axId val="2140842473"/>
        <c:axId val="2140842474"/>
      </c:bar3DChart>
      <c:catAx>
        <c:axId val="214084247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>
                <a:solidFill>
                  <a:schemeClr val="tx1"/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0842474"/>
        <c:crosses val="autoZero"/>
        <c:auto val="1"/>
        <c:lblAlgn val="ctr"/>
        <c:lblOffset val="100"/>
        <c:noMultiLvlLbl val="0"/>
      </c:catAx>
      <c:valAx>
        <c:axId val="2140842474"/>
        <c:scaling>
          <c:orientation val="minMax"/>
          <c:max val="330.000000"/>
          <c:min val="0.000000"/>
        </c:scaling>
        <c:delete val="1"/>
        <c:axPos val="l"/>
        <c:numFmt formatCode="#\ ##0.0" sourceLinked="1"/>
        <c:majorTickMark val="out"/>
        <c:minorTickMark val="none"/>
        <c:tickLblPos val="nextTo"/>
        <c:crossAx val="2140842473"/>
        <c:crosses val="autoZero"/>
        <c:crossBetween val="between"/>
      </c:valAx>
      <c:spPr bwMode="auto">
        <a:prstGeom prst="rect">
          <a:avLst/>
        </a:prstGeom>
        <a:noFill/>
        <a:ln>
          <a:noFill/>
          <a:round/>
        </a:ln>
        <a:effectLst>
          <a:softEdge rad="635000"/>
        </a:effectLst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>
                <a:solidFill>
                  <a:schemeClr val="tx1"/>
                </a:solidFill>
                <a:latin typeface="Lucida Sans Unicode"/>
                <a:ea typeface="+mn-ea"/>
                <a:cs typeface="Lucida Sans Unicode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>
                <a:solidFill>
                  <a:schemeClr val="tx1"/>
                </a:solidFill>
                <a:latin typeface="Lucida Sans Unicode"/>
                <a:ea typeface="+mn-ea"/>
                <a:cs typeface="Lucida Sans Unicode"/>
              </a:defRPr>
            </a:pPr>
            <a:endParaRPr lang="ru-RU"/>
          </a:p>
        </c:txPr>
      </c:legendEntry>
      <c:layout>
        <c:manualLayout>
          <c:xMode val="edge"/>
          <c:yMode val="edge"/>
          <c:x val="0.018390"/>
          <c:y val="0.843670"/>
          <c:w val="0.946450"/>
          <c:h val="0.158010"/>
        </c:manualLayout>
      </c:layout>
      <c:overlay val="0"/>
      <c:spPr bwMode="auto">
        <a:prstGeom prst="rect">
          <a:avLst/>
        </a:prstGeom>
        <a:noFill/>
        <a:ln>
          <a:noFill/>
          <a:round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>
              <a:solidFill>
                <a:schemeClr val="tx1"/>
              </a:solidFill>
              <a:latin typeface="Lucida Sans Unicode"/>
              <a:ea typeface="+mn-ea"/>
              <a:cs typeface="Lucida Sans Unicode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176646" y="343578"/>
      <a:ext cx="8036134" cy="4122990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1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00000"/>
          <c:y val="0.135710"/>
          <c:w val="0.994050"/>
          <c:h val="0.608360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Сумма затрат на приобретение техники, млн. руб.</c:v>
                </c:pt>
              </c:strCache>
            </c:strRef>
          </c:tx>
          <c:spPr bwMode="auto">
            <a:prstGeom prst="rect">
              <a:avLst/>
            </a:prstGeom>
            <a:solidFill>
              <a:srgbClr val="376347"/>
            </a:solidFill>
            <a:ln>
              <a:solidFill>
                <a:schemeClr val="tx1"/>
              </a:solidFill>
              <a:miter/>
            </a:ln>
          </c:spPr>
          <c:invertIfNegative val="0"/>
          <c:dLbls>
            <c:dLbl>
              <c:idx val="0"/>
              <c:layout>
                <c:manualLayout>
                  <c:x val="0.003470"/>
                  <c:y val="-0.01454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89" tIns="19044" rIns="38089" bIns="19044" anchor="ctr">
                  <a:spAutoFit/>
                </a:bodyPr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0.006940"/>
                  <c:y val="-0.01454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89" tIns="19044" rIns="38089" bIns="19044" anchor="ctr">
                  <a:spAutoFit/>
                </a:bodyPr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0.012150"/>
                  <c:y val="-0.00831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89" tIns="19044" rIns="38089" bIns="19044" anchor="ctr">
                  <a:spAutoFit/>
                </a:bodyPr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3"/>
              <c:layout>
                <c:manualLayout>
                  <c:x val="0.008680"/>
                  <c:y val="-0.01662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89" tIns="19044" rIns="38089" bIns="19044" anchor="ctr">
                  <a:spAutoFit/>
                </a:bodyPr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12699">
                <a:solidFill>
                  <a:schemeClr val="tx1"/>
                </a:solidFill>
                <a:prstDash val="solid"/>
                <a:round/>
              </a:ln>
              <a:effectLst/>
            </c:spPr>
            <c:txPr>
              <a:bodyPr wrap="square" lIns="38089" tIns="19044" rIns="38089" bIns="19044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Лист1!$A$4:$A$7</c:f>
              <c:numCache>
                <c:formatCode>@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0</c:v>
                </c:pt>
              </c:numCache>
            </c:numRef>
          </c:cat>
          <c:val>
            <c:numRef>
              <c:f>Лист1!$B$4:$B$7</c:f>
              <c:numCache>
                <c:formatCode>0.0</c:formatCode>
                <c:ptCount val="4"/>
                <c:pt idx="0">
                  <c:v>12610.6</c:v>
                </c:pt>
                <c:pt idx="1">
                  <c:v>6475.3</c:v>
                </c:pt>
                <c:pt idx="2">
                  <c:v>6012</c:v>
                </c:pt>
                <c:pt idx="3">
                  <c:v>5832.5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Выплачено субсидий, млн. руб.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bevel/>
            </a:ln>
          </c:spPr>
          <c:invertIfNegative val="0"/>
          <c:dLbls>
            <c:dLbl>
              <c:idx val="1"/>
              <c:dLblPos val="outEnd"/>
              <c:layout>
                <c:manualLayout>
                  <c:x val="-0.007680"/>
                  <c:y val="0.00000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 w="12699">
                  <a:solidFill>
                    <a:schemeClr val="tx1"/>
                  </a:solidFill>
                  <a:prstDash val="solid"/>
                  <a:bevel/>
                </a:ln>
              </c:spPr>
              <c:txPr>
                <a:bodyPr wrap="square" lIns="38089" tIns="19044" rIns="38089" bIns="19044" anchor="ctr">
                  <a:spAutoFit/>
                </a:bodyPr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elete val="0"/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/>
              </a:solidFill>
              <a:ln w="12699">
                <a:solidFill>
                  <a:schemeClr val="tx1"/>
                </a:solidFill>
                <a:prstDash val="solid"/>
                <a:bevel/>
              </a:ln>
              <a:effectLst/>
            </c:spPr>
            <c:txPr>
              <a:bodyPr wrap="square" lIns="38089" tIns="19044" rIns="38089" bIns="19044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Лист1!$A$4:$A$7</c:f>
              <c:numCache>
                <c:formatCode>@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0</c:v>
                </c:pt>
              </c:numCache>
            </c:numRef>
          </c:cat>
          <c:val>
            <c:numRef>
              <c:f>Лист1!$C$4:$C$7</c:f>
              <c:numCache>
                <c:formatCode>General</c:formatCode>
                <c:ptCount val="4"/>
                <c:pt idx="0" formatCode="0.0">
                  <c:v>2159.8</c:v>
                </c:pt>
                <c:pt idx="1" formatCode="0.0">
                  <c:v>1389.3</c:v>
                </c:pt>
                <c:pt idx="2" formatCode="0.0">
                  <c:v>1074.8</c:v>
                </c:pt>
                <c:pt idx="3" formatCode="General">
                  <c:v>1738.1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 xml:space="preserve">План приобретения, ед.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0.001930"/>
                  <c:y val="0.00148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89" tIns="19044" rIns="38089" bIns="19044" anchor="ctr">
                  <a:spAutoFit/>
                </a:bodyPr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0.015990"/>
                  <c:y val="0.00274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12699">
                  <a:solidFill>
                    <a:schemeClr val="tx1"/>
                  </a:solidFill>
                  <a:prstDash val="solid"/>
                  <a:round/>
                </a:ln>
                <a:effectLst/>
              </c:spPr>
              <c:txPr>
                <a:bodyPr wrap="square" lIns="38089" tIns="19044" rIns="38089" bIns="19044" anchor="ctr">
                  <a:noAutofit/>
                </a:bodyPr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0.014190"/>
                  <c:y val="-0.00630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89" tIns="19044" rIns="38089" bIns="19044" anchor="ctr">
                  <a:spAutoFit/>
                </a:bodyPr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3"/>
              <c:delete val="0"/>
              <c:layout>
                <c:manualLayout>
                  <c:x val="0.022010"/>
                  <c:y val="0.00000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88" tIns="19044" rIns="38088" bIns="19044" anchor="ctr">
                  <a:spAutoFit/>
                </a:bodyPr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12699">
                <a:solidFill>
                  <a:schemeClr val="tx1"/>
                </a:solidFill>
                <a:prstDash val="solid"/>
                <a:bevel/>
              </a:ln>
              <a:effectLst/>
            </c:spPr>
            <c:txPr>
              <a:bodyPr wrap="square" lIns="38089" tIns="19044" rIns="38089" bIns="19044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Лист1!$A$4:$A$7</c:f>
              <c:numCache>
                <c:formatCode>@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0</c:v>
                </c:pt>
              </c:numCache>
            </c:numRef>
          </c:cat>
          <c:val>
            <c:numRef>
              <c:f>Лист1!$D$4:$D$7</c:f>
              <c:numCache>
                <c:formatCode>0</c:formatCode>
                <c:ptCount val="4"/>
                <c:pt idx="0">
                  <c:v>1240</c:v>
                </c:pt>
                <c:pt idx="1">
                  <c:v>1385</c:v>
                </c:pt>
                <c:pt idx="2">
                  <c:v>490</c:v>
                </c:pt>
                <c:pt idx="3">
                  <c:v>842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 xml:space="preserve">Факт приобретения, ед.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699">
              <a:solidFill>
                <a:schemeClr val="tx1"/>
              </a:solidFill>
              <a:prstDash val="solid"/>
              <a:bevel/>
            </a:ln>
          </c:spPr>
          <c:invertIfNegative val="0"/>
          <c:dLbls>
            <c:dLbl>
              <c:idx val="0"/>
              <c:layout>
                <c:manualLayout>
                  <c:x val="0.010710"/>
                  <c:y val="-0.01212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/>
                <a:p>
                  <a:pPr>
                    <a:defRPr sz="1200" b="1"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layout>
                <c:manualLayout>
                  <c:x val="0.035960"/>
                  <c:y val="0.00108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/>
                <a:p>
                  <a:pPr>
                    <a:defRPr sz="1200" b="1"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layout>
                <c:manualLayout>
                  <c:x val="0.024310"/>
                  <c:y val="-0.01387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/>
                <a:p>
                  <a:pPr>
                    <a:defRPr sz="1200" b="1"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3"/>
              <c:delete val="0"/>
              <c:layout/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/>
                <a:p>
                  <a:pPr>
                    <a:defRPr sz="1200" b="1"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699">
                <a:solidFill>
                  <a:schemeClr val="tx1"/>
                </a:solidFill>
                <a:prstDash val="solid"/>
                <a:round/>
              </a:ln>
            </c:spPr>
            <c:txPr>
              <a:bodyPr/>
              <a:p>
                <a:pPr>
                  <a:defRPr sz="1200" b="1"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numRef>
              <c:f>Лист1!$A$4:$A$7</c:f>
              <c:numCache>
                <c:formatCode>@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0</c:v>
                </c:pt>
              </c:numCache>
            </c:numRef>
          </c:cat>
          <c:val>
            <c:numRef>
              <c:f>Лист1!$E$4:$E$7</c:f>
              <c:numCache>
                <c:formatCode>General</c:formatCode>
                <c:ptCount val="4"/>
                <c:pt idx="0" formatCode="0">
                  <c:v>2534</c:v>
                </c:pt>
                <c:pt idx="1" formatCode="0">
                  <c:v>1364</c:v>
                </c:pt>
                <c:pt idx="2" formatCode="0">
                  <c:v>1017</c:v>
                </c:pt>
                <c:pt idx="3" formatCode="General">
                  <c:v>109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</c:dLbls>
        <c:gapWidth val="150"/>
        <c:gapDepth val="0"/>
        <c:shape val="box"/>
        <c:axId val="2140842475"/>
        <c:axId val="2140842476"/>
      </c:bar3DChart>
      <c:catAx>
        <c:axId val="2140842475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/>
          <a:lstStyle/>
          <a:p>
            <a:pPr>
              <a:defRPr sz="1400" b="0"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140842476"/>
        <c:crosses val="autoZero"/>
        <c:auto val="1"/>
        <c:lblAlgn val="ctr"/>
        <c:lblOffset val="100"/>
        <c:tickMarkSkip val="1"/>
        <c:noMultiLvlLbl val="0"/>
      </c:catAx>
      <c:valAx>
        <c:axId val="2140842476"/>
        <c:scaling>
          <c:orientation val="minMax"/>
          <c:max val="10000.000000"/>
          <c:min val="0.000000"/>
        </c:scaling>
        <c:delete val="1"/>
        <c:axPos val="l"/>
        <c:numFmt formatCode="0.0" sourceLinked="1"/>
        <c:majorTickMark val="out"/>
        <c:minorTickMark val="none"/>
        <c:tickLblPos val="nextTo"/>
        <c:crossAx val="2140842475"/>
        <c:crosses val="autoZero"/>
        <c:crossBetween val="between"/>
        <c:majorUnit val="500.000000"/>
        <c:minorUnit val="25.000000"/>
      </c:valAx>
    </c:plotArea>
    <c:legend>
      <c:legendPos val="r"/>
      <c:layout>
        <c:manualLayout>
          <c:xMode val="edge"/>
          <c:yMode val="edge"/>
          <c:x val="0.011740"/>
          <c:y val="0.835220"/>
          <c:w val="0.988250"/>
          <c:h val="0.146780"/>
        </c:manualLayout>
      </c:layout>
      <c:overlay val="0"/>
      <c:txPr>
        <a:bodyPr/>
        <a:lstStyle/>
        <a:p>
          <a:pPr>
            <a:defRPr sz="1400" b="0"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240147" y="131781"/>
      <a:ext cx="7221789" cy="6407116"/>
    </a:xfrm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 bwMode="auto"/>
    </c:sideWall>
    <c:backWall>
      <c:thickness val="0"/>
      <c:spPr bwMode="auto"/>
    </c:backWall>
    <c:plotArea>
      <c:layout>
        <c:manualLayout>
          <c:layoutTarget val="inner"/>
          <c:xMode val="edge"/>
          <c:yMode val="edge"/>
          <c:x val="0.013090"/>
          <c:y val="0.041300"/>
          <c:w val="0.972620"/>
          <c:h val="0.695710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Всего потребность</c:v>
                </c:pt>
              </c:strCache>
            </c:strRef>
          </c:tx>
          <c:spPr bwMode="auto">
            <a:prstGeom prst="rect">
              <a:avLst/>
            </a:prstGeom>
            <a:solidFill>
              <a:srgbClr val="36644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017200"/>
                  <c:y val="-0.05928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93" tIns="19044" rIns="38093" bIns="19044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0.018240"/>
                  <c:y val="-0.06261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93" tIns="19044" rIns="38093" bIns="19044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0.022260"/>
                  <c:y val="-0.04691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rPr>
                      <a:t>42.9</a:t>
                    </a:r>
                    <a:endParaRPr sz="1600">
                      <a:solidFill>
                        <a:schemeClr val="tx1"/>
                      </a:solidFill>
                      <a:latin typeface="Times New Roman"/>
                      <a:cs typeface="Times New Roman"/>
                    </a:endParaRPr>
                  </a:p>
                </c:rich>
              </c:tx>
              <c:txPr>
                <a:bodyPr wrap="square" lIns="38093" tIns="19044" rIns="38093" bIns="19044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3"/>
              <c:layout>
                <c:manualLayout>
                  <c:x val="0.017870"/>
                  <c:y val="-0.01790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93" tIns="19044" rIns="38093" bIns="19044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0.018920"/>
                  <c:y val="-0.01567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93" tIns="19044" rIns="38093" bIns="19044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 w="19049">
                <a:noFill/>
                <a:prstDash val="solid"/>
                <a:bevel/>
              </a:ln>
              <a:effectLst/>
            </c:spPr>
            <c:txPr>
              <a:bodyPr wrap="square" lIns="38093" tIns="19044" rIns="38093" bIns="19044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Лист1!$A$6:$A$8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Лист1!$B$6:$B$8</c:f>
              <c:numCache>
                <c:formatCode>General</c:formatCode>
                <c:ptCount val="3"/>
                <c:pt idx="0" formatCode="#\ ##0.0">
                  <c:v>43.6</c:v>
                </c:pt>
                <c:pt idx="1" formatCode="#\ ##0.0">
                  <c:v>43.3</c:v>
                </c:pt>
                <c:pt idx="2" formatCode="General">
                  <c:v>42.9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Обеспеченность на 10.04.2025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bg1">
                <a:lumMod val="65000"/>
              </a:scheme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.020700"/>
                  <c:y val="-0.04194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ln w="12700">
                  <a:solidFill>
                    <a:srgbClr val="000000">
                      <a:alpha val="0"/>
                    </a:srgbClr>
                  </a:solidFill>
                </a:ln>
              </c:spPr>
              <c:txPr>
                <a:bodyPr wrap="square" lIns="38093" tIns="19044" rIns="38093" bIns="19044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0.016260"/>
                  <c:y val="-0.04343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 w="19049">
                  <a:noFill/>
                  <a:prstDash val="solid"/>
                  <a:round/>
                </a:ln>
                <a:effectLst/>
              </c:spPr>
              <c:txPr>
                <a:bodyPr wrap="square" lIns="38093" tIns="19044" rIns="38093" bIns="19044" anchor="ctr">
                  <a:noAutofit/>
                </a:bodyPr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0.022040"/>
                  <c:y val="-0.05879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ln w="12700">
                  <a:solidFill>
                    <a:srgbClr val="000000">
                      <a:alpha val="0"/>
                    </a:srgbClr>
                  </a:solidFill>
                </a:ln>
              </c:spPr>
              <c:tx>
                <c:rich>
                  <a:bodyPr/>
                  <a:lstStyle/>
                  <a:p>
                    <a:pPr>
                      <a:defRPr sz="1600"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sz="1600">
                        <a:latin typeface="Times New Roman"/>
                        <a:ea typeface="Times New Roman"/>
                        <a:cs typeface="Times New Roman"/>
                      </a:rPr>
                      <a:t>21.4</a:t>
                    </a:r>
                    <a:endParaRPr sz="1600">
                      <a:latin typeface="Times New Roman"/>
                      <a:cs typeface="Times New Roman"/>
                    </a:endParaRPr>
                  </a:p>
                </c:rich>
              </c:tx>
              <c:txPr>
                <a:bodyPr wrap="square" lIns="38093" tIns="19044" rIns="38093" bIns="19044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3"/>
              <c:layout>
                <c:manualLayout>
                  <c:x val="0.021030"/>
                  <c:y val="-0.01790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93" tIns="19044" rIns="38093" bIns="19044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0.019970"/>
                  <c:y val="-0.02015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93" tIns="19044" rIns="38093" bIns="19044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19049">
                <a:noFill/>
                <a:prstDash val="solid"/>
              </a:ln>
              <a:effectLst/>
            </c:spPr>
            <c:txPr>
              <a:bodyPr wrap="square" lIns="38093" tIns="19044" rIns="38093" bIns="19044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Лист1!$A$6:$A$8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Лист1!$C$6:$C$8</c:f>
              <c:numCache>
                <c:formatCode>General</c:formatCode>
                <c:ptCount val="3"/>
                <c:pt idx="0">
                  <c:v>27.6</c:v>
                </c:pt>
                <c:pt idx="1">
                  <c:v>27.7</c:v>
                </c:pt>
                <c:pt idx="2">
                  <c:v>21.4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1"/>
        </c:dLbls>
        <c:gapWidth val="155"/>
        <c:gapDepth val="10"/>
        <c:shape val="box"/>
        <c:axId val="2140842477"/>
        <c:axId val="2140842478"/>
      </c:bar3DChart>
      <c:catAx>
        <c:axId val="214084247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140842478"/>
        <c:crosses val="autoZero"/>
        <c:auto val="1"/>
        <c:lblAlgn val="ctr"/>
        <c:lblOffset val="100"/>
        <c:noMultiLvlLbl val="0"/>
      </c:catAx>
      <c:valAx>
        <c:axId val="2140842478"/>
        <c:scaling>
          <c:orientation val="minMax"/>
          <c:max val="50.000000"/>
          <c:min val="0.000000"/>
        </c:scaling>
        <c:delete val="1"/>
        <c:axPos val="l"/>
        <c:numFmt formatCode="#\ ##0.0" sourceLinked="1"/>
        <c:majorTickMark val="out"/>
        <c:minorTickMark val="none"/>
        <c:tickLblPos val="nextTo"/>
        <c:crossAx val="2140842477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051450"/>
          <c:y val="0.878960"/>
          <c:w val="0.893580"/>
          <c:h val="0.086450"/>
        </c:manualLayout>
      </c:layout>
      <c:overlay val="0"/>
      <c:txPr>
        <a:bodyPr/>
        <a:lstStyle/>
        <a:p>
          <a:pPr>
            <a:defRPr sz="160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452434" y="1276347"/>
      <a:ext cx="11172819" cy="4933946"/>
    </a:xfrm>
    <a:prstGeom prst="rect">
      <a:avLst/>
    </a:prstGeom>
    <a:ln>
      <a:noFill/>
      <a:round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14070"/>
          <c:y val="0.030000"/>
          <c:w val="0.971840"/>
          <c:h val="0.852420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ДТ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 w="28575" cap="rnd" cmpd="sng" algn="ctr">
              <a:solidFill>
                <a:schemeClr val="accent6">
                  <a:lumMod val="50196"/>
                </a:schemeClr>
              </a:solidFill>
              <a:prstDash val="solid"/>
              <a:round/>
            </a:ln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/>
            </c:spPr>
          </c:marker>
          <c:dLbls>
            <c:dLblPos val="t"/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/>
              </a:solidFill>
              <a:ln>
                <a:noFill/>
              </a:ln>
            </c:spPr>
            <c:txPr>
              <a:bodyPr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Impact"/>
                    <a:ea typeface="Impact"/>
                    <a:cs typeface="Impact"/>
                  </a:defRPr>
                </a:pPr>
                <a:endParaRPr/>
              </a:p>
            </c:txPr>
          </c:dLbls>
          <c:cat>
            <c:strRef>
              <c:f>Sheet1!$A$2:$A$13</c:f>
              <c:strCache>
                <c:ptCount val="12"/>
                <c:pt idx="0">
                  <c:v>11.01.2024</c:v>
                </c:pt>
                <c:pt idx="1">
                  <c:v>15.02.2024</c:v>
                </c:pt>
                <c:pt idx="2">
                  <c:v>19.03.2024</c:v>
                </c:pt>
                <c:pt idx="3">
                  <c:v>04.04.2024</c:v>
                </c:pt>
                <c:pt idx="4">
                  <c:v>23.05.2024</c:v>
                </c:pt>
                <c:pt idx="5">
                  <c:v>20.06.2024</c:v>
                </c:pt>
                <c:pt idx="6">
                  <c:v>25.07.2024</c:v>
                </c:pt>
                <c:pt idx="7">
                  <c:v>29.08.2024</c:v>
                </c:pt>
                <c:pt idx="8">
                  <c:v>26.09.2024</c:v>
                </c:pt>
                <c:pt idx="9">
                  <c:v>25.10.2024</c:v>
                </c:pt>
                <c:pt idx="10">
                  <c:v>28.11.2024</c:v>
                </c:pt>
                <c:pt idx="11">
                  <c:v>27.12.2024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76450</c:v>
                </c:pt>
                <c:pt idx="1">
                  <c:v>64950</c:v>
                </c:pt>
                <c:pt idx="2">
                  <c:v>69650</c:v>
                </c:pt>
                <c:pt idx="3">
                  <c:v>73550</c:v>
                </c:pt>
                <c:pt idx="4">
                  <c:v>68950</c:v>
                </c:pt>
                <c:pt idx="5">
                  <c:v>67400</c:v>
                </c:pt>
                <c:pt idx="6">
                  <c:v>67900</c:v>
                </c:pt>
                <c:pt idx="7">
                  <c:v>69100</c:v>
                </c:pt>
                <c:pt idx="8">
                  <c:v>66700</c:v>
                </c:pt>
                <c:pt idx="9">
                  <c:v>64900</c:v>
                </c:pt>
                <c:pt idx="10">
                  <c:v>84200</c:v>
                </c:pt>
                <c:pt idx="11">
                  <c:v>80500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АИ-92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2"/>
            </a:solidFill>
            <a:ln w="28575" cap="rnd">
              <a:solidFill>
                <a:schemeClr val="accent2"/>
              </a:solidFill>
              <a:round/>
            </a:ln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accent2"/>
              </a:solidFill>
              <a:ln/>
            </c:spPr>
          </c:marker>
          <c:dLbls>
            <c:dLbl>
              <c:idx val="9"/>
              <c:dLblPos val="t"/>
              <c:layout>
                <c:manualLayout>
                  <c:x val="0.001600"/>
                  <c:y val="0.06151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1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Impact"/>
                      <a:ea typeface="Impact"/>
                      <a:cs typeface="Impact"/>
                    </a:defRPr>
                  </a:pPr>
                  <a:endParaRPr/>
                </a:p>
              </c:txPr>
            </c:dLbl>
            <c:dLbl>
              <c:idx val="8"/>
              <c:dLblPos val="t"/>
              <c:layout>
                <c:manualLayout>
                  <c:x val="0.003210"/>
                  <c:y val="0.07255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Impact"/>
                      <a:ea typeface="Impact"/>
                      <a:cs typeface="Impact"/>
                    </a:defRPr>
                  </a:pPr>
                  <a:endParaRPr/>
                </a:p>
              </c:txPr>
            </c:dLbl>
            <c:dLblPos val="t"/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/>
              </a:solidFill>
              <a:ln>
                <a:noFill/>
              </a:ln>
            </c:spPr>
            <c:txPr>
              <a:bodyPr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Impact"/>
                    <a:ea typeface="Impact"/>
                    <a:cs typeface="Impact"/>
                  </a:defRPr>
                </a:pPr>
                <a:endParaRPr/>
              </a:p>
            </c:txPr>
          </c:dLbls>
          <c:cat>
            <c:strRef>
              <c:f>Sheet1!$A$2:$A$13</c:f>
              <c:strCache>
                <c:ptCount val="12"/>
                <c:pt idx="0">
                  <c:v>11.01.2024</c:v>
                </c:pt>
                <c:pt idx="1">
                  <c:v>15.02.2024</c:v>
                </c:pt>
                <c:pt idx="2">
                  <c:v>19.03.2024</c:v>
                </c:pt>
                <c:pt idx="3">
                  <c:v>04.04.2024</c:v>
                </c:pt>
                <c:pt idx="4">
                  <c:v>23.05.2024</c:v>
                </c:pt>
                <c:pt idx="5">
                  <c:v>20.06.2024</c:v>
                </c:pt>
                <c:pt idx="6">
                  <c:v>25.07.2024</c:v>
                </c:pt>
                <c:pt idx="7">
                  <c:v>29.08.2024</c:v>
                </c:pt>
                <c:pt idx="8">
                  <c:v>26.09.2024</c:v>
                </c:pt>
                <c:pt idx="9">
                  <c:v>25.10.2024</c:v>
                </c:pt>
                <c:pt idx="10">
                  <c:v>28.11.2024</c:v>
                </c:pt>
                <c:pt idx="11">
                  <c:v>27.12.2024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46000</c:v>
                </c:pt>
                <c:pt idx="1">
                  <c:v>51500</c:v>
                </c:pt>
                <c:pt idx="2">
                  <c:v>53500</c:v>
                </c:pt>
                <c:pt idx="3">
                  <c:v>56200</c:v>
                </c:pt>
                <c:pt idx="4">
                  <c:v>52800</c:v>
                </c:pt>
                <c:pt idx="5">
                  <c:v>52500</c:v>
                </c:pt>
                <c:pt idx="6">
                  <c:v>62650</c:v>
                </c:pt>
                <c:pt idx="7">
                  <c:v>63100</c:v>
                </c:pt>
                <c:pt idx="8">
                  <c:v>64700</c:v>
                </c:pt>
                <c:pt idx="9">
                  <c:v>64200</c:v>
                </c:pt>
                <c:pt idx="10">
                  <c:v>62900</c:v>
                </c:pt>
                <c:pt idx="11">
                  <c:v>55500</c:v>
                </c:pt>
              </c:numCache>
            </c:numRef>
          </c:val>
          <c:smooth val="0"/>
        </c:ser>
        <c:dLbls>
          <c:dLblPos val="t"/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marker val="1"/>
        <c:smooth val="0"/>
        <c:axId val="2140842479"/>
        <c:axId val="2140842480"/>
      </c:lineChart>
      <c:catAx>
        <c:axId val="2140842479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out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</c:spPr>
        <c:txPr>
          <a:bodyPr/>
          <a:p>
            <a:pPr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Impact"/>
                <a:ea typeface="Impact"/>
                <a:cs typeface="Impact"/>
              </a:defRPr>
            </a:pPr>
            <a:endParaRPr/>
          </a:p>
        </c:txPr>
        <c:crossAx val="2140842480"/>
        <c:crosses val="autoZero"/>
        <c:auto val="1"/>
        <c:lblAlgn val="ctr"/>
        <c:lblOffset val="100"/>
        <c:tickMarkSkip val="1"/>
        <c:noMultiLvlLbl val="0"/>
      </c:catAx>
      <c:valAx>
        <c:axId val="2140842480"/>
        <c:scaling>
          <c:orientation val="minMax"/>
          <c:min val="40000.000000"/>
        </c:scaling>
        <c:delete val="0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one"/>
        <c:spPr bwMode="auto">
          <a:prstGeom prst="rect">
            <a:avLst/>
          </a:prstGeom>
          <a:noFill/>
          <a:ln>
            <a:noFill/>
            <a:round/>
          </a:ln>
        </c:spPr>
        <c:txPr>
          <a:bodyPr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842479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288880"/>
          <c:y val="0.945680"/>
          <c:w val="0.469230"/>
          <c:h val="0.039370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>
              <a:solidFill>
                <a:schemeClr val="tx1">
                  <a:lumMod val="65000"/>
                  <a:lumOff val="35000"/>
                </a:schemeClr>
              </a:solidFill>
              <a:latin typeface="Impact"/>
              <a:ea typeface="Impact"/>
              <a:cs typeface="Impact"/>
            </a:defRPr>
          </a:pPr>
          <a:endParaRPr lang="en-US"/>
        </a:p>
      </c:txPr>
    </c:legend>
    <c:plotVisOnly val="1"/>
    <c:dispBlanksAs val="gap"/>
    <c:showDLblsOverMax val="0"/>
  </c:chart>
  <c:spPr bwMode="auto">
    <a:xfrm>
      <a:off x="333857" y="554852"/>
      <a:ext cx="11503965" cy="5862947"/>
    </a:xfrm>
    <a:prstGeom prst="rect">
      <a:avLst/>
    </a:prstGeom>
    <a:solidFill>
      <a:schemeClr val="bg1">
        <a:alpha val="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14070"/>
          <c:y val="0.030000"/>
          <c:w val="0.971840"/>
          <c:h val="0.852420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ДТ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1"/>
            </a:solidFill>
            <a:ln w="28575" cap="rnd" cmpd="sng" algn="ctr">
              <a:solidFill>
                <a:schemeClr val="accent6">
                  <a:lumMod val="50196"/>
                </a:schemeClr>
              </a:solidFill>
              <a:prstDash val="solid"/>
              <a:round/>
            </a:ln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</a:ln>
            </c:spPr>
          </c:marker>
          <c:dLbls>
            <c:dLbl>
              <c:idx val="3"/>
              <c:dLblPos val="t"/>
              <c:layout>
                <c:manualLayout>
                  <c:x val="0.019780"/>
                  <c:y val="0.00788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c:spPr>
              <c:txPr>
                <a:bodyPr/>
                <a:p>
                  <a:pPr>
                    <a:defRPr sz="1400" b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Impact"/>
                      <a:ea typeface="Impact"/>
                      <a:cs typeface="Impact"/>
                    </a:defRPr>
                  </a:pPr>
                  <a:endParaRPr/>
                </a:p>
              </c:txPr>
            </c:dLbl>
            <c:dLblPos val="t"/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c:spPr>
            <c:txPr>
              <a:bodyPr/>
              <a:p>
                <a:pPr>
                  <a:defRPr sz="14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Impact"/>
                    <a:ea typeface="Impact"/>
                    <a:cs typeface="Impact"/>
                  </a:defRPr>
                </a:pPr>
                <a:endParaRPr/>
              </a:p>
            </c:txPr>
          </c:dLbls>
          <c:cat>
            <c:numRef>
              <c:f>Sheet1!$A$2:$A$16</c:f>
              <c:numCache>
                <c:formatCode>dd/mm/yyyy</c:formatCode>
                <c:ptCount val="15"/>
                <c:pt idx="0">
                  <c:v>45666</c:v>
                </c:pt>
                <c:pt idx="1">
                  <c:v>45674</c:v>
                </c:pt>
                <c:pt idx="2">
                  <c:v>45680</c:v>
                </c:pt>
                <c:pt idx="3">
                  <c:v>45684</c:v>
                </c:pt>
                <c:pt idx="4">
                  <c:v>45687</c:v>
                </c:pt>
                <c:pt idx="5">
                  <c:v>45694</c:v>
                </c:pt>
                <c:pt idx="6">
                  <c:v>45701</c:v>
                </c:pt>
                <c:pt idx="7">
                  <c:v>45708</c:v>
                </c:pt>
                <c:pt idx="8">
                  <c:v>45715</c:v>
                </c:pt>
                <c:pt idx="9">
                  <c:v>45722</c:v>
                </c:pt>
                <c:pt idx="10">
                  <c:v>45729</c:v>
                </c:pt>
                <c:pt idx="11">
                  <c:v>45736</c:v>
                </c:pt>
                <c:pt idx="12">
                  <c:v>45743</c:v>
                </c:pt>
                <c:pt idx="13">
                  <c:v>45748</c:v>
                </c:pt>
                <c:pt idx="14">
                  <c:v>45754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80625</c:v>
                </c:pt>
                <c:pt idx="1">
                  <c:v>80750</c:v>
                </c:pt>
                <c:pt idx="2">
                  <c:v>79050</c:v>
                </c:pt>
                <c:pt idx="3">
                  <c:v>72400</c:v>
                </c:pt>
                <c:pt idx="4">
                  <c:v>69400</c:v>
                </c:pt>
                <c:pt idx="5">
                  <c:v>69400</c:v>
                </c:pt>
                <c:pt idx="6">
                  <c:v>70200</c:v>
                </c:pt>
                <c:pt idx="7">
                  <c:v>68200</c:v>
                </c:pt>
                <c:pt idx="8">
                  <c:v>67700</c:v>
                </c:pt>
                <c:pt idx="9">
                  <c:v>67700</c:v>
                </c:pt>
                <c:pt idx="10">
                  <c:v>67550</c:v>
                </c:pt>
                <c:pt idx="11">
                  <c:v>68450</c:v>
                </c:pt>
                <c:pt idx="12">
                  <c:v>70450</c:v>
                </c:pt>
                <c:pt idx="13">
                  <c:v>70600</c:v>
                </c:pt>
                <c:pt idx="14">
                  <c:v>71400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АИ-92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2"/>
            </a:solidFill>
            <a:ln w="28575" cap="rnd">
              <a:solidFill>
                <a:schemeClr val="accent2"/>
              </a:solidFill>
              <a:round/>
            </a:ln>
          </c:spPr>
          <c:marker>
            <c:symbol val="circle"/>
            <c:size val="5"/>
            <c:spPr bwMode="auto"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</a:ln>
            </c:spPr>
          </c:marker>
          <c:dLbls>
            <c:dLblPos val="t"/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c:spPr>
            <c:txPr>
              <a:bodyPr/>
              <a:p>
                <a:pPr>
                  <a:defRPr sz="14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Impact"/>
                    <a:ea typeface="Impact"/>
                    <a:cs typeface="Impact"/>
                  </a:defRPr>
                </a:pPr>
                <a:endParaRPr/>
              </a:p>
            </c:txPr>
          </c:dLbls>
          <c:cat>
            <c:numRef>
              <c:f>Sheet1!$A$2:$A$16</c:f>
              <c:numCache>
                <c:formatCode>dd/mm/yyyy</c:formatCode>
                <c:ptCount val="15"/>
                <c:pt idx="0">
                  <c:v>45666</c:v>
                </c:pt>
                <c:pt idx="1">
                  <c:v>45674</c:v>
                </c:pt>
                <c:pt idx="2">
                  <c:v>45680</c:v>
                </c:pt>
                <c:pt idx="3">
                  <c:v>45684</c:v>
                </c:pt>
                <c:pt idx="4">
                  <c:v>45687</c:v>
                </c:pt>
                <c:pt idx="5">
                  <c:v>45694</c:v>
                </c:pt>
                <c:pt idx="6">
                  <c:v>45701</c:v>
                </c:pt>
                <c:pt idx="7">
                  <c:v>45708</c:v>
                </c:pt>
                <c:pt idx="8">
                  <c:v>45715</c:v>
                </c:pt>
                <c:pt idx="9">
                  <c:v>45722</c:v>
                </c:pt>
                <c:pt idx="10">
                  <c:v>45729</c:v>
                </c:pt>
                <c:pt idx="11">
                  <c:v>45736</c:v>
                </c:pt>
                <c:pt idx="12">
                  <c:v>45743</c:v>
                </c:pt>
                <c:pt idx="13">
                  <c:v>45748</c:v>
                </c:pt>
                <c:pt idx="14">
                  <c:v>45754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55625</c:v>
                </c:pt>
                <c:pt idx="1">
                  <c:v>55625</c:v>
                </c:pt>
                <c:pt idx="2">
                  <c:v>55165</c:v>
                </c:pt>
                <c:pt idx="3">
                  <c:v>55165</c:v>
                </c:pt>
                <c:pt idx="4">
                  <c:v>55165</c:v>
                </c:pt>
                <c:pt idx="5">
                  <c:v>57150</c:v>
                </c:pt>
                <c:pt idx="6">
                  <c:v>59150</c:v>
                </c:pt>
                <c:pt idx="7">
                  <c:v>57100</c:v>
                </c:pt>
                <c:pt idx="8">
                  <c:v>56900</c:v>
                </c:pt>
                <c:pt idx="9">
                  <c:v>56900</c:v>
                </c:pt>
                <c:pt idx="10">
                  <c:v>55950</c:v>
                </c:pt>
                <c:pt idx="11">
                  <c:v>55950</c:v>
                </c:pt>
                <c:pt idx="12">
                  <c:v>57250</c:v>
                </c:pt>
                <c:pt idx="13">
                  <c:v>57400</c:v>
                </c:pt>
                <c:pt idx="14">
                  <c:v>57400</c:v>
                </c:pt>
              </c:numCache>
            </c:numRef>
          </c:val>
          <c:smooth val="0"/>
        </c:ser>
        <c:dLbls>
          <c:dLblPos val="t"/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marker val="1"/>
        <c:smooth val="0"/>
        <c:axId val="2140842481"/>
        <c:axId val="2140842482"/>
      </c:lineChart>
      <c:catAx>
        <c:axId val="2140842481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dd/mm/yyyy" sourceLinked="1"/>
        <c:majorTickMark val="none"/>
        <c:minorTickMark val="out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</c:spPr>
        <c:txPr>
          <a:bodyPr/>
          <a:p>
            <a:pPr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Impact"/>
                <a:ea typeface="Impact"/>
                <a:cs typeface="Impact"/>
              </a:defRPr>
            </a:pPr>
            <a:endParaRPr/>
          </a:p>
        </c:txPr>
        <c:crossAx val="2140842482"/>
        <c:crosses val="autoZero"/>
        <c:auto val="1"/>
        <c:lblAlgn val="ctr"/>
        <c:lblOffset val="100"/>
        <c:tickMarkSkip val="1"/>
        <c:noMultiLvlLbl val="0"/>
      </c:catAx>
      <c:valAx>
        <c:axId val="2140842482"/>
        <c:scaling>
          <c:orientation val="minMax"/>
          <c:min val="40000.000000"/>
        </c:scaling>
        <c:delete val="0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one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842481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288880"/>
          <c:y val="0.945680"/>
          <c:w val="0.469230"/>
          <c:h val="0.039370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>
              <a:solidFill>
                <a:schemeClr val="tx1">
                  <a:lumMod val="65000"/>
                  <a:lumOff val="35000"/>
                </a:schemeClr>
              </a:solidFill>
              <a:latin typeface="Impact"/>
              <a:ea typeface="Impact"/>
              <a:cs typeface="Impact"/>
            </a:defRPr>
          </a:pPr>
          <a:endParaRPr lang="en-US"/>
        </a:p>
      </c:txPr>
    </c:legend>
    <c:plotVisOnly val="1"/>
    <c:dispBlanksAs val="gap"/>
    <c:showDLblsOverMax val="0"/>
  </c:chart>
  <c:spPr bwMode="auto">
    <a:xfrm>
      <a:off x="333855" y="554851"/>
      <a:ext cx="11684952" cy="5862958"/>
    </a:xfrm>
    <a:prstGeom prst="rect">
      <a:avLst/>
    </a:prstGeom>
    <a:solidFill>
      <a:schemeClr val="bg1">
        <a:alpha val="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4"/>
      <c:rotY val="21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  <a:round/>
        </a:ln>
      </c:spPr>
    </c:sideWall>
    <c:backWall>
      <c:thickness val="0"/>
      <c:spPr bwMode="auto">
        <a:prstGeom prst="rect">
          <a:avLst/>
        </a:prstGeom>
        <a:noFill/>
        <a:ln>
          <a:noFill/>
          <a:round/>
        </a:ln>
      </c:spPr>
    </c:backWall>
    <c:plotArea>
      <c:layout>
        <c:manualLayout>
          <c:layoutTarget val="inner"/>
          <c:xMode val="edge"/>
          <c:yMode val="edge"/>
          <c:x val="-0.001550"/>
          <c:y val="0.123850"/>
          <c:w val="0.947700"/>
          <c:h val="0.653690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Лист1!$D$38</c:f>
              <c:strCache>
                <c:ptCount val="1"/>
                <c:pt idx="0">
                  <c:v>Экспорт</c:v>
                </c:pt>
              </c:strCache>
            </c:strRef>
          </c:tx>
          <c:spPr bwMode="auto">
            <a:prstGeom prst="rect">
              <a:avLst/>
            </a:prstGeom>
            <a:solidFill>
              <a:srgbClr val="366446"/>
            </a:solidFill>
            <a:ln w="6349">
              <a:solidFill>
                <a:schemeClr val="bg1">
                  <a:lumMod val="50196"/>
                </a:schemeClr>
              </a:solidFill>
              <a:prstDash val="solid"/>
              <a:round/>
            </a:ln>
          </c:spPr>
          <c:invertIfNegative val="0"/>
          <c:dLbls>
            <c:dLbl>
              <c:idx val="2"/>
              <c:layout>
                <c:manualLayout>
                  <c:x val="0.004270"/>
                  <c:y val="0.00000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3"/>
              <c:layout>
                <c:manualLayout>
                  <c:x val="0.014950"/>
                  <c:y val="0.00000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  <a:miter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</c:dLbls>
          <c:cat>
            <c:strRef>
              <c:f>Лист1!$C$39:$C$42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Лист1!$D$39:$D$42</c:f>
              <c:numCache>
                <c:formatCode>0.0</c:formatCode>
                <c:ptCount val="4"/>
                <c:pt idx="0">
                  <c:v>677.5</c:v>
                </c:pt>
                <c:pt idx="1">
                  <c:v>739.5</c:v>
                </c:pt>
                <c:pt idx="2">
                  <c:v>1459</c:v>
                </c:pt>
                <c:pt idx="3">
                  <c:v>1532.8</c:v>
                </c:pt>
              </c:numCache>
            </c:numRef>
          </c:val>
        </c:ser>
        <c:ser>
          <c:idx val="1"/>
          <c:order val="1"/>
          <c:tx>
            <c:strRef>
              <c:f>Лист1!$E$38</c:f>
              <c:strCache>
                <c:ptCount val="1"/>
                <c:pt idx="0">
                  <c:v xml:space="preserve">по РФ</c:v>
                </c:pt>
              </c:strCache>
            </c:strRef>
          </c:tx>
          <c:spPr bwMode="auto"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6349">
              <a:solidFill>
                <a:schemeClr val="bg1">
                  <a:lumMod val="50196"/>
                </a:schemeClr>
              </a:solidFill>
              <a:prstDash val="solid"/>
              <a:miter/>
            </a:ln>
          </c:spPr>
          <c:invertIfNegative val="0"/>
          <c:dLbls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</c:dLbls>
          <c:cat>
            <c:strRef>
              <c:f>Лист1!$C$39:$C$42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Лист1!$E$39:$E$42</c:f>
              <c:numCache>
                <c:formatCode>0.0</c:formatCode>
                <c:ptCount val="4"/>
                <c:pt idx="0">
                  <c:v>519.4</c:v>
                </c:pt>
                <c:pt idx="1">
                  <c:v>446.4</c:v>
                </c:pt>
                <c:pt idx="2">
                  <c:v>202.8</c:v>
                </c:pt>
                <c:pt idx="3">
                  <c:v>332.7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</c:dLbls>
        <c:gapWidth val="150"/>
        <c:shape val="box"/>
        <c:axId val="2140842483"/>
        <c:axId val="2140842484"/>
      </c:bar3DChart>
      <c:catAx>
        <c:axId val="21408424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140842484"/>
        <c:crosses val="autoZero"/>
        <c:auto val="1"/>
        <c:lblAlgn val="ctr"/>
        <c:lblOffset val="100"/>
        <c:tickMarkSkip val="1"/>
        <c:noMultiLvlLbl val="0"/>
      </c:catAx>
      <c:valAx>
        <c:axId val="2140842484"/>
        <c:scaling>
          <c:orientation val="minMax"/>
          <c:max val="1800.000000"/>
        </c:scaling>
        <c:delete val="1"/>
        <c:axPos val="l"/>
        <c:majorGridlines>
          <c:spPr bwMode="auto">
            <a:prstGeom prst="rect">
              <a:avLst/>
            </a:prstGeom>
            <a:ln w="9525" cap="flat" cmpd="sng" algn="ctr">
              <a:noFill/>
              <a:round/>
            </a:ln>
          </c:spPr>
        </c:majorGridlines>
        <c:numFmt formatCode="0.0" sourceLinked="1"/>
        <c:majorTickMark val="none"/>
        <c:minorTickMark val="none"/>
        <c:tickLblPos val="nextTo"/>
        <c:crossAx val="2140842483"/>
        <c:crosses val="autoZero"/>
        <c:crossBetween val="between"/>
      </c:valAx>
      <c:spPr bwMode="auto">
        <a:prstGeom prst="rect">
          <a:avLst/>
        </a:prstGeom>
        <a:noFill/>
        <a:ln w="6349">
          <a:noFill/>
          <a:prstDash val="solid"/>
        </a:ln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279640"/>
          <c:y val="0.903590"/>
          <c:w val="0.350970"/>
          <c:h val="0.055980"/>
        </c:manualLayout>
      </c:layout>
      <c:overlay val="0"/>
      <c:spPr bwMode="auto">
        <a:prstGeom prst="rect">
          <a:avLst/>
        </a:prstGeom>
        <a:noFill/>
        <a:ln>
          <a:noFill/>
          <a:round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85262" y="1098801"/>
      <a:ext cx="6219144" cy="5340813"/>
    </a:xfrm>
    <a:prstGeom prst="rect">
      <a:avLst/>
    </a:prstGeom>
    <a:noFill/>
    <a:ln w="9525" cap="flat" cmpd="sng" algn="ctr">
      <a:noFill/>
      <a:prstDash val="solid"/>
      <a:round/>
    </a:ln>
  </c:spPr>
  <c:txPr>
    <a:bodyPr/>
    <a:lstStyle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4"/>
      <c:rotY val="23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  <a:round/>
        </a:ln>
      </c:spPr>
    </c:backWall>
    <c:plotArea>
      <c:layout>
        <c:manualLayout>
          <c:layoutTarget val="inner"/>
          <c:xMode val="edge"/>
          <c:yMode val="edge"/>
          <c:x val="0.000000"/>
          <c:y val="0.088300"/>
          <c:w val="1.000000"/>
          <c:h val="0.639370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 xml:space="preserve"> Мощность, тыс. тонн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bg1">
                <a:lumMod val="65000"/>
              </a:schemeClr>
            </a:solidFill>
            <a:ln w="6349">
              <a:solidFill>
                <a:schemeClr val="bg1">
                  <a:lumMod val="50196"/>
                </a:schemeClr>
              </a:solidFill>
              <a:prstDash val="solid"/>
              <a:miter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15600"/>
                  <c:y val="-0.02066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14040"/>
                  <c:y val="-0.02441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dLblPos val="outEnd"/>
              <c:layout>
                <c:manualLayout>
                  <c:x val="0.012480"/>
                  <c:y val="-0.02253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3"/>
              <c:dLblPos val="outEnd"/>
              <c:layout>
                <c:manualLayout>
                  <c:x val="0.024960"/>
                  <c:y val="-0.01502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12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numRef>
              <c:f>Лист1!$C$2:$F$2</c:f>
              <c:numCache>
                <c:formatCode>General</c:formatCode>
                <c:ptCount val="4"/>
                <c:pt idx="0" formatCode="General">
                  <c:v>2021</c:v>
                </c:pt>
                <c:pt idx="1" formatCode="General">
                  <c:v>2022</c:v>
                </c:pt>
                <c:pt idx="2" formatCode="General">
                  <c:v>2023</c:v>
                </c:pt>
                <c:pt idx="3" formatCode="0">
                  <c:v>2024</c:v>
                </c:pt>
              </c:numCache>
            </c:numRef>
          </c:cat>
          <c:val>
            <c:numRef>
              <c:f>Лист1!$C$3:$F$3</c:f>
              <c:numCache>
                <c:formatCode>General</c:formatCode>
                <c:ptCount val="4"/>
                <c:pt idx="0">
                  <c:v>1680</c:v>
                </c:pt>
                <c:pt idx="1">
                  <c:v>1727</c:v>
                </c:pt>
                <c:pt idx="2">
                  <c:v>1774</c:v>
                </c:pt>
                <c:pt idx="3">
                  <c:v>1823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 xml:space="preserve">% загрузки</c:v>
                </c:pt>
              </c:strCache>
            </c:strRef>
          </c:tx>
          <c:spPr bwMode="auto">
            <a:prstGeom prst="rect">
              <a:avLst/>
            </a:prstGeom>
            <a:solidFill>
              <a:srgbClr val="FF0000"/>
            </a:solidFill>
            <a:ln w="12699">
              <a:solidFill>
                <a:schemeClr val="tx1"/>
              </a:solidFill>
              <a:prstDash val="solid"/>
              <a:bevel/>
            </a:ln>
          </c:spPr>
          <c:invertIfNegative val="0"/>
          <c:dLbls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 w="6349">
                <a:noFill/>
                <a:prstDash val="solid"/>
                <a:round/>
              </a:ln>
            </c:spPr>
            <c:txPr>
              <a:bodyPr/>
              <a:p>
                <a:pPr>
                  <a:defRPr sz="9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numRef>
              <c:f>Лист1!$C$2:$F$2</c:f>
              <c:numCache>
                <c:formatCode>General</c:formatCode>
                <c:ptCount val="4"/>
                <c:pt idx="0" formatCode="General">
                  <c:v>2021</c:v>
                </c:pt>
                <c:pt idx="1" formatCode="General">
                  <c:v>2022</c:v>
                </c:pt>
                <c:pt idx="2" formatCode="General">
                  <c:v>2023</c:v>
                </c:pt>
                <c:pt idx="3" formatCode="0">
                  <c:v>2024</c:v>
                </c:pt>
              </c:numCache>
            </c:numRef>
          </c:cat>
          <c:val>
            <c:numRef>
              <c:f>Лист1!$C$4:$F$4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Лист1!$B$5</c:f>
              <c:strCache>
                <c:ptCount val="1"/>
                <c:pt idx="0">
                  <c:v xml:space="preserve">Интервенционный фонд</c:v>
                </c:pt>
              </c:strCache>
            </c:strRef>
          </c:tx>
          <c:spPr bwMode="auto">
            <a:prstGeom prst="rect">
              <a:avLst/>
            </a:prstGeom>
            <a:solidFill>
              <a:srgbClr val="366446"/>
            </a:solidFill>
            <a:ln>
              <a:noFill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12480"/>
                  <c:y val="-0.01878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14040"/>
                  <c:y val="-0.01314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dLblPos val="outEnd"/>
              <c:layout>
                <c:manualLayout>
                  <c:x val="0.018720"/>
                  <c:y val="-0.01689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3"/>
              <c:dLblPos val="outEnd"/>
              <c:layout>
                <c:manualLayout>
                  <c:x val="0.015600"/>
                  <c:y val="-0.01878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>
                  <a:noFill/>
                </a:ln>
              </c:spPr>
              <c:txPr>
                <a:bodyPr/>
                <a:p>
                  <a:pPr>
                    <a:defRPr sz="12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12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numRef>
              <c:f>Лист1!$C$2:$F$2</c:f>
              <c:numCache>
                <c:formatCode>General</c:formatCode>
                <c:ptCount val="4"/>
                <c:pt idx="0" formatCode="General">
                  <c:v>2021</c:v>
                </c:pt>
                <c:pt idx="1" formatCode="General">
                  <c:v>2022</c:v>
                </c:pt>
                <c:pt idx="2" formatCode="General">
                  <c:v>2023</c:v>
                </c:pt>
                <c:pt idx="3" formatCode="0">
                  <c:v>2024</c:v>
                </c:pt>
              </c:numCache>
            </c:numRef>
          </c:cat>
          <c:val>
            <c:numRef>
              <c:f>Лист1!$C$5:$F$5</c:f>
              <c:numCache>
                <c:formatCode>General</c:formatCode>
                <c:ptCount val="4"/>
                <c:pt idx="0">
                  <c:v>25.2</c:v>
                </c:pt>
                <c:pt idx="1">
                  <c:v>241.5</c:v>
                </c:pt>
                <c:pt idx="2">
                  <c:v>290.1</c:v>
                </c:pt>
                <c:pt idx="3">
                  <c:v>327.4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  <a:beve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150"/>
        <c:axId val="2140842489"/>
        <c:axId val="2140842490"/>
      </c:bar3DChart>
      <c:catAx>
        <c:axId val="214084248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</c:spPr>
        <c:txPr>
          <a:bodyPr/>
          <a:p>
            <a:pPr>
              <a:defRPr sz="1200" b="1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/>
          </a:p>
        </c:txPr>
        <c:crossAx val="2140842490"/>
        <c:crosses val="autoZero"/>
        <c:auto val="1"/>
        <c:lblAlgn val="ctr"/>
        <c:lblOffset val="100"/>
        <c:tickMarkSkip val="1"/>
        <c:noMultiLvlLbl val="0"/>
      </c:catAx>
      <c:valAx>
        <c:axId val="214084249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Arial"/>
                <a:cs typeface="Arial"/>
              </a:defRPr>
            </a:pPr>
            <a:endParaRPr/>
          </a:p>
        </c:txPr>
        <c:crossAx val="2140842489"/>
        <c:crosses val="autoZero"/>
        <c:crossBetween val="between"/>
      </c:valAx>
      <c:spPr bwMode="auto">
        <a:prstGeom prst="rect">
          <a:avLst/>
        </a:prstGeom>
        <a:noFill/>
        <a:ln>
          <a:noFill/>
          <a:round/>
        </a:ln>
      </c:spPr>
    </c:plotArea>
    <c:legend>
      <c:legendPos val="b"/>
      <c:layout>
        <c:manualLayout>
          <c:xMode val="edge"/>
          <c:yMode val="edge"/>
          <c:x val="0.000000"/>
          <c:y val="0.863070"/>
          <c:w val="1.000000"/>
          <c:h val="0.185930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 bwMode="auto">
    <a:xfrm>
      <a:off x="6021115" y="1516131"/>
      <a:ext cx="5926090" cy="4923479"/>
    </a:xfrm>
    <a:prstGeom prst="rect">
      <a:avLst/>
    </a:prstGeom>
    <a:noFill/>
    <a:ln w="9525" cap="flat" cmpd="sng" algn="ctr">
      <a:noFill/>
      <a:prstDash val="solid"/>
      <a:round/>
    </a:ln>
  </c:spPr>
  <c:txPr>
    <a:bodyPr/>
    <a:p>
      <a:pPr>
        <a:defRPr sz="900">
          <a:solidFill>
            <a:schemeClr val="dk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005000"/>
          <c:y val="0.048090"/>
          <c:w val="0.962160"/>
          <c:h val="0.714740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2022</c:v>
                </c:pt>
              </c:strCache>
            </c:strRef>
          </c:tx>
          <c:spPr bwMode="auto">
            <a:prstGeom prst="rect">
              <a:avLst/>
            </a:prstGeom>
            <a:solidFill>
              <a:srgbClr val="366446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10430"/>
                  <c:y val="-0.04008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1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13650"/>
                  <c:y val="-0.04008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1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dLblPos val="outEnd"/>
              <c:layout>
                <c:manualLayout>
                  <c:x val="0.016060"/>
                  <c:y val="-0.04008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1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c:spPr>
            <c:txPr>
              <a:bodyPr/>
              <a:p>
                <a:pPr>
                  <a:defRPr sz="11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strRef>
              <c:f>Лист1!$B$2:$D$2</c:f>
              <c:strCache>
                <c:ptCount val="3"/>
                <c:pt idx="0">
                  <c:v xml:space="preserve">Продовольственная пшеница 3 класса</c:v>
                </c:pt>
                <c:pt idx="1">
                  <c:v xml:space="preserve">Продовольственная пшеница 4 класса</c:v>
                </c:pt>
                <c:pt idx="2">
                  <c:v xml:space="preserve">Пшеница фуражная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14190</c:v>
                </c:pt>
                <c:pt idx="1">
                  <c:v>14010</c:v>
                </c:pt>
                <c:pt idx="2">
                  <c:v>15631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2023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07220"/>
                  <c:y val="-0.05210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0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08030"/>
                  <c:y val="-0.04008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0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dLblPos val="outEnd"/>
              <c:layout>
                <c:manualLayout>
                  <c:x val="0.015250"/>
                  <c:y val="-0.03807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0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c:spPr>
            <c:txPr>
              <a:bodyPr/>
              <a:p>
                <a:pPr>
                  <a:defRPr sz="10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strRef>
              <c:f>Лист1!$B$2:$D$2</c:f>
              <c:strCache>
                <c:ptCount val="3"/>
                <c:pt idx="0">
                  <c:v xml:space="preserve">Продовольственная пшеница 3 класса</c:v>
                </c:pt>
                <c:pt idx="1">
                  <c:v xml:space="preserve">Продовольственная пшеница 4 класса</c:v>
                </c:pt>
                <c:pt idx="2">
                  <c:v xml:space="preserve">Пшеница фуражная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11193</c:v>
                </c:pt>
                <c:pt idx="1">
                  <c:v>11090</c:v>
                </c:pt>
                <c:pt idx="2">
                  <c:v>10664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2024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2">
                <a:lumMod val="75000"/>
              </a:schemeClr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10430"/>
                  <c:y val="-0.04408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1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11240"/>
                  <c:y val="-0.03406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1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dLblPos val="outEnd"/>
              <c:layout>
                <c:manualLayout>
                  <c:x val="0.020870"/>
                  <c:y val="-0.04008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1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c:spPr>
            <c:txPr>
              <a:bodyPr/>
              <a:p>
                <a:pPr>
                  <a:defRPr sz="11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strRef>
              <c:f>Лист1!$B$2:$D$2</c:f>
              <c:strCache>
                <c:ptCount val="3"/>
                <c:pt idx="0">
                  <c:v xml:space="preserve">Продовольственная пшеница 3 класса</c:v>
                </c:pt>
                <c:pt idx="1">
                  <c:v xml:space="preserve">Продовольственная пшеница 4 класса</c:v>
                </c:pt>
                <c:pt idx="2">
                  <c:v xml:space="preserve">Пшеница фуражная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13642</c:v>
                </c:pt>
                <c:pt idx="1">
                  <c:v>11847</c:v>
                </c:pt>
                <c:pt idx="2">
                  <c:v>9075</c:v>
                </c:pt>
              </c:numCache>
            </c:numRef>
          </c:val>
        </c:ser>
        <c:ser>
          <c:idx val="3"/>
          <c:order val="3"/>
          <c:tx>
            <c:strRef>
              <c:f>Лист1!$A$6</c:f>
              <c:strCache>
                <c:ptCount val="1"/>
                <c:pt idx="0">
                  <c:v>2025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3"/>
            </a:solidFill>
            <a:ln w="1269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dLblPos val="outEnd"/>
              <c:layout>
                <c:manualLayout>
                  <c:x val="0.018470"/>
                  <c:y val="-0.03807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0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0.012840"/>
                  <c:y val="-0.03406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0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dLblPos val="outEnd"/>
              <c:layout>
                <c:manualLayout>
                  <c:x val="0.013650"/>
                  <c:y val="-0.04008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c:spPr>
              <c:txPr>
                <a:bodyPr/>
                <a:p>
                  <a:pPr>
                    <a:defRPr sz="1000" b="1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c:spPr>
            <c:txPr>
              <a:bodyPr/>
              <a:p>
                <a:pPr>
                  <a:defRPr sz="1000" b="1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strRef>
              <c:f>Лист1!$B$2:$D$2</c:f>
              <c:strCache>
                <c:ptCount val="3"/>
                <c:pt idx="0">
                  <c:v xml:space="preserve">Продовольственная пшеница 3 класса</c:v>
                </c:pt>
                <c:pt idx="1">
                  <c:v xml:space="preserve">Продовольственная пшеница 4 класса</c:v>
                </c:pt>
                <c:pt idx="2">
                  <c:v xml:space="preserve">Пшеница фуражная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 formatCode="General">
                  <c:v>12532</c:v>
                </c:pt>
                <c:pt idx="1" formatCode="0">
                  <c:v>10234.9608909967</c:v>
                </c:pt>
                <c:pt idx="2" formatCode="0">
                  <c:v>8146.43601416892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219"/>
        <c:axId val="2140841677"/>
        <c:axId val="2140841678"/>
      </c:bar3DChart>
      <c:catAx>
        <c:axId val="214084167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</c:spPr>
        <c:txPr>
          <a:bodyPr/>
          <a:p>
            <a:pPr>
              <a:defRPr sz="14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/>
          </a:p>
        </c:txPr>
        <c:crossAx val="2140841678"/>
        <c:crosses val="autoZero"/>
        <c:auto val="1"/>
        <c:lblAlgn val="ctr"/>
        <c:lblOffset val="100"/>
        <c:tickMarkSkip val="1"/>
        <c:noMultiLvlLbl val="0"/>
      </c:catAx>
      <c:valAx>
        <c:axId val="2140841678"/>
        <c:scaling>
          <c:orientation val="minMax"/>
        </c:scaling>
        <c:delete val="1"/>
        <c:axPos val="l"/>
        <c:majorGridlines>
          <c:spPr bwMode="auto">
            <a:prstGeom prst="rect">
              <a:avLst/>
            </a:prstGeom>
            <a:noFill/>
            <a:ln w="9525" cap="flat" cmpd="sng" algn="ctr">
              <a:noFill/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841677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354000"/>
          <c:y val="0.901010"/>
          <c:w val="0.299840"/>
          <c:h val="0.055410"/>
        </c:manualLayout>
      </c:layout>
      <c:overlay val="0"/>
      <c:spPr bwMode="auto">
        <a:prstGeom prst="rect">
          <a:avLst/>
        </a:prstGeom>
        <a:noFill/>
        <a:ln w="12699">
          <a:solidFill>
            <a:schemeClr val="accent1">
              <a:lumMod val="50196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 bwMode="auto">
    <a:xfrm>
      <a:off x="285642" y="1405629"/>
      <a:ext cx="11515205" cy="4614538"/>
    </a:xfrm>
    <a:prstGeom prst="rect">
      <a:avLst/>
    </a:prstGeom>
    <a:solidFill>
      <a:schemeClr val="bg1">
        <a:alpha val="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8950"/>
          <c:y val="0.218150"/>
          <c:w val="0.462740"/>
          <c:h val="0.704700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 bwMode="auto">
            <a:effectLst>
              <a:softEdge rad="0"/>
            </a:effectLst>
          </c:spPr>
          <c:dPt>
            <c:idx val="0"/>
            <c:bubble3D val="0"/>
            <c:spPr bwMode="auto"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Pt>
            <c:idx val="1"/>
            <c:bubble3D val="0"/>
            <c:spPr bwMode="auto"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lt1"/>
                </a:solidFill>
                <a:bevel/>
              </a:ln>
              <a:effectLst>
                <a:softEdge rad="0"/>
              </a:effectLst>
            </c:spPr>
          </c:dPt>
          <c:dPt>
            <c:idx val="2"/>
            <c:bubble3D val="0"/>
            <c:spPr bwMode="auto">
              <a:prstGeom prst="rect">
                <a:avLst/>
              </a:prstGeom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Pt>
            <c:idx val="3"/>
            <c:bubble3D val="0"/>
            <c:spPr bwMode="auto">
              <a:prstGeom prst="rect">
                <a:avLst/>
              </a:prstGeom>
              <a:solidFill>
                <a:schemeClr val="accent4"/>
              </a:solidFill>
              <a:ln w="19050">
                <a:solidFill>
                  <a:schemeClr val="lt1"/>
                </a:solidFill>
                <a:miter/>
              </a:ln>
              <a:effectLst>
                <a:softEdge rad="0"/>
              </a:effectLst>
            </c:spPr>
          </c:dPt>
          <c:dPt>
            <c:idx val="4"/>
            <c:bubble3D val="0"/>
            <c:spPr bwMode="auto">
              <a:prstGeom prst="rect">
                <a:avLst/>
              </a:prstGeom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Pt>
            <c:idx val="5"/>
            <c:bubble3D val="0"/>
            <c:spPr bwMode="auto"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>
                <a:softEdge rad="0"/>
              </a:effectLst>
            </c:spPr>
          </c:dPt>
          <c:dLbls>
            <c:dLbl>
              <c:idx val="0"/>
              <c:layout/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1"/>
              <c:layout/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2"/>
              <c:layout>
                <c:manualLayout>
                  <c:x val="0.040370"/>
                  <c:y val="0.02415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3"/>
              <c:layout>
                <c:manualLayout>
                  <c:x val="0.002880"/>
                  <c:y val="0.04172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4"/>
              <c:layout/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5"/>
              <c:layout/>
              <c:showBubbleSize val="0"/>
              <c:showCatName val="0"/>
              <c:showLegendKey val="0"/>
              <c:showPercent val="0"/>
              <c:showSerName val="0"/>
              <c:showVal val="1"/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0"/>
            <c:spPr bwMode="auto">
              <a:prstGeom prst="rect">
                <a:avLst/>
              </a:prstGeom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093" tIns="19044" rIns="38093" bIns="19044" anchor="ctr" anchorCtr="1">
                <a:spAutoFit/>
              </a:bodyPr>
              <a:lstStyle/>
              <a:p>
                <a:pPr>
                  <a:defRPr sz="1600" b="1" i="0" u="none" strike="noStrike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</c:dLbls>
          <c:cat>
            <c:strRef>
              <c:f>Лист1!$A$2:$A$7</c:f>
              <c:strCache>
                <c:ptCount val="6"/>
                <c:pt idx="0">
                  <c:v xml:space="preserve">масложировая продукция </c:v>
                </c:pt>
                <c:pt idx="1">
                  <c:v>злаки</c:v>
                </c:pt>
                <c:pt idx="2">
                  <c:v xml:space="preserve">рыба и морепродукты</c:v>
                </c:pt>
                <c:pt idx="3">
                  <c:v xml:space="preserve">мясо и молоко</c:v>
                </c:pt>
                <c:pt idx="4">
                  <c:v xml:space="preserve">готовая пищевая продукция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General">
                  <c:v>68</c:v>
                </c:pt>
                <c:pt idx="1" formatCode="0.0">
                  <c:v>266.9</c:v>
                </c:pt>
                <c:pt idx="2" formatCode="General">
                  <c:v>29.9</c:v>
                </c:pt>
                <c:pt idx="3" formatCode="General">
                  <c:v>16.3</c:v>
                </c:pt>
                <c:pt idx="4" formatCode="General">
                  <c:v>130</c:v>
                </c:pt>
                <c:pt idx="5" formatCode="General">
                  <c:v>282.2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0"/>
        </c:dLbls>
        <c:firstSliceAng val="0"/>
        <c:holeSize val="65"/>
      </c:doughnutChart>
      <c:spPr bwMode="auto">
        <a:prstGeom prst="rect">
          <a:avLst/>
        </a:prstGeom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280"/>
          <c:y val="0.151100"/>
          <c:w val="0.381430"/>
          <c:h val="0.826410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5750768" y="1457844"/>
      <a:ext cx="6105469" cy="3942310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 bwMode="auto">
        <a:prstGeom prst="rect">
          <a:avLst/>
        </a:prstGeom>
        <a:noFill/>
        <a:ln>
          <a:noFill/>
        </a:ln>
        <a:effectLst/>
      </c:spPr>
    </c:floor>
    <c:sideWall>
      <c:thickness val="0"/>
      <c:spPr bwMode="auto">
        <a:prstGeom prst="rect">
          <a:avLst/>
        </a:prstGeom>
        <a:noFill/>
        <a:ln>
          <a:noFill/>
        </a:ln>
        <a:effectLst/>
      </c:spPr>
    </c:sideWall>
    <c:backWall>
      <c:thickness val="0"/>
      <c:spPr bwMode="auto">
        <a:prstGeom prst="rect">
          <a:avLst/>
        </a:prstGeom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площадь</c:v>
                </c:pt>
              </c:strCache>
            </c:strRef>
          </c:tx>
          <c:explosion val="5"/>
          <c:dPt>
            <c:idx val="0"/>
            <c:bubble3D val="0"/>
            <c:explosion val="0"/>
            <c:spPr bwMode="auto">
              <a:prstGeom prst="rect">
                <a:avLst/>
              </a:prstGeom>
              <a:gradFill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explosion val="0"/>
            <c:spPr bwMode="auto">
              <a:prstGeom prst="rect">
                <a:avLst/>
              </a:prstGeom>
              <a:gradFill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explosion val="0"/>
            <c:spPr bwMode="auto">
              <a:prstGeom prst="rect">
                <a:avLst/>
              </a:prstGeom>
              <a:gradFill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explosion val="0"/>
            <c:spPr bwMode="auto">
              <a:prstGeom prst="rect">
                <a:avLst/>
              </a:prstGeom>
              <a:gradFill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dLblPos val="outEnd"/>
              <c:layout>
                <c:manualLayout>
                  <c:x val="-0.031070"/>
                  <c:y val="-0.052310"/>
                </c:manualLayout>
              </c:layout>
              <c:separator xml:space="preserve">  - </c:separator>
              <c:showBubbleSize val="0"/>
              <c:showCatName val="1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c:spPr>
              <c:tx>
                <c:rich>
                  <a:bodyPr/>
                  <a:p>
                    <a:pPr>
                      <a:defRPr sz="14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/>
                      <a:t>пашня  -  47%</a:t>
                    </a:r>
                    <a:endParaRPr/>
                  </a:p>
                </c:rich>
              </c:tx>
              <c:txPr>
                <a:bodyPr/>
                <a:p>
                  <a:pPr>
                    <a:defRPr sz="1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>
                <c:manualLayout>
                  <c:x val="-0.129660"/>
                  <c:y val="0.114070"/>
                </c:manualLayout>
              </c:layout>
              <c:separator xml:space="preserve">  - </c:separator>
              <c:showBubbleSize val="0"/>
              <c:showCatName val="1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c:spPr>
              <c:txPr>
                <a:bodyPr/>
                <a:p>
                  <a:pPr>
                    <a:defRPr sz="1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2"/>
              <c:dLblPos val="outEnd"/>
              <c:layout>
                <c:manualLayout>
                  <c:x val="-0.038450"/>
                  <c:y val="0.039410"/>
                </c:manualLayout>
              </c:layout>
              <c:separator xml:space="preserve">  - </c:separator>
              <c:showBubbleSize val="0"/>
              <c:showCatName val="1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c:spPr>
              <c:txPr>
                <a:bodyPr/>
                <a:p>
                  <a:pPr>
                    <a:defRPr sz="1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>
              <c:idx val="3"/>
              <c:dLblPos val="outEnd"/>
              <c:layout>
                <c:manualLayout>
                  <c:x val="0.050730"/>
                  <c:y val="-0.014560"/>
                </c:manualLayout>
              </c:layout>
              <c:separator xml:space="preserve">  - </c:separator>
              <c:showBubbleSize val="0"/>
              <c:showCatName val="1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c:spPr>
              <c:txPr>
                <a:bodyPr/>
                <a:p>
                  <a:pPr>
                    <a:defRPr sz="1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/>
                </a:p>
              </c:txPr>
            </c:dLbl>
            <c:dLblPos val="outEnd"/>
            <c:separator xml:space="preserve">  - </c:separator>
            <c:showBubbleSize val="0"/>
            <c:showCatName val="1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>
                <a:noFill/>
              </a:ln>
            </c:spPr>
            <c:txPr>
              <a:bodyPr/>
              <a:p>
                <a:pPr>
                  <a:defRPr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strRef>
              <c:f>Лист1!$A$3:$A$6</c:f>
              <c:strCache>
                <c:ptCount val="4"/>
                <c:pt idx="0">
                  <c:v>пашня</c:v>
                </c:pt>
                <c:pt idx="1">
                  <c:v>сенокосы</c:v>
                </c:pt>
                <c:pt idx="2">
                  <c:v>пастбища</c:v>
                </c:pt>
                <c:pt idx="3">
                  <c:v>иные</c:v>
                </c:pt>
              </c:strCache>
            </c:strRef>
          </c:cat>
          <c:val>
            <c:numRef>
              <c:f>Лист1!$B$3:$B$6</c:f>
              <c:numCache>
                <c:formatCode>0%</c:formatCode>
                <c:ptCount val="4"/>
                <c:pt idx="0">
                  <c:v>0.47</c:v>
                </c:pt>
                <c:pt idx="1">
                  <c:v>0.25</c:v>
                </c:pt>
                <c:pt idx="2">
                  <c:v>0.27</c:v>
                </c:pt>
                <c:pt idx="3">
                  <c:v>0.01</c:v>
                </c:pt>
              </c:numCache>
            </c:numRef>
          </c:val>
        </c:ser>
        <c:dLbls>
          <c:dLblPos val="outEnd"/>
          <c:separator xml:space="preserve">  - </c:separator>
          <c:showBubbleSize val="0"/>
          <c:showCatName val="1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</c:pie3DChart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ayout/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676018" y="1969727"/>
      <a:ext cx="4921119" cy="3810001"/>
    </a:xfrm>
    <a:prstGeom prst="rect">
      <a:avLst/>
    </a:prstGeom>
    <a:solidFill>
      <a:schemeClr val="bg1">
        <a:alpha val="0"/>
      </a:schemeClr>
    </a:solidFill>
    <a:ln w="9525" cap="flat" cmpd="sng" algn="ctr">
      <a:noFill/>
      <a:prstDash val="solid"/>
      <a:round/>
    </a:ln>
    <a:effectLst/>
  </c:spPr>
  <c:txPr>
    <a:bodyPr/>
    <a:lstStyle/>
    <a:p>
      <a:pPr>
        <a:defRPr sz="900">
          <a:solidFill>
            <a:schemeClr val="tx2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 bwMode="auto">
        <a:prstGeom prst="rect">
          <a:avLst/>
        </a:prstGeom>
        <a:noFill/>
        <a:ln>
          <a:noFill/>
        </a:ln>
        <a:effectLst/>
      </c:spPr>
    </c:floor>
    <c:sideWall>
      <c:thickness val="0"/>
      <c:spPr bwMode="auto">
        <a:prstGeom prst="rect">
          <a:avLst/>
        </a:prstGeom>
        <a:noFill/>
        <a:ln>
          <a:noFill/>
        </a:ln>
        <a:effectLst/>
      </c:spPr>
    </c:sideWall>
    <c:backWall>
      <c:thickness val="0"/>
      <c:spPr bwMode="auto">
        <a:prstGeom prst="rect">
          <a:avLst/>
        </a:prstGeom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Лист2!$B$1</c:f>
              <c:strCache>
                <c:ptCount val="1"/>
                <c:pt idx="0">
                  <c:v>площадь</c:v>
                </c:pt>
              </c:strCache>
            </c:strRef>
          </c:tx>
          <c:dPt>
            <c:idx val="0"/>
            <c:bubble3D val="0"/>
            <c:spPr bwMode="auto"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 bwMode="auto">
              <a:prstGeom prst="rect">
                <a:avLst/>
              </a:prstGeom>
              <a:gradFill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dLblPos val="bestFit"/>
              <c:layout>
                <c:manualLayout>
                  <c:x val="0.239150"/>
                  <c:y val="0.068090"/>
                </c:manualLayout>
              </c:layout>
              <c:showBubbleSize val="0"/>
              <c:showCatName val="0"/>
              <c:showLegendKey val="0"/>
              <c:showPercent val="1"/>
              <c:showSerName val="0"/>
              <c:showVal val="0"/>
              <c:spPr bwMode="auto"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c:spPr>
              <c:tx>
                <c:rich>
                  <a:bodyPr rot="0" spcFirstLastPara="1" vertOverflow="ellipsis" vert="horz" wrap="square" lIns="38098" tIns="19048" rIns="38098" bIns="19048" anchor="ctr" anchorCtr="1">
                    <a:noAutofit/>
                  </a:bodyPr>
                  <a:lstStyle/>
                  <a:p>
                    <a:pPr>
                      <a:defRPr sz="14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18874AA9-8C85-72A7-FDCC-8596082077F2}" type="PERCENTAGE">
                      <a:rPr lang="ru-RU" sz="1400" b="1">
                        <a:latin typeface="Times New Roman"/>
                        <a:ea typeface="Times New Roman"/>
                        <a:cs typeface="Times New Roman"/>
                      </a:rPr>
                      <a:t/>
                    </a:fld>
                    <a:r>
                      <a:rPr lang="ru-RU" sz="1400" b="1">
                        <a:latin typeface="Times New Roman"/>
                        <a:ea typeface="Times New Roman"/>
                        <a:cs typeface="Times New Roman"/>
                      </a:rPr>
                      <a:t> (1859,5 тыс. га)</a:t>
                    </a:r>
                    <a:endParaRPr sz="1400" b="1">
                      <a:latin typeface="Times New Roman"/>
                      <a:cs typeface="Times New Roman"/>
                    </a:endParaRPr>
                  </a:p>
                </c:rich>
              </c:tx>
              <c:txPr>
                <a:bodyPr rot="0" spcFirstLastPara="1" vertOverflow="ellipsis" vert="horz" wrap="square" lIns="38098" tIns="19048" rIns="38098" bIns="19048" anchor="ctr" anchorCtr="1">
                  <a:noAutofit/>
                </a:bodyPr>
                <a:lstStyle/>
                <a:p>
                  <a:pPr>
                    <a:defRPr sz="1400" b="1" i="0" u="none" strike="noStrike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extLst>
                <c:ext uri="{CE6537A1-D6FC-4f65-9D91-7224C49458BB}">
                  <c15:showDataLabelsRange val="0"/>
                </c:ext>
              </c:extLst>
            </c:dLbl>
            <c:dLbl>
              <c:idx val="1"/>
              <c:dLblPos val="bestFit"/>
              <c:layout>
                <c:manualLayout>
                  <c:x val="0.035200"/>
                  <c:y val="-0.066300"/>
                </c:manualLayout>
              </c:layout>
              <c:showBubbleSize val="0"/>
              <c:showCatName val="0"/>
              <c:showLegendKey val="0"/>
              <c:showPercent val="1"/>
              <c:showSerName val="0"/>
              <c:showVal val="0"/>
              <c:spPr bwMode="auto"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effectLst/>
              </c:spPr>
              <c:tx>
                <c:rich>
                  <a:bodyPr rot="0" spcFirstLastPara="1" vertOverflow="ellipsis" vert="horz" wrap="square" lIns="38098" tIns="19048" rIns="38098" bIns="19048" anchor="ctr" anchorCtr="1">
                    <a:noAutofit/>
                  </a:bodyPr>
                  <a:lstStyle/>
                  <a:p>
                    <a:pPr>
                      <a:defRPr sz="14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1BD39C3D-DBC6-CB13-89BC-A32219B09609}" type="PERCENTAGE">
                      <a:rPr lang="ru-RU" sz="1400" b="1">
                        <a:latin typeface="Times New Roman"/>
                        <a:ea typeface="Times New Roman"/>
                        <a:cs typeface="Times New Roman"/>
                      </a:rPr>
                      <a:t/>
                    </a:fld>
                    <a:r>
                      <a:rPr lang="ru-RU" sz="1400" b="1">
                        <a:latin typeface="Times New Roman"/>
                        <a:ea typeface="Times New Roman"/>
                        <a:cs typeface="Times New Roman"/>
                      </a:rPr>
                      <a:t> (232,0</a:t>
                    </a:r>
                    <a:r>
                      <a:rPr lang="ru-RU" sz="1400" b="1">
                        <a:latin typeface="Times New Roman"/>
                        <a:ea typeface="Times New Roman"/>
                        <a:cs typeface="Times New Roman"/>
                      </a:rPr>
                      <a:t> тыс. га)</a:t>
                    </a:r>
                    <a:endParaRPr sz="1400" b="1">
                      <a:latin typeface="Times New Roman"/>
                      <a:cs typeface="Times New Roman"/>
                    </a:endParaRPr>
                  </a:p>
                </c:rich>
              </c:tx>
              <c:txPr>
                <a:bodyPr rot="0" spcFirstLastPara="1" vertOverflow="ellipsis" vert="horz" wrap="square" lIns="38098" tIns="19048" rIns="38098" bIns="19048" anchor="ctr" anchorCtr="1">
                  <a:noAutofit/>
                </a:bodyPr>
                <a:lstStyle/>
                <a:p>
                  <a:pPr>
                    <a:defRPr sz="1400" b="1" i="0" u="none" strike="noStrike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extLst>
                <c:ext uri="{CE6537A1-D6FC-4f65-9D91-7224C49458BB}">
                  <c15:showDataLabelsRange val="0"/>
                </c:ext>
              </c:extLst>
            </c:dLbl>
            <c:dLblPos val="inEnd"/>
            <c:leaderLines>
              <c:spPr bwMode="auto">
                <a:prstGeom prst="rect">
                  <a:avLst/>
                </a:prstGeom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showBubbleSize val="0"/>
            <c:showCatName val="0"/>
            <c:showLeaderLines val="1"/>
            <c:showLegendKey val="0"/>
            <c:showPercent val="1"/>
            <c:showSerName val="0"/>
            <c:showVal val="0"/>
            <c:spPr bwMode="auto">
              <a:prstGeom prst="rect">
                <a:avLst/>
              </a:prstGeom>
              <a:solidFill>
                <a:schemeClr val="bg1">
                  <a:lumMod val="95000"/>
                  <a:alpha val="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098" tIns="19048" rIns="38098" bIns="19048" anchor="ctr" anchorCtr="1">
                <a:spAutoFit/>
              </a:bodyPr>
              <a:lstStyle/>
              <a:p>
                <a:pPr>
                  <a:defRPr sz="1400" b="1" i="0" u="none" strike="noStrike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</c:dLbls>
          <c:cat>
            <c:strRef>
              <c:f>Лист2!$A$2:$A$3</c:f>
              <c:strCache>
                <c:ptCount val="2"/>
                <c:pt idx="0">
                  <c:v xml:space="preserve">посевная площадь ярового сева 2024 года внесенная в ЕФГИС ЗСН</c:v>
                </c:pt>
                <c:pt idx="1">
                  <c:v>нет</c:v>
                </c:pt>
              </c:strCache>
            </c:strRef>
          </c:cat>
          <c:val>
            <c:numRef>
              <c:f>Лист2!$B$2:$B$3</c:f>
              <c:numCache>
                <c:formatCode>General</c:formatCode>
                <c:ptCount val="2"/>
                <c:pt idx="0">
                  <c:v>100</c:v>
                </c:pt>
                <c:pt idx="1">
                  <c:v>11</c:v>
                </c:pt>
              </c:numCache>
            </c:numRef>
          </c:val>
        </c:ser>
        <c:dLbls>
          <c:dLblPos val="inEnd"/>
          <c:showBubbleSize val="0"/>
          <c:showCatName val="0"/>
          <c:showLeaderLines val="1"/>
          <c:showLegendKey val="0"/>
          <c:showPercent val="1"/>
          <c:showSerName val="0"/>
          <c:showVal val="0"/>
        </c:dLbls>
      </c:pie3DChart>
      <c:spPr bwMode="auto">
        <a:prstGeom prst="rect">
          <a:avLst/>
        </a:prstGeom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>
                <a:solidFill>
                  <a:sysClr val="windowText" lastClr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delete val="1"/>
        <c:txPr>
          <a:bodyPr/>
          <a:p>
            <a:pPr>
              <a:defRPr>
                <a:latin typeface="Times New Roman"/>
                <a:ea typeface="Times New Roman"/>
                <a:cs typeface="Times New Roman"/>
              </a:defRPr>
            </a:pPr>
            <a:endParaRPr/>
          </a:p>
        </c:txPr>
      </c:legendEntry>
      <c:layout>
        <c:manualLayout>
          <c:xMode val="edge"/>
          <c:yMode val="edge"/>
          <c:x val="0.023500"/>
          <c:y val="0.848330"/>
          <c:w val="0.956420"/>
          <c:h val="0.127480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6522788" y="2276433"/>
      <a:ext cx="5444516" cy="3507869"/>
    </a:xfrm>
    <a:prstGeom prst="rect">
      <a:avLst/>
    </a:prstGeom>
    <a:solidFill>
      <a:schemeClr val="bg1">
        <a:alpha val="0"/>
      </a:schemeClr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 w="25400">
          <a:noFill/>
          <a:miter/>
        </a:ln>
        <a:effectLst/>
      </c:spPr>
    </c:floor>
    <c:sideWall>
      <c:thickness val="0"/>
      <c:spPr bwMode="auto">
        <a:prstGeom prst="rect">
          <a:avLst/>
        </a:prstGeom>
        <a:noFill/>
        <a:ln w="25400">
          <a:noFill/>
        </a:ln>
        <a:effectLst/>
      </c:spPr>
    </c:sideWall>
    <c:backWall>
      <c:thickness val="0"/>
      <c:spPr bwMode="auto">
        <a:prstGeom prst="rect">
          <a:avLst/>
        </a:prstGeom>
        <a:noFill/>
        <a:ln w="25400">
          <a:noFill/>
          <a:miter/>
        </a:ln>
        <a:effectLst/>
      </c:spPr>
    </c:backWall>
    <c:plotArea>
      <c:layout>
        <c:manualLayout>
          <c:layoutTarget val="inner"/>
          <c:xMode val="edge"/>
          <c:yMode val="edge"/>
          <c:x val="0.004060"/>
          <c:y val="0.008520"/>
          <c:w val="0.997410"/>
          <c:h val="0.717530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 bwMode="auto">
            <a:prstGeom prst="rect">
              <a:avLst/>
            </a:prstGeom>
            <a:solidFill>
              <a:srgbClr val="376347"/>
            </a:solidFill>
            <a:ln>
              <a:solidFill>
                <a:schemeClr val="tx1"/>
              </a:solidFill>
              <a:miter/>
            </a:ln>
            <a:effectLst/>
          </c:spPr>
          <c:invertIfNegative val="0"/>
          <c:dLbls>
            <c:dLbl>
              <c:idx val="0"/>
              <c:layout>
                <c:manualLayout>
                  <c:x val="-0.005500"/>
                  <c:y val="-0.04746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rot="0" spcFirstLastPara="1" vertOverflow="ellipsis" vert="horz" wrap="square" lIns="38093" tIns="19044" rIns="38093" bIns="19044" anchor="ctr" anchorCtr="1">
                  <a:spAutoFit/>
                </a:bodyPr>
                <a:lstStyle/>
                <a:p>
                  <a:pPr>
                    <a:defRPr sz="1400" b="1" i="0" u="none" strike="noStrike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-0.003250"/>
                  <c:y val="-0.03977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rot="0" spcFirstLastPara="1" vertOverflow="ellipsis" vert="horz" wrap="square" lIns="38093" tIns="19044" rIns="38093" bIns="19044" anchor="ctr" anchorCtr="1">
                  <a:spAutoFit/>
                </a:bodyPr>
                <a:lstStyle/>
                <a:p>
                  <a:pPr>
                    <a:defRPr sz="1400" b="1" i="0" u="none" strike="noStrike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-0.003180"/>
                  <c:y val="-0.03923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rot="0" spcFirstLastPara="1" vertOverflow="ellipsis" vert="horz" wrap="square" lIns="38093" tIns="19044" rIns="38093" bIns="19044" anchor="ctr" anchorCtr="1">
                  <a:spAutoFit/>
                </a:bodyPr>
                <a:lstStyle/>
                <a:p>
                  <a:pPr>
                    <a:defRPr sz="1400" b="1" i="0" u="none" strike="noStrike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rgbClr val="0070C0">
                  <a:alpha val="0"/>
                </a:srgbClr>
              </a:solidFill>
              <a:ln w="19049">
                <a:noFill/>
                <a:prstDash val="solid"/>
                <a:miter/>
              </a:ln>
              <a:effectLst/>
            </c:spPr>
            <c:txPr>
              <a:bodyPr rot="0" spcFirstLastPara="1" vertOverflow="ellipsis" vert="horz" wrap="square" lIns="38094" tIns="19044" rIns="38094" bIns="19044" anchor="ctr" anchorCtr="1">
                <a:spAutoFit/>
              </a:bodyPr>
              <a:lstStyle/>
              <a:p>
                <a:pPr>
                  <a:defRPr sz="1400" b="1" i="0" u="none" strike="noStrike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Лист1!$A$5:$A$7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Лист1!$B$5:$B$7</c:f>
              <c:numCache>
                <c:formatCode>0.0</c:formatCode>
                <c:ptCount val="3"/>
                <c:pt idx="0">
                  <c:v>311.6</c:v>
                </c:pt>
                <c:pt idx="1">
                  <c:v>300.5</c:v>
                </c:pt>
                <c:pt idx="2">
                  <c:v>300.7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  <a:miter/>
            </a:ln>
            <a:effectLst/>
          </c:spPr>
          <c:invertIfNegative val="0"/>
          <c:dLbls>
            <c:dLbl>
              <c:idx val="0"/>
              <c:layout>
                <c:manualLayout>
                  <c:x val="0.014910"/>
                  <c:y val="-0.03429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rot="0" spcFirstLastPara="1" vertOverflow="ellipsis" vert="horz" wrap="square" lIns="38093" tIns="19044" rIns="38093" bIns="19044" anchor="ctr" anchorCtr="1">
                  <a:spAutoFit/>
                </a:bodyPr>
                <a:lstStyle/>
                <a:p>
                  <a:pPr>
                    <a:defRPr sz="1400" b="1" i="0" u="none" strike="noStrike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0.020200"/>
                  <c:y val="-0.03987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rot="0" spcFirstLastPara="1" vertOverflow="ellipsis" vert="horz" wrap="square" lIns="38093" tIns="19044" rIns="38093" bIns="19044" anchor="ctr" anchorCtr="1">
                  <a:spAutoFit/>
                </a:bodyPr>
                <a:lstStyle/>
                <a:p>
                  <a:pPr>
                    <a:defRPr sz="1400" b="1" i="0" u="none" strike="noStrike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0.022930"/>
                  <c:y val="-0.036570"/>
                </c:manualLayout>
              </c:layout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rot="0" spcFirstLastPara="1" vertOverflow="ellipsis" vert="horz" wrap="square" lIns="38093" tIns="19044" rIns="38093" bIns="19044" anchor="ctr" anchorCtr="1">
                  <a:spAutoFit/>
                </a:bodyPr>
                <a:lstStyle/>
                <a:p>
                  <a:pPr>
                    <a:defRPr sz="1400" b="1" i="0" u="none" strike="noStrike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19049">
                <a:noFill/>
                <a:prstDash val="solid"/>
                <a:round/>
              </a:ln>
              <a:effectLst/>
            </c:spPr>
            <c:txPr>
              <a:bodyPr rot="0" spcFirstLastPara="1" vertOverflow="ellipsis" vert="horz" wrap="square" lIns="38094" tIns="19044" rIns="38094" bIns="19044" anchor="ctr" anchorCtr="1">
                <a:spAutoFit/>
              </a:bodyPr>
              <a:lstStyle/>
              <a:p>
                <a:pPr>
                  <a:defRPr sz="1400" b="1" i="0" u="none" strike="noStrike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</c:dLbls>
          <c:cat>
            <c:numRef>
              <c:f>Лист1!$A$5:$A$7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Лист1!$C$5:$C$7</c:f>
              <c:numCache>
                <c:formatCode>0.0</c:formatCode>
                <c:ptCount val="3"/>
                <c:pt idx="0">
                  <c:v>326.5</c:v>
                </c:pt>
                <c:pt idx="1">
                  <c:v>306.2</c:v>
                </c:pt>
                <c:pt idx="2">
                  <c:v>323.2</c:v>
                </c:pt>
              </c:numCache>
            </c:numRef>
          </c:val>
        </c:ser>
        <c:dLbls>
          <c:showBubbleSize val="0"/>
          <c:showCatName val="0"/>
          <c:showLeaderLines val="0"/>
          <c:showLegendKey val="0"/>
          <c:showPercent val="0"/>
          <c:showSerName val="0"/>
          <c:showVal val="1"/>
        </c:dLbls>
        <c:gapWidth val="189"/>
        <c:gapDepth val="0"/>
        <c:shape val="box"/>
        <c:axId val="2140842461"/>
        <c:axId val="2140842462"/>
      </c:bar3DChart>
      <c:catAx>
        <c:axId val="214084246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140842462"/>
        <c:crosses val="autoZero"/>
        <c:auto val="1"/>
        <c:lblAlgn val="ctr"/>
        <c:lblOffset val="100"/>
        <c:noMultiLvlLbl val="0"/>
      </c:catAx>
      <c:valAx>
        <c:axId val="2140842462"/>
        <c:scaling>
          <c:orientation val="minMax"/>
          <c:min val="200.000000"/>
        </c:scaling>
        <c:delete val="1"/>
        <c:axPos val="l"/>
        <c:numFmt formatCode="0.0" sourceLinked="1"/>
        <c:majorTickMark val="out"/>
        <c:minorTickMark val="none"/>
        <c:tickLblPos val="nextTo"/>
        <c:crossAx val="2140842461"/>
        <c:crosses val="autoZero"/>
        <c:crossBetween val="between"/>
      </c:valAx>
      <c:spPr bwMode="auto">
        <a:prstGeom prst="rect">
          <a:avLst/>
        </a:prstGeom>
        <a:noFill/>
        <a:ln w="25400">
          <a:noFill/>
          <a:round/>
        </a:ln>
        <a:effectLst/>
      </c:spPr>
    </c:plotArea>
    <c:legend>
      <c:legendPos val="b"/>
      <c:layout>
        <c:manualLayout>
          <c:xMode val="edge"/>
          <c:yMode val="edge"/>
          <c:x val="0.297650"/>
          <c:y val="0.882120"/>
          <c:w val="0.405870"/>
          <c:h val="0.085900"/>
        </c:manualLayout>
      </c:layout>
      <c:overlay val="0"/>
      <c:spPr bwMode="auto">
        <a:prstGeom prst="rect">
          <a:avLst/>
        </a:prstGeom>
        <a:noFill/>
        <a:ln>
          <a:noFill/>
          <a:round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 bwMode="auto">
    <a:xfrm rot="0" flipH="0" flipV="0">
      <a:off x="370449" y="1151847"/>
      <a:ext cx="6241707" cy="2893240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950"/>
          <c:y val="0.123500"/>
          <c:w val="0.621750"/>
          <c:h val="0.832520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Семена</c:v>
                </c:pt>
              </c:strCache>
            </c:strRef>
          </c:tx>
          <c:dPt>
            <c:idx val="0"/>
            <c:spPr bwMode="auto"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spPr bwMode="auto"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  <a:miter/>
              </a:ln>
            </c:spPr>
          </c:dPt>
          <c:dPt>
            <c:idx val="2"/>
            <c:spPr bwMode="auto"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lt1"/>
                </a:solidFill>
              </a:ln>
            </c:spPr>
          </c:dPt>
          <c:dLbls>
            <c:dLbl>
              <c:idx val="0"/>
              <c:dLblPos val="outEnd"/>
              <c:layout>
                <c:manualLayout>
                  <c:x val="-0.081590"/>
                  <c:y val="-0.007120"/>
                </c:manualLayout>
              </c:layout>
              <c:separator xml:space="preserve"> -</c:separator>
              <c:showBubbleSize val="0"/>
              <c:showCatName val="1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 w="57150">
                  <a:noFill/>
                  <a:prstDash val="solid"/>
                </a:ln>
              </c:spPr>
              <c:txPr>
                <a:bodyPr/>
                <a:p>
                  <a:pPr>
                    <a:defRPr sz="1400" b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Impact"/>
                      <a:ea typeface="Impact"/>
                      <a:cs typeface="Impact"/>
                    </a:defRPr>
                  </a:pPr>
                  <a:endParaRPr/>
                </a:p>
              </c:txPr>
            </c:dLbl>
            <c:dLbl>
              <c:idx val="1"/>
              <c:dLblPos val="outEnd"/>
              <c:layout/>
              <c:separator xml:space="preserve"> -</c:separator>
              <c:showBubbleSize val="0"/>
              <c:showCatName val="1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 w="57150">
                  <a:noFill/>
                  <a:prstDash val="solid"/>
                </a:ln>
              </c:spPr>
              <c:txPr>
                <a:bodyPr/>
                <a:p>
                  <a:pPr>
                    <a:defRPr sz="1400" b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Impact"/>
                      <a:ea typeface="Impact"/>
                      <a:cs typeface="Impact"/>
                    </a:defRPr>
                  </a:pPr>
                  <a:endParaRPr/>
                </a:p>
              </c:txPr>
            </c:dLbl>
            <c:dLbl>
              <c:idx val="2"/>
              <c:dLblPos val="outEnd"/>
              <c:layout/>
              <c:separator xml:space="preserve"> -</c:separator>
              <c:showBubbleSize val="0"/>
              <c:showCatName val="1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noFill/>
                <a:ln w="57150">
                  <a:noFill/>
                  <a:prstDash val="solid"/>
                </a:ln>
              </c:spPr>
              <c:txPr>
                <a:bodyPr/>
                <a:p>
                  <a:pPr>
                    <a:defRPr sz="1400" b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Impact"/>
                      <a:ea typeface="Impact"/>
                      <a:cs typeface="Impact"/>
                    </a:defRPr>
                  </a:pPr>
                  <a:endParaRPr/>
                </a:p>
              </c:txPr>
            </c:dLbl>
            <c:dLblPos val="outEnd"/>
            <c:separator xml:space="preserve"> -</c:separator>
            <c:showBubbleSize val="0"/>
            <c:showCatName val="1"/>
            <c:showLeaderLines val="1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 w="57150">
                <a:noFill/>
                <a:prstDash val="solid"/>
              </a:ln>
            </c:spPr>
            <c:txPr>
              <a:bodyPr/>
              <a:p>
                <a:pPr>
                  <a:defRPr sz="14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Impact"/>
                    <a:ea typeface="Impact"/>
                    <a:cs typeface="Impact"/>
                  </a:defRPr>
                </a:pPr>
                <a:endParaRPr/>
              </a:p>
            </c:txPr>
          </c:dLbls>
          <c:cat>
            <c:strRef>
              <c:f>Sheet1!$A$2:$A$4</c:f>
              <c:strCache>
                <c:ptCount val="3"/>
                <c:pt idx="0">
                  <c:v>ЭС</c:v>
                </c:pt>
                <c:pt idx="1">
                  <c:v>ОС</c:v>
                </c:pt>
                <c:pt idx="2">
                  <c:v>РС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0.047</c:v>
                </c:pt>
                <c:pt idx="1">
                  <c:v>0.019</c:v>
                </c:pt>
                <c:pt idx="2">
                  <c:v>0.8109999999999999</c:v>
                </c:pt>
              </c:numCache>
            </c:numRef>
          </c:val>
        </c:ser>
        <c:dLbls>
          <c:dLblPos val="outEnd"/>
          <c:separator xml:space="preserve"> -</c:separator>
          <c:showBubbleSize val="0"/>
          <c:showCatName val="1"/>
          <c:showLeaderLines val="1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firstSliceAng val="0"/>
      </c:pieChart>
      <c:spPr bwMode="auto">
        <a:prstGeom prst="rect">
          <a:avLst/>
        </a:prstGeom>
        <a:noFill/>
        <a:ln>
          <a:noFill/>
        </a:ln>
      </c:spPr>
    </c:plotArea>
    <c:plotVisOnly val="1"/>
    <c:dispBlanksAs val="gap"/>
    <c:showDLblsOverMax val="0"/>
  </c:chart>
  <c:spPr bwMode="auto">
    <a:xfrm>
      <a:off x="474755" y="2228662"/>
      <a:ext cx="5213439" cy="3893542"/>
    </a:xfrm>
    <a:prstGeom prst="rect">
      <a:avLst/>
    </a:prstGeom>
    <a:solidFill>
      <a:schemeClr val="bg1">
        <a:alpha val="0"/>
      </a:schemeClr>
    </a:solidFill>
    <a:ln w="9525" cap="flat" cmpd="sng" algn="ctr">
      <a:noFill/>
      <a:prstDash val="solid"/>
      <a:round/>
    </a:ln>
  </c:spPr>
  <c:txPr>
    <a:bodyPr/>
    <a:p>
      <a:pPr>
        <a:defRPr sz="9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3240"/>
          <c:y val="0.054170"/>
          <c:w val="0.593500"/>
          <c:h val="0.911790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Селекция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6"/>
            </a:solidFill>
          </c:spPr>
          <c:dPt>
            <c:idx val="0"/>
            <c:spPr bwMode="auto"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spPr bwMode="auto"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lt1"/>
                </a:solidFill>
              </a:ln>
            </c:spPr>
          </c:dPt>
          <c:dLbls>
            <c:dLbl>
              <c:idx val="0"/>
              <c:dLblPos val="ctr"/>
              <c:layout>
                <c:manualLayout>
                  <c:x val="0.284440"/>
                  <c:y val="-0.183860"/>
                </c:manualLayout>
              </c:layout>
              <c:separator xml:space="preserve"> - </c:separator>
              <c:showBubbleSize val="0"/>
              <c:showCatName val="1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>
                    <a:lumMod val="85000"/>
                    <a:alpha val="0"/>
                  </a:schemeClr>
                </a:solidFill>
                <a:ln>
                  <a:noFill/>
                </a:ln>
              </c:spPr>
              <c:txPr>
                <a:bodyPr/>
                <a:p>
                  <a:pPr>
                    <a:defRPr sz="1200" b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Impact"/>
                      <a:ea typeface="Impact"/>
                      <a:cs typeface="Impact"/>
                    </a:defRPr>
                  </a:pPr>
                  <a:endParaRPr/>
                </a:p>
              </c:txPr>
            </c:dLbl>
            <c:dLbl>
              <c:idx val="1"/>
              <c:dLblPos val="ctr"/>
              <c:layout>
                <c:manualLayout>
                  <c:x val="-0.280870"/>
                  <c:y val="-0.571720"/>
                </c:manualLayout>
              </c:layout>
              <c:separator xml:space="preserve"> - </c:separator>
              <c:showBubbleSize val="0"/>
              <c:showCatName val="1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>
                    <a:lumMod val="85000"/>
                    <a:alpha val="0"/>
                  </a:schemeClr>
                </a:solidFill>
                <a:ln>
                  <a:noFill/>
                </a:ln>
              </c:spPr>
              <c:txPr>
                <a:bodyPr/>
                <a:p>
                  <a:pPr>
                    <a:defRPr sz="1200" b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Impact"/>
                      <a:ea typeface="Impact"/>
                      <a:cs typeface="Impact"/>
                    </a:defRPr>
                  </a:pPr>
                  <a:endParaRPr/>
                </a:p>
              </c:txPr>
            </c:dLbl>
            <c:dLblPos val="ctr"/>
            <c:separator xml:space="preserve"> - </c:separator>
            <c:showBubbleSize val="0"/>
            <c:showCatName val="1"/>
            <c:showLeaderLines val="1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12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/>
              </a:p>
            </c:txPr>
          </c:dLbls>
          <c:cat>
            <c:strRef>
              <c:f>Sheet1!$A$2:$A$3</c:f>
              <c:strCache>
                <c:ptCount val="2"/>
                <c:pt idx="0">
                  <c:v xml:space="preserve">Иностранной селекции</c:v>
                </c:pt>
                <c:pt idx="1">
                  <c:v xml:space="preserve">Отечественной селекции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0.16699999999999998</c:v>
                </c:pt>
                <c:pt idx="1">
                  <c:v>0.833</c:v>
                </c:pt>
              </c:numCache>
            </c:numRef>
          </c:val>
        </c:ser>
        <c:dLbls>
          <c:dLblPos val="ctr"/>
          <c:separator xml:space="preserve"> - </c:separator>
          <c:showBubbleSize val="0"/>
          <c:showCatName val="1"/>
          <c:showLeaderLines val="1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firstSliceAng val="0"/>
      </c:pieChart>
      <c:spPr bwMode="auto">
        <a:prstGeom prst="rect">
          <a:avLst/>
        </a:prstGeom>
        <a:noFill/>
        <a:ln>
          <a:noFill/>
        </a:ln>
      </c:spPr>
    </c:plotArea>
    <c:plotVisOnly val="1"/>
    <c:dispBlanksAs val="gap"/>
    <c:showDLblsOverMax val="0"/>
  </c:chart>
  <c:spPr bwMode="auto">
    <a:xfrm>
      <a:off x="6095999" y="2450604"/>
      <a:ext cx="5640638" cy="3671604"/>
    </a:xfrm>
    <a:prstGeom prst="rect">
      <a:avLst/>
    </a:prstGeom>
    <a:solidFill>
      <a:schemeClr val="bg1">
        <a:alpha val="0"/>
      </a:schemeClr>
    </a:solidFill>
    <a:ln w="9525" cap="flat" cmpd="sng" algn="ctr">
      <a:noFill/>
      <a:prstDash val="solid"/>
      <a:round/>
    </a:ln>
  </c:spPr>
  <c:txPr>
    <a:bodyPr/>
    <a:p>
      <a:pPr>
        <a:defRPr sz="9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>
        <c:manualLayout/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Культуры</c:v>
                </c:pt>
              </c:strCache>
            </c:strRef>
          </c:tx>
          <c:spPr bwMode="auto">
            <a:prstGeom prst="rect">
              <a:avLst/>
            </a:prstGeom>
            <a:solidFill>
              <a:srgbClr val="366446"/>
            </a:solidFill>
            <a:ln>
              <a:noFill/>
              <a:miter/>
            </a:ln>
          </c:spPr>
          <c:invertIfNegative val="0"/>
          <c:dLbls>
            <c:dLblPos val="outEnd"/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strRef>
              <c:f>Sheet1!$A$2:$A$9</c:f>
              <c:strCache>
                <c:ptCount val="8"/>
                <c:pt idx="0">
                  <c:v xml:space="preserve">Овощи, всего</c:v>
                </c:pt>
                <c:pt idx="1">
                  <c:v>Картофель</c:v>
                </c:pt>
                <c:pt idx="2">
                  <c:v>Соя</c:v>
                </c:pt>
                <c:pt idx="3">
                  <c:v xml:space="preserve">Лен масличный</c:v>
                </c:pt>
                <c:pt idx="4">
                  <c:v>Кукуруза</c:v>
                </c:pt>
                <c:pt idx="5">
                  <c:v>Рапс</c:v>
                </c:pt>
                <c:pt idx="6">
                  <c:v xml:space="preserve">в т.ч. горох</c:v>
                </c:pt>
                <c:pt idx="7">
                  <c:v xml:space="preserve">Зерновые и зернобобовые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 formatCode="General">
                  <c:v>38.4</c:v>
                </c:pt>
                <c:pt idx="1" formatCode="0.0">
                  <c:v>3</c:v>
                </c:pt>
                <c:pt idx="2" formatCode="0.0">
                  <c:v>99.1</c:v>
                </c:pt>
                <c:pt idx="3" formatCode="0.0">
                  <c:v>81.3</c:v>
                </c:pt>
                <c:pt idx="4" formatCode="0.0">
                  <c:v>100</c:v>
                </c:pt>
                <c:pt idx="5" formatCode="General">
                  <c:v>92.8</c:v>
                </c:pt>
                <c:pt idx="6" formatCode="General">
                  <c:v>57.9</c:v>
                </c:pt>
                <c:pt idx="7" formatCode="General">
                  <c:v>83.3</c:v>
                </c:pt>
              </c:numCache>
            </c:numRef>
          </c:val>
        </c:ser>
        <c:dLbls>
          <c:dLblPos val="outEnd"/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182"/>
        <c:axId val="2140842463"/>
        <c:axId val="2140842464"/>
      </c:barChart>
      <c:catAx>
        <c:axId val="21408424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</c:spPr>
        <c:txPr>
          <a:bodyPr/>
          <a:p>
            <a:pPr>
              <a:defRPr sz="14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/>
          </a:p>
        </c:txPr>
        <c:crossAx val="2140842464"/>
        <c:crosses val="autoZero"/>
        <c:auto val="1"/>
        <c:lblAlgn val="ctr"/>
        <c:lblOffset val="100"/>
        <c:tickMarkSkip val="1"/>
        <c:noMultiLvlLbl val="0"/>
      </c:catAx>
      <c:valAx>
        <c:axId val="2140842464"/>
        <c:scaling>
          <c:orientation val="minMax"/>
        </c:scaling>
        <c:delete val="0"/>
        <c:axPos val="b"/>
        <c:majorGridlines>
          <c:spPr bwMode="auto">
            <a:prstGeom prst="rect">
              <a:avLst/>
            </a:prstGeom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one"/>
        <c:spPr bwMode="auto">
          <a:prstGeom prst="rect">
            <a:avLst/>
          </a:prstGeom>
          <a:noFill/>
          <a:ln>
            <a:noFill/>
            <a:round/>
          </a:ln>
        </c:spPr>
        <c:txPr>
          <a:bodyPr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842463"/>
        <c:crosses val="autoZero"/>
        <c:crossBetween val="between"/>
      </c:valAx>
      <c:spPr bwMode="auto">
        <a:prstGeom prst="rect">
          <a:avLst/>
        </a:prstGeom>
        <a:noFill/>
        <a:ln>
          <a:noFill/>
        </a:ln>
      </c:spPr>
    </c:plotArea>
    <c:plotVisOnly val="1"/>
    <c:dispBlanksAs val="gap"/>
    <c:showDLblsOverMax val="0"/>
  </c:chart>
  <c:spPr bwMode="auto">
    <a:xfrm>
      <a:off x="615321" y="1385703"/>
      <a:ext cx="10738472" cy="3945145"/>
    </a:xfrm>
    <a:prstGeom prst="rect">
      <a:avLst/>
    </a:prstGeom>
    <a:solidFill>
      <a:schemeClr val="bg1">
        <a:alpha val="0"/>
      </a:schemeClr>
    </a:solidFill>
    <a:ln w="9525" cap="flat" cmpd="sng" algn="ctr">
      <a:solidFill>
        <a:schemeClr val="tx1">
          <a:lumMod val="15000"/>
          <a:lumOff val="85000"/>
          <a:alpha val="0"/>
        </a:schemeClr>
      </a:solidFill>
      <a:prstDash val="solid"/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view3D>
      <c:rotX val="16"/>
      <c:rotY val="2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  <a:bevel/>
        </a:ln>
        <a:effectLst/>
      </c:spPr>
    </c:floor>
    <c:sideWall>
      <c:thickness val="0"/>
      <c:spPr bwMode="auto">
        <a:prstGeom prst="rect">
          <a:avLst/>
        </a:prstGeom>
        <a:noFill/>
        <a:ln>
          <a:noFill/>
          <a:round/>
        </a:ln>
        <a:effectLst/>
      </c:spPr>
    </c:sideWall>
    <c:backWall>
      <c:thickness val="0"/>
      <c:spPr bwMode="auto">
        <a:prstGeom prst="rect">
          <a:avLst/>
        </a:prstGeom>
        <a:noFill/>
        <a:ln>
          <a:noFill/>
          <a:round/>
        </a:ln>
        <a:effectLst/>
      </c:spPr>
    </c:backWall>
    <c:plotArea>
      <c:layout>
        <c:manualLayout>
          <c:layoutTarget val="inner"/>
          <c:xMode val="edge"/>
          <c:yMode val="edge"/>
          <c:x val="0.270730"/>
          <c:y val="0.033130"/>
          <c:w val="0.728090"/>
          <c:h val="0.850080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 xml:space="preserve">приобретено в физическом весе, тыс. тонн</c:v>
                </c:pt>
              </c:strCache>
            </c:strRef>
          </c:tx>
          <c:spPr bwMode="auto">
            <a:prstGeom prst="rect">
              <a:avLst/>
            </a:prstGeom>
            <a:solidFill>
              <a:srgbClr val="366446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.001050"/>
                  <c:y val="-0.00200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rot="0" spcFirstLastPara="1" vertOverflow="ellipsis" vert="horz" wrap="square" lIns="38090" tIns="19044" rIns="38090" bIns="19044" anchor="ctr" anchorCtr="1">
                  <a:spAutoFit/>
                </a:bodyPr>
                <a:lstStyle/>
                <a:p>
                  <a:pPr>
                    <a:defRPr sz="1600" b="1" i="0" u="none" strike="noStrike">
                      <a:solidFill>
                        <a:schemeClr val="bg1"/>
                      </a:solidFill>
                      <a:latin typeface="Times New Roman"/>
                      <a:ea typeface="+mn-ea"/>
                      <a:cs typeface="Times New Roman"/>
                    </a:defRPr>
                  </a:pPr>
                  <a:endParaRPr lang="ru-RU"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rgbClr val="1C6395"/>
              </a:solidFill>
              <a:ln w="19049">
                <a:solidFill>
                  <a:schemeClr val="tx1"/>
                </a:solidFill>
                <a:prstDash val="solid"/>
                <a:round/>
              </a:ln>
              <a:effectLst/>
            </c:spPr>
            <c:txPr>
              <a:bodyPr rot="0" spcFirstLastPara="1" vertOverflow="ellipsis" vert="horz" wrap="square" lIns="38090" tIns="19044" rIns="38090" bIns="19044" anchor="ctr" anchorCtr="1">
                <a:spAutoFit/>
              </a:bodyPr>
              <a:lstStyle/>
              <a:p>
                <a:pPr>
                  <a:defRPr sz="1600" b="1" i="0" u="none" strike="noStrike">
                    <a:solidFill>
                      <a:schemeClr val="bg1"/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strRef>
              <c:f>Лист1!$A$5:$A$8</c:f>
              <c:strCach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 xml:space="preserve">план на 2025</c:v>
                </c:pt>
              </c:strCache>
            </c:strRef>
          </c:cat>
          <c:val>
            <c:numRef>
              <c:f>Лист1!$B$5:$B$8</c:f>
              <c:numCache>
                <c:formatCode xml:space="preserve">#\ ##0.0</c:formatCode>
                <c:ptCount val="4"/>
                <c:pt idx="0">
                  <c:v>184.9</c:v>
                </c:pt>
                <c:pt idx="1">
                  <c:v>169.1</c:v>
                </c:pt>
                <c:pt idx="2">
                  <c:v>176.9</c:v>
                </c:pt>
                <c:pt idx="3">
                  <c:v>185.7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 xml:space="preserve">в пересчете на д.в.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.019980"/>
                  <c:y val="-0.02387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rot="0" spcFirstLastPara="1" vertOverflow="ellipsis" vert="horz" wrap="square" lIns="38090" tIns="19044" rIns="38090" bIns="19044" anchor="ctr" anchorCtr="1">
                  <a:spAutoFit/>
                </a:bodyPr>
                <a:lstStyle/>
                <a:p>
                  <a:pPr>
                    <a:defRPr sz="1600" b="1" i="0" u="none" strike="noStrike">
                      <a:solidFill>
                        <a:schemeClr val="accent2">
                          <a:lumMod val="75000"/>
                        </a:schemeClr>
                      </a:solidFill>
                      <a:latin typeface="Times New Roman"/>
                      <a:ea typeface="+mn-ea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0.012790"/>
                  <c:y val="-0.02689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rot="0" spcFirstLastPara="1" vertOverflow="ellipsis" vert="horz" wrap="square" lIns="38090" tIns="19044" rIns="38090" bIns="19044" anchor="ctr" anchorCtr="1">
                  <a:spAutoFit/>
                </a:bodyPr>
                <a:lstStyle/>
                <a:p>
                  <a:pPr>
                    <a:defRPr sz="1600" b="1" i="0" u="none" strike="noStrike">
                      <a:solidFill>
                        <a:schemeClr val="accent2">
                          <a:lumMod val="75000"/>
                        </a:schemeClr>
                      </a:solidFill>
                      <a:latin typeface="Times New Roman"/>
                      <a:ea typeface="+mn-ea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0.007080"/>
                  <c:y val="-0.01959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rot="0" spcFirstLastPara="1" vertOverflow="ellipsis" vert="horz" wrap="square" lIns="38090" tIns="19044" rIns="38090" bIns="19044" anchor="ctr" anchorCtr="1">
                  <a:spAutoFit/>
                </a:bodyPr>
                <a:lstStyle/>
                <a:p>
                  <a:pPr>
                    <a:defRPr sz="1600" b="1" i="0" u="none" strike="noStrike">
                      <a:solidFill>
                        <a:schemeClr val="accent2">
                          <a:lumMod val="75000"/>
                        </a:schemeClr>
                      </a:solidFill>
                      <a:latin typeface="Times New Roman"/>
                      <a:ea typeface="+mn-ea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0.019860"/>
                  <c:y val="-0.01663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/>
              </a:solidFill>
              <a:ln w="19049">
                <a:solidFill>
                  <a:schemeClr val="tx1">
                    <a:lumMod val="90000"/>
                    <a:lumOff val="5000"/>
                  </a:schemeClr>
                </a:solidFill>
                <a:prstDash val="solid"/>
                <a:round/>
              </a:ln>
              <a:effectLst/>
            </c:spPr>
            <c:txPr>
              <a:bodyPr rot="0" spcFirstLastPara="1" vertOverflow="ellipsis" vert="horz" wrap="square" lIns="38090" tIns="19044" rIns="38090" bIns="19044" anchor="ctr" anchorCtr="1">
                <a:spAutoFit/>
              </a:bodyPr>
              <a:lstStyle/>
              <a:p>
                <a:pPr>
                  <a:defRPr sz="1600" b="1" i="0" u="none" strike="noStrike">
                    <a:solidFill>
                      <a:schemeClr val="accent2">
                        <a:lumMod val="75000"/>
                      </a:schemeClr>
                    </a:solidFill>
                    <a:latin typeface="Times New Roman"/>
                    <a:ea typeface="+mn-ea"/>
                    <a:cs typeface="Times New Roman"/>
                  </a:defRPr>
                </a:pPr>
                <a:endParaRPr lang="ru-RU"/>
              </a:p>
            </c:txPr>
          </c:dLbls>
          <c:cat>
            <c:strRef>
              <c:f>Лист1!$A$5:$A$8</c:f>
              <c:strCach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 xml:space="preserve">план на 2025</c:v>
                </c:pt>
              </c:strCache>
            </c:strRef>
          </c:cat>
          <c:val>
            <c:numRef>
              <c:f>Лист1!$C$5:$C$8</c:f>
              <c:numCache>
                <c:formatCode>General</c:formatCode>
                <c:ptCount val="4"/>
                <c:pt idx="0" formatCode="0.0">
                  <c:v>78.5</c:v>
                </c:pt>
                <c:pt idx="1" formatCode="General">
                  <c:v>69.9</c:v>
                </c:pt>
                <c:pt idx="2" formatCode="General">
                  <c:v>71.1</c:v>
                </c:pt>
                <c:pt idx="3" formatCode="0.0">
                  <c:v>75.4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 xml:space="preserve">приобретено в физическом весе, тыс. тонн на 08 апреля</c:v>
                </c:pt>
              </c:strCache>
            </c:strRef>
          </c:tx>
          <c:spPr bwMode="auto"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3"/>
              <c:layout>
                <c:manualLayout>
                  <c:x val="0.025690"/>
                  <c:y val="-0.03122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txPr>
                <a:bodyPr wrap="square" lIns="38091" tIns="19044" rIns="38091" bIns="19044" anchor="ctr">
                  <a:spAutoFit/>
                </a:bodyPr>
                <a:lstStyle/>
                <a:p>
                  <a:pPr>
                    <a:defRPr sz="1600">
                      <a:latin typeface="Times New Roman"/>
                      <a:cs typeface="Times New Roman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0.023140"/>
                  <c:y val="-0.03250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</c:dLbl>
            <c:dLbl>
              <c:idx val="2"/>
              <c:layout>
                <c:manualLayout>
                  <c:x val="0.022810"/>
                  <c:y val="0.016350"/>
                </c:manualLayout>
              </c:layout>
              <c:separator xml:space="preserve"> </c:separator>
              <c:showBubbleSize val="0"/>
              <c:showCatName val="0"/>
              <c:showLegendKey val="0"/>
              <c:showPercent val="0"/>
              <c:showSerName val="0"/>
              <c:showVal val="1"/>
              <c:spPr bwMode="auto">
                <a:prstGeom prst="rect">
                  <a:avLst/>
                </a:prstGeom>
                <a:solidFill>
                  <a:schemeClr val="bg1"/>
                </a:solidFill>
                <a:ln w="19049">
                  <a:solidFill>
                    <a:schemeClr val="tx1"/>
                  </a:solidFill>
                  <a:prstDash val="solid"/>
                </a:ln>
              </c:spPr>
              <c:txPr>
                <a:bodyPr wrap="square" lIns="38090" tIns="19044" rIns="38090" bIns="19044" anchor="ctr">
                  <a:spAutoFit/>
                </a:bodyPr>
                <a:lstStyle/>
                <a:p>
                  <a:pPr>
                    <a:defRPr sz="1600">
                      <a:latin typeface="Times New Roman"/>
                      <a:cs typeface="Times New Roman"/>
                    </a:defRPr>
                  </a:pPr>
                  <a:endParaRPr lang="ru-RU"/>
                </a:p>
              </c:txPr>
            </c:dLbl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solidFill>
                <a:schemeClr val="bg1"/>
              </a:solidFill>
              <a:ln w="19049">
                <a:solidFill>
                  <a:schemeClr val="tx1"/>
                </a:solidFill>
                <a:prstDash val="solid"/>
                <a:round/>
              </a:ln>
              <a:effectLst/>
            </c:spPr>
            <c:txPr>
              <a:bodyPr wrap="square" lIns="38091" tIns="19044" rIns="38091" bIns="19044" anchor="ctr">
                <a:spAutoFit/>
              </a:bodyPr>
              <a:lstStyle/>
              <a:p>
                <a:pPr>
                  <a:defRPr sz="1600">
                    <a:latin typeface="Times New Roman"/>
                    <a:cs typeface="Times New Roman"/>
                  </a:defRPr>
                </a:pPr>
                <a:endParaRPr lang="ru-RU"/>
              </a:p>
            </c:txPr>
          </c:dLbls>
          <c:cat>
            <c:strRef>
              <c:f>Лист1!$A$5:$A$8</c:f>
              <c:strCach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 xml:space="preserve">план на 2025</c:v>
                </c:pt>
              </c:strCache>
            </c:strRef>
          </c:cat>
          <c:val>
            <c:numRef>
              <c:f>Лист1!$D$5:$D$8</c:f>
              <c:numCache>
                <c:formatCode>General</c:formatCode>
                <c:ptCount val="4"/>
                <c:pt idx="2" formatCode="General">
                  <c:v>127.7</c:v>
                </c:pt>
                <c:pt idx="3" formatCode="0.0">
                  <c:v>86</c:v>
                </c:pt>
              </c:numCache>
            </c:numRef>
          </c:val>
        </c:ser>
        <c:dLbls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</c:dLbls>
        <c:gapWidth val="100"/>
        <c:gapDepth val="0"/>
        <c:shape val="box"/>
        <c:axId val="2140842469"/>
        <c:axId val="2140842470"/>
      </c:bar3DChart>
      <c:catAx>
        <c:axId val="214084246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 bwMode="auto">
          <a:prstGeom prst="rect">
            <a:avLst/>
          </a:prstGeom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>
                <a:solidFill>
                  <a:schemeClr val="tx1"/>
                </a:solidFill>
                <a:latin typeface="Times New Roman"/>
                <a:ea typeface="Arial"/>
                <a:cs typeface="Times New Roman"/>
              </a:defRPr>
            </a:pPr>
            <a:endParaRPr lang="ru-RU"/>
          </a:p>
        </c:txPr>
        <c:crossAx val="2140842470"/>
        <c:crosses val="autoZero"/>
        <c:auto val="1"/>
        <c:lblAlgn val="ctr"/>
        <c:lblOffset val="100"/>
        <c:tickMarkSkip val="1"/>
        <c:noMultiLvlLbl val="0"/>
      </c:catAx>
      <c:valAx>
        <c:axId val="2140842470"/>
        <c:scaling>
          <c:orientation val="minMax"/>
          <c:max val="330.000000"/>
          <c:min val="0.000000"/>
        </c:scaling>
        <c:delete val="1"/>
        <c:axPos val="l"/>
        <c:numFmt formatCode="#\ ##0.0" sourceLinked="1"/>
        <c:majorTickMark val="out"/>
        <c:minorTickMark val="none"/>
        <c:tickLblPos val="nextTo"/>
        <c:crossAx val="2140842469"/>
        <c:crosses val="autoZero"/>
        <c:crossBetween val="between"/>
      </c:valAx>
      <c:spPr bwMode="auto">
        <a:prstGeom prst="rect">
          <a:avLst/>
        </a:prstGeom>
        <a:noFill/>
        <a:ln>
          <a:noFill/>
          <a:round/>
        </a:ln>
        <a:effectLst>
          <a:softEdge rad="635000"/>
        </a:effectLst>
      </c:spPr>
    </c:plotArea>
    <c:legend>
      <c:legendPos val="l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>
                <a:solidFill>
                  <a:schemeClr val="tx1"/>
                </a:solidFill>
                <a:latin typeface="Lucida Sans Unicode"/>
                <a:ea typeface="+mn-ea"/>
                <a:cs typeface="Lucida Sans Unicode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>
                <a:solidFill>
                  <a:schemeClr val="tx1"/>
                </a:solidFill>
                <a:latin typeface="Lucida Sans Unicode"/>
                <a:ea typeface="+mn-ea"/>
                <a:cs typeface="Lucida Sans Unicode"/>
              </a:defRPr>
            </a:pPr>
            <a:endParaRPr lang="ru-RU"/>
          </a:p>
        </c:txPr>
      </c:legendEntry>
      <c:layout>
        <c:manualLayout>
          <c:xMode val="edge"/>
          <c:yMode val="edge"/>
          <c:x val="0.007780"/>
          <c:y val="0.196030"/>
          <c:w val="0.266400"/>
          <c:h val="0.676310"/>
        </c:manualLayout>
      </c:layout>
      <c:overlay val="0"/>
      <c:spPr bwMode="auto">
        <a:prstGeom prst="rect">
          <a:avLst/>
        </a:prstGeom>
        <a:noFill/>
        <a:ln>
          <a:noFill/>
          <a:round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>
              <a:solidFill>
                <a:schemeClr val="tx1"/>
              </a:solidFill>
              <a:latin typeface="Lucida Sans Unicode"/>
              <a:ea typeface="+mn-ea"/>
              <a:cs typeface="Lucida Sans Unicode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333855" y="479019"/>
      <a:ext cx="8026891" cy="3404953"/>
    </a:xfrm>
    <a:prstGeom prst="rect">
      <a:avLst/>
    </a:prstGeom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5="http://schemas.microsoft.com/office/drawing/2012/chart" xmlns:c14="http://schemas.microsoft.com/office/drawing/2007/8/2/chart" xmlns:c16r2="http://schemas.microsoft.com/office/drawing/2015/06/chart">
  <c:date1904 val="0"/>
  <c:lang val="en-US"/>
  <c:roundedCorners val="0"/>
  <mc:AlternateContent>
    <mc:Choice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1280"/>
          <c:y val="0.053420"/>
          <c:w val="0.698150"/>
          <c:h val="0.741950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 xml:space="preserve">Внесено минеральных удобрений на 1 га посевной площади, кг</c:v>
                </c:pt>
              </c:strCache>
            </c:strRef>
          </c:tx>
          <c:spPr bwMode="auto">
            <a:prstGeom prst="rect">
              <a:avLst/>
            </a:prstGeom>
            <a:solidFill>
              <a:srgbClr val="215C4B"/>
            </a:solidFill>
            <a:ln>
              <a:noFill/>
              <a:miter/>
            </a:ln>
          </c:spPr>
          <c:invertIfNegative val="0"/>
          <c:dLbls>
            <c:dLblPos val="outEnd"/>
            <c:separator xml:space="preserve"> </c:separator>
            <c:showBubbleSize val="0"/>
            <c:showCatName val="0"/>
            <c:showLeaderLines val="0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/>
              <a:p>
                <a:pPr>
                  <a:defRPr sz="16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/>
              </a:p>
            </c:txPr>
          </c:dLbls>
          <c:cat>
            <c:strRef>
              <c:f>Sheet1!$A$2:$A$5</c:f>
              <c:strCach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 xml:space="preserve">2025 (прогноз)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34.2</c:v>
                </c:pt>
                <c:pt idx="1">
                  <c:v>36.8</c:v>
                </c:pt>
                <c:pt idx="2">
                  <c:v>38.6</c:v>
                </c:pt>
                <c:pt idx="3">
                  <c:v>43.5</c:v>
                </c:pt>
              </c:numCache>
            </c:numRef>
          </c:val>
        </c:ser>
        <c:dLbls>
          <c:dLblPos val="outEnd"/>
          <c:separator xml:space="preserve"> </c:separator>
          <c:showBubbleSize val="0"/>
          <c:showCatName val="0"/>
          <c:showLeaderLines val="0"/>
          <c:showLegendKey val="0"/>
          <c:showPercent val="0"/>
          <c:showSerName val="0"/>
          <c:showVal val="1"/>
          <c:spPr bwMode="auto">
            <a:prstGeom prst="rect">
              <a:avLst/>
            </a:prstGeom>
            <a:noFill/>
            <a:ln>
              <a:noFill/>
            </a:ln>
          </c:spPr>
          <c:txPr>
            <a:bodyPr/>
            <a:p>
              <a:pPr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/>
            </a:p>
          </c:txPr>
        </c:dLbls>
        <c:gapWidth val="219"/>
        <c:overlap val="-24"/>
        <c:axId val="2140842471"/>
        <c:axId val="2140842472"/>
      </c:barChart>
      <c:catAx>
        <c:axId val="2140842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 bwMode="auto"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</c:spPr>
        <c:txPr>
          <a:bodyPr/>
          <a:p>
            <a:pPr>
              <a:defRPr sz="14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/>
          </a:p>
        </c:txPr>
        <c:crossAx val="2140842472"/>
        <c:crosses val="autoZero"/>
        <c:auto val="1"/>
        <c:lblAlgn val="ctr"/>
        <c:lblOffset val="100"/>
        <c:tickMarkSkip val="1"/>
        <c:noMultiLvlLbl val="0"/>
      </c:catAx>
      <c:valAx>
        <c:axId val="2140842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 bwMode="auto">
          <a:prstGeom prst="rect">
            <a:avLst/>
          </a:prstGeom>
          <a:noFill/>
          <a:ln>
            <a:noFill/>
          </a:ln>
        </c:spPr>
        <c:txPr>
          <a:bodyPr/>
          <a:p>
            <a:pPr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/>
          </a:p>
        </c:txPr>
        <c:crossAx val="2140842471"/>
        <c:crosses val="autoZero"/>
        <c:crossBetween val="between"/>
      </c:valAx>
      <c:spPr bwMode="auto">
        <a:prstGeom prst="rect">
          <a:avLst/>
        </a:prstGeom>
        <a:noFill/>
        <a:ln>
          <a:noFill/>
          <a:bevel/>
        </a:ln>
      </c:spPr>
    </c:plotArea>
    <c:legend>
      <c:legendPos val="r"/>
      <c:layout>
        <c:manualLayout>
          <c:xMode val="edge"/>
          <c:yMode val="edge"/>
          <c:x val="0.706570"/>
          <c:y val="0.194620"/>
          <c:w val="0.285370"/>
          <c:h val="0.648660"/>
        </c:manualLayout>
      </c:layout>
      <c:overlay val="0"/>
      <c:spPr bwMode="auto"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 bwMode="auto">
    <a:xfrm>
      <a:off x="528057" y="3883977"/>
      <a:ext cx="7758708" cy="2608893"/>
    </a:xfrm>
    <a:prstGeom prst="rect">
      <a:avLst/>
    </a:prstGeom>
    <a:solidFill>
      <a:schemeClr val="bg1">
        <a:alpha val="0"/>
      </a:schemeClr>
    </a:solidFill>
    <a:ln w="9525" cap="flat" cmpd="sng" algn="ctr">
      <a:noFill/>
      <a:prstDash val="solid"/>
      <a:round/>
    </a:ln>
  </c:spPr>
  <c:txPr>
    <a:bodyPr/>
    <a:p>
      <a:pPr>
        <a:defRPr sz="1000">
          <a:solidFill>
            <a:schemeClr val="tx1"/>
          </a:solidFill>
          <a:latin typeface="+mn-lt"/>
          <a:ea typeface="+mn-ea"/>
          <a:cs typeface="+mn-cs"/>
        </a:defRPr>
      </a:pPr>
      <a:endParaRPr/>
    </a:p>
  </c:txPr>
  <c:externalData r:id="rId3">
    <c:autoUpdate val="0"/>
  </c:externalData>
  <c:printSettings>
    <c:headerFooter/>
    <c:pageMargins l="0.69999999999999996" r="0.69999999999999996" t="0.75" b="0.75" header="0.29999999999999999" footer="0.29999999999999999"/>
    <c:pageSetup/>
  </c:printSettings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  <a:bevel/>
      </a:ln>
    </cs:spPr>
  </cs:dataPointMarker>
  <cs:dataPointWireframe>
    <cs:lnRef idx="0">
      <cs:styleClr val="auto"/>
    </cs:lnRef>
    <cs:fillRef idx="0"/>
    <cs:effectRef idx="0"/>
    <cs:fontRef idx="minor">
      <a:schemeClr val="dk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  <a:round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  <a:round/>
      </a:ln>
    </cs:spPr>
  </cs:wall>
  <cs:dataPointMarkerLayout symbol="circle" size="5"/>
</cs:chartStyle>
</file>

<file path=ppt/charts/style10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cap="none" spc="0"/>
  </cs:categoryAxis>
  <cs:chartArea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0">
      <cs:styleClr val="auto"/>
    </cs:fillRef>
    <cs:effectRef idx="0"/>
    <cs:fontRef idx="minor">
      <a:schemeClr val="dk1"/>
    </cs:fontRef>
    <cs:spPr bwMode="auto">
      <a:prstGeom prst="rect">
        <a:avLst/>
      </a:prstGeom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 bwMode="auto">
      <a:prstGeom prst="rect">
        <a:avLst/>
      </a:prstGeom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 bwMode="auto">
      <a:prstGeom prst="rect">
        <a:avLst/>
      </a:prstGeom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 bwMode="auto">
      <a:prstGeom prst="rect">
        <a:avLst/>
      </a:prstGeom>
      <a:solidFill>
        <a:schemeClr val="phClr"/>
      </a:solidFill>
    </cs:spPr>
  </cs:dataPointMarker>
  <cs:dataPointWireframe>
    <cs:lnRef idx="0">
      <cs:styleClr val="auto"/>
    </cs:lnRef>
    <cs:fillRef idx="0"/>
    <cs:effectRef idx="0"/>
    <cs:fontRef idx="minor">
      <a:schemeClr val="dk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  <a:bevel/>
      </a:ln>
    </cs:spPr>
  </cs:downBar>
  <cs:dropLine>
    <cs:lnRef idx="0"/>
    <cs:fillRef idx="0"/>
    <cs:effectRef idx="0"/>
    <cs:fontRef idx="minor">
      <a:schemeClr val="dk1"/>
    </cs:fontRef>
    <cs:spPr bwMode="auto">
      <a:prstGeom prst="rect">
        <a:avLst/>
      </a:prstGeom>
      <a:ln w="9525">
        <a:solidFill>
          <a:schemeClr val="tx1">
            <a:lumMod val="50000"/>
            <a:lumOff val="50000"/>
          </a:schemeClr>
        </a:solidFill>
        <a:prstDash val="dash"/>
        <a:bevel/>
      </a:ln>
    </cs:spPr>
  </cs:dropLine>
  <cs:errorBar>
    <cs:lnRef idx="0"/>
    <cs:fillRef idx="0"/>
    <cs:effectRef idx="0"/>
    <cs:fontRef idx="minor">
      <a:schemeClr val="dk1"/>
    </cs:fontRef>
    <cs:spPr bwMode="auto">
      <a:prstGeom prst="rect">
        <a:avLst/>
      </a:prstGeom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 bwMode="auto">
      <a:prstGeom prst="rect">
        <a:avLst/>
      </a:prstGeom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 bwMode="auto">
      <a:prstGeom prst="rect">
        <a:avLst/>
      </a:prstGeom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dk1"/>
    </cs:fontRef>
    <cs:spPr bwMode="auto">
      <a:prstGeom prst="rect">
        <a:avLst/>
      </a:prstGeom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cap="none" spc="0"/>
  </cs:title>
  <cs:trendline>
    <cs:lnRef idx="0">
      <cs:styleClr val="auto"/>
    </cs:lnRef>
    <cs:fillRef idx="0"/>
    <cs:effectRef idx="0"/>
    <cs:fontRef idx="minor">
      <a:schemeClr val="dk1"/>
    </cs:fontRef>
    <cs:spPr bwMode="auto">
      <a:prstGeom prst="rect">
        <a:avLst/>
      </a:prstGeom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dk1"/>
    </cs:fontRef>
  </cs:wall>
  <cs:dataPointMarkerLayout symbol="circle" size="8"/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  <a:bevel/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  <a:round/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  <a:round/>
      </a:ln>
    </cs:spPr>
  </cs:dataPointMarker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  <a:round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  <a:bevel/>
      </a:ln>
    </cs:spPr>
  </cs:wall>
  <cs:dataPointMarkerLayout/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2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 bwMode="auto">
      <a:prstGeom prst="rect">
        <a:avLst/>
      </a:prstGeom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  <a:round/>
      </a:ln>
    </cs:spPr>
  </cs:dataPointMarker>
  <cs:dataPointWireframe>
    <cs:lnRef idx="0">
      <cs:styleClr val="auto"/>
    </cs:lnRef>
    <cs:fillRef idx="3"/>
    <cs:effectRef idx="3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/>
  </cs:title>
  <cs:trendline>
    <cs:lnRef idx="0">
      <cs:styleClr val="auto"/>
    </cs:lnRef>
    <cs:fillRef idx="0"/>
    <cs:effectRef idx="0"/>
    <cs:fontRef idx="minor">
      <a:schemeClr val="lt1"/>
    </cs:fontRef>
    <cs:spPr bwMode="auto">
      <a:prstGeom prst="rect">
        <a:avLst/>
      </a:prstGeom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lt1"/>
    </cs:fontRef>
  </cs:wall>
  <cs:dataPointMarkerLayout symbol="circle" size="6"/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2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 bwMode="auto">
      <a:prstGeom prst="rect">
        <a:avLst/>
      </a:prstGeom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  <a:round/>
      </a:ln>
    </cs:spPr>
  </cs:dataPointMarker>
  <cs:dataPointWireframe>
    <cs:lnRef idx="0">
      <cs:styleClr val="auto"/>
    </cs:lnRef>
    <cs:fillRef idx="3"/>
    <cs:effectRef idx="3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/>
  </cs:title>
  <cs:trendline>
    <cs:lnRef idx="0">
      <cs:styleClr val="auto"/>
    </cs:lnRef>
    <cs:fillRef idx="0"/>
    <cs:effectRef idx="0"/>
    <cs:fontRef idx="minor">
      <a:schemeClr val="lt1"/>
    </cs:fontRef>
    <cs:spPr bwMode="auto">
      <a:prstGeom prst="rect">
        <a:avLst/>
      </a:prstGeom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lt1"/>
    </cs:fontRef>
  </cs:wall>
  <cs:dataPointMarkerLayout symbol="circle" size="6"/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  <a:round/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  <a:round/>
      </a:ln>
    </cs:spPr>
  </cs:dataPointMarker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  <a:round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  <a:round/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  <a:bevel/>
      </a:ln>
    </cs:spPr>
  </cs:wall>
  <cs:dataPointMarkerLayout symbol="circle" size="5"/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  <a:miter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solidFill>
        <a:schemeClr val="phClr"/>
      </a:solidFill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  <a:beve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solidFill>
        <a:schemeClr val="phClr"/>
      </a:solidFill>
      <a:ln w="9525">
        <a:solidFill>
          <a:schemeClr val="phClr"/>
        </a:solidFill>
      </a:ln>
    </cs:spPr>
  </cs:dataPointMarker>
  <cs:dataPointWireframe>
    <cs:lnRef idx="0">
      <cs:styleClr val="auto"/>
    </cs:lnRef>
    <cs:fillRef idx="1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  <a:miter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 bwMode="auto">
      <a:prstGeom prst="rect">
        <a:avLst/>
      </a:prstGeom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  <cs:dataPointMarkerLayout symbol="circle" size="5"/>
</cs:chartStyle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3999" y="1122362"/>
            <a:ext cx="9144000" cy="2387599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3999" y="3602037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899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198" y="365125"/>
            <a:ext cx="7734299" cy="5811838"/>
          </a:xfrm>
        </p:spPr>
        <p:txBody>
          <a:bodyPr vert="eaVert"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3999" y="1122363"/>
            <a:ext cx="9144000" cy="2387599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3999" y="3602037"/>
            <a:ext cx="9144000" cy="16557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BFD27A-B48E-4E85-A9E2-ABE70AC754C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551B5A-129B-4094-B68C-1ECEA2DCE1D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BFD27A-B48E-4E85-A9E2-ABE70AC754C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551B5A-129B-4094-B68C-1ECEA2DCE1D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49" y="1709737"/>
            <a:ext cx="10515600" cy="2852736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49" y="4589462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BFD27A-B48E-4E85-A9E2-ABE70AC754C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551B5A-129B-4094-B68C-1ECEA2DCE1D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198" y="1825624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4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BFD27A-B48E-4E85-A9E2-ABE70AC754C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551B5A-129B-4094-B68C-1ECEA2DCE1D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7" y="365124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7" y="1681162"/>
            <a:ext cx="5157785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7" y="2505073"/>
            <a:ext cx="5157785" cy="36845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3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BFD27A-B48E-4E85-A9E2-ABE70AC754C4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551B5A-129B-4094-B68C-1ECEA2DCE1D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BFD27A-B48E-4E85-A9E2-ABE70AC754C4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551B5A-129B-4094-B68C-1ECEA2DCE1D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BFD27A-B48E-4E85-A9E2-ABE70AC754C4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551B5A-129B-4094-B68C-1ECEA2DCE1D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7" y="987424"/>
            <a:ext cx="6172200" cy="48736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400"/>
            <a:ext cx="3932236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BFD27A-B48E-4E85-A9E2-ABE70AC754C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551B5A-129B-4094-B68C-1ECEA2DCE1D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7" y="987424"/>
            <a:ext cx="6172200" cy="48736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400"/>
            <a:ext cx="3932236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BFD27A-B48E-4E85-A9E2-ABE70AC754C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551B5A-129B-4094-B68C-1ECEA2DCE1D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BFD27A-B48E-4E85-A9E2-ABE70AC754C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551B5A-129B-4094-B68C-1ECEA2DCE1D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899" y="365124"/>
            <a:ext cx="2628900" cy="5811837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198" y="365124"/>
            <a:ext cx="7734299" cy="5811837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BFD27A-B48E-4E85-A9E2-ABE70AC754C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A551B5A-129B-4094-B68C-1ECEA2DCE1D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198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365125"/>
            <a:ext cx="10515600" cy="1325562"/>
          </a:xfrm>
        </p:spPr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9" y="1681162"/>
            <a:ext cx="5157785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5" cy="3684587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7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7" y="98742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198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19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1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59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49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198" y="18256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198" y="6356349"/>
            <a:ext cx="27432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BFD27A-B48E-4E85-A9E2-ABE70AC754C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598" y="6356349"/>
            <a:ext cx="41148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599" y="6356349"/>
            <a:ext cx="27432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551B5A-129B-4094-B68C-1ECEA2DCE1DB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1.xml" 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2.xml" 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3.xml" 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4.xml" 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chart" Target="../charts/chart15.xml" /><Relationship Id="rId3" Type="http://schemas.openxmlformats.org/officeDocument/2006/relationships/chart" Target="../charts/chart16.xml" 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7.xml" 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8.xml" 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.xml" 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.xml" /><Relationship Id="rId3" Type="http://schemas.openxmlformats.org/officeDocument/2006/relationships/chart" Target="../charts/chart3.xml" 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4.xml" 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 /><Relationship Id="rId3" Type="http://schemas.openxmlformats.org/officeDocument/2006/relationships/chart" Target="../charts/chart6.xml" 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7.xml" 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8.xml" /><Relationship Id="rId3" Type="http://schemas.openxmlformats.org/officeDocument/2006/relationships/chart" Target="../charts/chart9.xml" 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0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-1" y="2057399"/>
            <a:ext cx="12192001" cy="13716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  <p:txBody>
          <a:bodyPr anchor="ctr">
            <a:noAutofit/>
          </a:bodyPr>
          <a:lstStyle/>
          <a:p>
            <a:pPr lvl="0">
              <a:defRPr/>
            </a:pPr>
            <a:r>
              <a:rPr lang="ru-RU" sz="48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О ситуации на рынке зерна </a:t>
            </a:r>
            <a:br>
              <a:rPr lang="ru-RU" sz="48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ru-RU" sz="48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Новосибирской области</a:t>
            </a:r>
            <a:endParaRPr sz="72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-2" y="6151650"/>
            <a:ext cx="12192000" cy="669928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>
              <a:defRPr/>
            </a:pPr>
            <a:r>
              <a:rPr lang="ru-RU" sz="2600">
                <a:solidFill>
                  <a:schemeClr val="accent6">
                    <a:lumMod val="75000"/>
                  </a:schemeClr>
                </a:solidFill>
              </a:rPr>
              <a:t>апрель, 2025</a:t>
            </a:r>
            <a:endParaRPr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 flipH="0" flipV="0">
            <a:off x="2211116" y="151055"/>
            <a:ext cx="7824042" cy="427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Министерство сельского хозяйства Новосибирской области</a:t>
            </a:r>
            <a:endParaRPr sz="20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одзаголовок 2"/>
          <p:cNvSpPr txBox="1"/>
          <p:nvPr/>
        </p:nvSpPr>
        <p:spPr bwMode="auto">
          <a:xfrm>
            <a:off x="232227" y="4304609"/>
            <a:ext cx="5442857" cy="129177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>
                <a:solidFill>
                  <a:schemeClr val="accent6">
                    <a:lumMod val="50000"/>
                  </a:schemeClr>
                </a:solidFill>
              </a:rPr>
              <a:t>ШИНДЕЛОВ</a:t>
            </a:r>
            <a:endParaRPr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>
                <a:solidFill>
                  <a:schemeClr val="accent6">
                    <a:lumMod val="50000"/>
                  </a:schemeClr>
                </a:solidFill>
              </a:rPr>
              <a:t>Андрей Викторович</a:t>
            </a:r>
            <a:endParaRPr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одзаголовок 2"/>
          <p:cNvSpPr txBox="1"/>
          <p:nvPr/>
        </p:nvSpPr>
        <p:spPr bwMode="auto">
          <a:xfrm>
            <a:off x="5907314" y="4304609"/>
            <a:ext cx="6284686" cy="129177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Заместитель Председателя Правительства</a:t>
            </a:r>
            <a:endParaRPr lang="ru-RU" sz="2200" i="0" u="none" strike="noStrike" cap="none" spc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Новосибирской области – минис</a:t>
            </a:r>
            <a:r>
              <a:rPr lang="ru-RU" sz="2200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тр</a:t>
            </a:r>
            <a:r>
              <a:rPr lang="ru-RU" sz="2200" i="0" u="none" strike="noStrike" cap="none" spc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</a:rPr>
              <a:t>	</a:t>
            </a:r>
            <a:endParaRPr lang="ru-RU" sz="2200" i="0" u="none" strike="noStrike" cap="none" spc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90333" y="6486614"/>
            <a:ext cx="803332" cy="28362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lvl="0" indent="-182563" defTabSz="685800">
              <a:defRPr/>
            </a:pPr>
            <a:endParaRPr/>
          </a:p>
        </p:txBody>
      </p:sp>
      <p:pic>
        <p:nvPicPr>
          <p:cNvPr id="118257358" name="Рисунок 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85295" y="93876"/>
            <a:ext cx="1198531" cy="12007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378639580" name=""/>
          <p:cNvGraphicFramePr>
            <a:graphicFrameLocks xmlns:a="http://schemas.openxmlformats.org/drawingml/2006/main"/>
          </p:cNvGraphicFramePr>
          <p:nvPr/>
        </p:nvGraphicFramePr>
        <p:xfrm>
          <a:off x="240147" y="131781"/>
          <a:ext cx="7221789" cy="6407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1014568" name="Заголовок 1"/>
          <p:cNvSpPr txBox="1"/>
          <p:nvPr/>
        </p:nvSpPr>
        <p:spPr bwMode="auto">
          <a:xfrm flipH="0" flipV="0">
            <a:off x="26881" y="48537"/>
            <a:ext cx="12191997" cy="376848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 fontScale="90000" lnSpcReduction="20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Техническое переоснащение агропромышленного комплекса Новосибирской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области</a:t>
            </a:r>
            <a:endParaRPr sz="2400">
              <a:solidFill>
                <a:srgbClr val="008359"/>
              </a:solidFill>
              <a:latin typeface="Impact"/>
            </a:endParaRPr>
          </a:p>
        </p:txBody>
      </p:sp>
      <p:sp>
        <p:nvSpPr>
          <p:cNvPr id="48482418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4"/>
          </a:xfrm>
        </p:spPr>
        <p:txBody>
          <a:bodyPr/>
          <a:lstStyle/>
          <a:p>
            <a:pPr>
              <a:defRPr/>
            </a:pPr>
            <a:fld id="{1036F855-71EF-DFEA-75CF-BDE0A236ACC0}" type="slidenum">
              <a:rPr lang="ru-RU"/>
              <a:t/>
            </a:fld>
            <a:endParaRPr lang="ru-RU"/>
          </a:p>
        </p:txBody>
      </p:sp>
      <p:sp>
        <p:nvSpPr>
          <p:cNvPr id="1159384063" name=""/>
          <p:cNvSpPr txBox="1"/>
          <p:nvPr/>
        </p:nvSpPr>
        <p:spPr bwMode="auto">
          <a:xfrm flipH="0" flipV="0">
            <a:off x="5930604" y="4988833"/>
            <a:ext cx="938589" cy="3661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>
        <p:nvSpPr>
          <p:cNvPr id="254394454" name=""/>
          <p:cNvSpPr txBox="1"/>
          <p:nvPr/>
        </p:nvSpPr>
        <p:spPr bwMode="auto">
          <a:xfrm flipH="0" flipV="0">
            <a:off x="6512675" y="3097162"/>
            <a:ext cx="1108314" cy="518519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prstDash val="solid"/>
          </a:ln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>
                <a:latin typeface="Times New Roman"/>
                <a:ea typeface="Times New Roman"/>
                <a:cs typeface="Times New Roman"/>
              </a:rPr>
              <a:t>Факт на 10.04.2025</a:t>
            </a:r>
            <a:endParaRPr sz="1400" b="1"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605141663" name=""/>
          <p:cNvCxnSpPr>
            <a:cxnSpLocks/>
            <a:stCxn id="254394454" idx="2"/>
          </p:cNvCxnSpPr>
          <p:nvPr/>
        </p:nvCxnSpPr>
        <p:spPr bwMode="auto">
          <a:xfrm rot="5399942" flipH="0" flipV="0">
            <a:off x="6533951" y="4083093"/>
            <a:ext cx="998851" cy="6403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  <a:tailEnd type="arrow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378247" name="TextBox 32"/>
          <p:cNvSpPr txBox="1"/>
          <p:nvPr/>
        </p:nvSpPr>
        <p:spPr bwMode="auto">
          <a:xfrm rot="0" flipH="0" flipV="0">
            <a:off x="7519614" y="1217025"/>
            <a:ext cx="1563373" cy="2255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ru-RU" sz="140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Тракторы</a:t>
            </a:r>
            <a:endParaRPr sz="1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14400">
              <a:defRPr/>
            </a:pP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14400">
              <a:defRPr/>
            </a:pPr>
            <a:r>
              <a:rPr lang="ru-RU" sz="140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Зерноуборочные</a:t>
            </a:r>
            <a:endParaRPr sz="1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14400">
              <a:defRPr/>
            </a:pPr>
            <a:r>
              <a:rPr lang="ru-RU" sz="140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комбайны </a:t>
            </a:r>
            <a:endParaRPr sz="1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14400">
              <a:defRPr/>
            </a:pPr>
            <a:endParaRPr sz="1000">
              <a:latin typeface="Times New Roman"/>
              <a:cs typeface="Times New Roman"/>
            </a:endParaRPr>
          </a:p>
          <a:p>
            <a:pPr algn="ctr" defTabSz="914400">
              <a:defRPr/>
            </a:pPr>
            <a:r>
              <a:rPr lang="ru-RU" sz="140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Кормоуборочные                              комбайны</a:t>
            </a:r>
            <a:endParaRPr sz="1400">
              <a:latin typeface="Times New Roman"/>
              <a:cs typeface="Times New Roman"/>
            </a:endParaRPr>
          </a:p>
          <a:p>
            <a:pPr algn="ctr" defTabSz="914400">
              <a:defRPr/>
            </a:pP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14400">
              <a:defRPr/>
            </a:pPr>
            <a:r>
              <a:rPr lang="ru-RU" sz="140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Прочая техника</a:t>
            </a:r>
            <a:endParaRPr sz="1800">
              <a:latin typeface="Times New Roman"/>
              <a:cs typeface="Times New Roman"/>
            </a:endParaRPr>
          </a:p>
          <a:p>
            <a:pPr algn="ctr" defTabSz="914400">
              <a:defRPr/>
            </a:pPr>
            <a:endParaRPr sz="14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14400">
              <a:defRPr/>
            </a:pPr>
            <a:r>
              <a:rPr sz="1400">
                <a:solidFill>
                  <a:prstClr val="black"/>
                </a:solidFill>
                <a:latin typeface="Times New Roman"/>
                <a:cs typeface="Times New Roman"/>
              </a:rPr>
              <a:t>Итого:</a:t>
            </a:r>
            <a:endParaRPr sz="1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37075775" name="TextBox 41"/>
          <p:cNvSpPr txBox="1"/>
          <p:nvPr/>
        </p:nvSpPr>
        <p:spPr bwMode="auto">
          <a:xfrm rot="0" flipH="0" flipV="0">
            <a:off x="8384774" y="538530"/>
            <a:ext cx="1983164" cy="396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ru-RU" sz="2000">
                <a:solidFill>
                  <a:schemeClr val="accent1">
                    <a:lumMod val="50000"/>
                  </a:schemeClr>
                </a:solidFill>
                <a:latin typeface="Impact"/>
              </a:rPr>
              <a:t> 2024 год</a:t>
            </a:r>
            <a:endParaRPr lang="ru-RU" sz="2000">
              <a:solidFill>
                <a:schemeClr val="accent1">
                  <a:lumMod val="50000"/>
                </a:schemeClr>
              </a:solidFill>
              <a:latin typeface="Impact"/>
            </a:endParaRPr>
          </a:p>
        </p:txBody>
      </p:sp>
      <p:sp>
        <p:nvSpPr>
          <p:cNvPr id="1827039308" name="TextBox 43"/>
          <p:cNvSpPr txBox="1"/>
          <p:nvPr/>
        </p:nvSpPr>
        <p:spPr bwMode="auto">
          <a:xfrm rot="0" flipH="0" flipV="0">
            <a:off x="8905485" y="1266524"/>
            <a:ext cx="510651" cy="22558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lstStyle/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91</a:t>
            </a:r>
            <a:endParaRPr sz="1400"/>
          </a:p>
          <a:p>
            <a:pPr algn="ctr" defTabSz="914400">
              <a:defRPr/>
            </a:pPr>
            <a:endParaRPr sz="18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43</a:t>
            </a:r>
            <a:endParaRPr sz="1400"/>
          </a:p>
          <a:p>
            <a:pPr algn="ctr" defTabSz="914400">
              <a:defRPr/>
            </a:pPr>
            <a:endParaRPr sz="18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7</a:t>
            </a:r>
            <a:endParaRPr sz="14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endParaRPr sz="18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349</a:t>
            </a:r>
            <a:endParaRPr lang="ru-RU" sz="14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endParaRPr lang="ru-RU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490</a:t>
            </a:r>
            <a:endParaRPr sz="1800">
              <a:solidFill>
                <a:schemeClr val="accent2">
                  <a:lumMod val="50000"/>
                </a:schemeClr>
              </a:solidFill>
              <a:latin typeface="Impact"/>
            </a:endParaRPr>
          </a:p>
        </p:txBody>
      </p:sp>
      <p:sp>
        <p:nvSpPr>
          <p:cNvPr id="1905045023" name="TextBox 11"/>
          <p:cNvSpPr txBox="1"/>
          <p:nvPr/>
        </p:nvSpPr>
        <p:spPr bwMode="auto">
          <a:xfrm rot="0" flipH="0" flipV="0">
            <a:off x="10041924" y="538530"/>
            <a:ext cx="2028240" cy="396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ru-RU" sz="2000">
                <a:solidFill>
                  <a:schemeClr val="accent1">
                    <a:lumMod val="50000"/>
                  </a:schemeClr>
                </a:solidFill>
                <a:latin typeface="Impact"/>
              </a:rPr>
              <a:t>2025 год</a:t>
            </a:r>
            <a:endParaRPr lang="ru-RU" sz="2000">
              <a:solidFill>
                <a:schemeClr val="accent1">
                  <a:lumMod val="50000"/>
                </a:schemeClr>
              </a:solidFill>
              <a:latin typeface="Impact"/>
            </a:endParaRPr>
          </a:p>
        </p:txBody>
      </p:sp>
      <p:sp>
        <p:nvSpPr>
          <p:cNvPr id="850538304" name="TextBox 23"/>
          <p:cNvSpPr txBox="1"/>
          <p:nvPr/>
        </p:nvSpPr>
        <p:spPr bwMode="auto">
          <a:xfrm rot="0" flipH="0" flipV="0">
            <a:off x="10195747" y="1246408"/>
            <a:ext cx="495927" cy="22558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lstStyle/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103</a:t>
            </a:r>
            <a:endParaRPr sz="1400"/>
          </a:p>
          <a:p>
            <a:pPr algn="ctr" defTabSz="914400">
              <a:defRPr/>
            </a:pPr>
            <a:endParaRPr sz="18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50</a:t>
            </a:r>
            <a:endParaRPr sz="1400"/>
          </a:p>
          <a:p>
            <a:pPr algn="ctr" defTabSz="914400">
              <a:defRPr/>
            </a:pPr>
            <a:endParaRPr sz="18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11</a:t>
            </a:r>
            <a:endParaRPr sz="14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endParaRPr sz="1800"/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678</a:t>
            </a:r>
            <a:endParaRPr lang="ru-RU" sz="14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endParaRPr/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842</a:t>
            </a:r>
            <a:endParaRPr/>
          </a:p>
        </p:txBody>
      </p:sp>
      <p:sp>
        <p:nvSpPr>
          <p:cNvPr id="1934118526" name="TextBox 41"/>
          <p:cNvSpPr txBox="1"/>
          <p:nvPr/>
        </p:nvSpPr>
        <p:spPr bwMode="auto">
          <a:xfrm rot="0" flipH="0" flipV="0">
            <a:off x="8590461" y="881386"/>
            <a:ext cx="875254" cy="33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Impact"/>
              </a:rPr>
              <a:t>План</a:t>
            </a:r>
            <a:endParaRPr sz="1600">
              <a:solidFill>
                <a:schemeClr val="accent1">
                  <a:lumMod val="50000"/>
                </a:schemeClr>
              </a:solidFill>
              <a:latin typeface="Impact"/>
            </a:endParaRPr>
          </a:p>
        </p:txBody>
      </p:sp>
      <p:sp>
        <p:nvSpPr>
          <p:cNvPr id="73683548" name="TextBox 41"/>
          <p:cNvSpPr txBox="1"/>
          <p:nvPr/>
        </p:nvSpPr>
        <p:spPr bwMode="auto">
          <a:xfrm rot="0" flipH="0" flipV="0">
            <a:off x="9222405" y="881386"/>
            <a:ext cx="876673" cy="33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Impact"/>
              </a:rPr>
              <a:t>Факт</a:t>
            </a:r>
            <a:endParaRPr sz="1600">
              <a:solidFill>
                <a:schemeClr val="accent1">
                  <a:lumMod val="50000"/>
                </a:schemeClr>
              </a:solidFill>
              <a:latin typeface="Impact"/>
            </a:endParaRPr>
          </a:p>
        </p:txBody>
      </p:sp>
      <p:sp>
        <p:nvSpPr>
          <p:cNvPr id="170923939" name="TextBox 43"/>
          <p:cNvSpPr txBox="1"/>
          <p:nvPr/>
        </p:nvSpPr>
        <p:spPr bwMode="auto">
          <a:xfrm rot="0" flipH="0" flipV="0">
            <a:off x="9414339" y="1265805"/>
            <a:ext cx="495927" cy="22558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lstStyle/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120</a:t>
            </a:r>
            <a:endParaRPr sz="1400"/>
          </a:p>
          <a:p>
            <a:pPr algn="ctr" defTabSz="914400">
              <a:defRPr/>
            </a:pPr>
            <a:endParaRPr sz="18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93</a:t>
            </a:r>
            <a:endParaRPr sz="1400"/>
          </a:p>
          <a:p>
            <a:pPr algn="ctr" defTabSz="914400">
              <a:defRPr/>
            </a:pPr>
            <a:endParaRPr sz="18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11</a:t>
            </a:r>
            <a:endParaRPr sz="14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endParaRPr sz="18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793</a:t>
            </a:r>
            <a:endParaRPr lang="ru-RU" sz="14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endParaRPr sz="18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1017</a:t>
            </a:r>
            <a:endParaRPr lang="ru-RU" sz="1400">
              <a:solidFill>
                <a:schemeClr val="accent2">
                  <a:lumMod val="50000"/>
                </a:schemeClr>
              </a:solidFill>
              <a:latin typeface="Impact"/>
            </a:endParaRPr>
          </a:p>
        </p:txBody>
      </p:sp>
      <p:sp>
        <p:nvSpPr>
          <p:cNvPr id="110063303" name="TextBox 23"/>
          <p:cNvSpPr txBox="1"/>
          <p:nvPr/>
        </p:nvSpPr>
        <p:spPr bwMode="auto">
          <a:xfrm rot="0" flipH="0" flipV="0">
            <a:off x="11011118" y="1252167"/>
            <a:ext cx="507950" cy="22558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lstStyle/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16</a:t>
            </a:r>
            <a:endParaRPr sz="1400"/>
          </a:p>
          <a:p>
            <a:pPr algn="ctr" defTabSz="914400">
              <a:defRPr/>
            </a:pPr>
            <a:endParaRPr sz="18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r>
              <a:rPr lang="ru-RU" sz="1400" b="0" i="0" u="none" strike="noStrike" cap="none" spc="0">
                <a:solidFill>
                  <a:schemeClr val="accent2">
                    <a:lumMod val="50000"/>
                  </a:schemeClr>
                </a:solidFill>
                <a:latin typeface="Impact"/>
                <a:ea typeface="Impact"/>
                <a:cs typeface="Impact"/>
              </a:rPr>
              <a:t>3</a:t>
            </a:r>
            <a:endParaRPr sz="1400"/>
          </a:p>
          <a:p>
            <a:pPr algn="ctr" defTabSz="914400">
              <a:defRPr/>
            </a:pPr>
            <a:endParaRPr sz="18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0</a:t>
            </a:r>
            <a:endParaRPr sz="14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endParaRPr sz="1800"/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90</a:t>
            </a:r>
            <a:endParaRPr lang="ru-RU" sz="1400">
              <a:solidFill>
                <a:schemeClr val="accent2">
                  <a:lumMod val="50000"/>
                </a:schemeClr>
              </a:solidFill>
              <a:latin typeface="Impact"/>
            </a:endParaRPr>
          </a:p>
          <a:p>
            <a:pPr algn="ctr" defTabSz="914400">
              <a:defRPr/>
            </a:pPr>
            <a:endParaRPr sz="1800"/>
          </a:p>
          <a:p>
            <a:pPr algn="ctr" defTabSz="914400">
              <a:defRPr/>
            </a:pPr>
            <a:r>
              <a:rPr lang="ru-RU" sz="1400">
                <a:solidFill>
                  <a:schemeClr val="accent2">
                    <a:lumMod val="50000"/>
                  </a:schemeClr>
                </a:solidFill>
                <a:latin typeface="Impact"/>
              </a:rPr>
              <a:t>109</a:t>
            </a:r>
            <a:endParaRPr sz="1400"/>
          </a:p>
        </p:txBody>
      </p:sp>
      <p:sp>
        <p:nvSpPr>
          <p:cNvPr id="551198693" name="TextBox 41"/>
          <p:cNvSpPr txBox="1"/>
          <p:nvPr/>
        </p:nvSpPr>
        <p:spPr bwMode="auto">
          <a:xfrm rot="0" flipH="0" flipV="0">
            <a:off x="10005941" y="881386"/>
            <a:ext cx="875538" cy="33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Impact"/>
              </a:rPr>
              <a:t>План</a:t>
            </a:r>
            <a:endParaRPr sz="1600">
              <a:solidFill>
                <a:schemeClr val="accent1">
                  <a:lumMod val="50000"/>
                </a:schemeClr>
              </a:solidFill>
              <a:latin typeface="Impact"/>
            </a:endParaRPr>
          </a:p>
        </p:txBody>
      </p:sp>
      <p:sp>
        <p:nvSpPr>
          <p:cNvPr id="2088773097" name="TextBox 41"/>
          <p:cNvSpPr txBox="1"/>
          <p:nvPr/>
        </p:nvSpPr>
        <p:spPr bwMode="auto">
          <a:xfrm rot="0" flipH="0" flipV="0">
            <a:off x="10708911" y="881385"/>
            <a:ext cx="1364850" cy="30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ru-RU" sz="1400">
                <a:solidFill>
                  <a:schemeClr val="accent1">
                    <a:lumMod val="50000"/>
                  </a:schemeClr>
                </a:solidFill>
                <a:latin typeface="Impact"/>
              </a:rPr>
              <a:t>Факт</a:t>
            </a:r>
            <a:r>
              <a:rPr sz="1400">
                <a:solidFill>
                  <a:schemeClr val="accent1">
                    <a:lumMod val="50000"/>
                  </a:schemeClr>
                </a:solidFill>
                <a:latin typeface="Impact"/>
              </a:rPr>
              <a:t> на 10.04</a:t>
            </a:r>
            <a:endParaRPr sz="1400">
              <a:solidFill>
                <a:schemeClr val="accent1">
                  <a:lumMod val="50000"/>
                </a:schemeClr>
              </a:solidFill>
              <a:latin typeface="Impact"/>
            </a:endParaRPr>
          </a:p>
        </p:txBody>
      </p:sp>
      <p:cxnSp>
        <p:nvCxnSpPr>
          <p:cNvPr id="844583147" name="Прямая соединительная линия 3"/>
          <p:cNvCxnSpPr>
            <a:cxnSpLocks/>
          </p:cNvCxnSpPr>
          <p:nvPr/>
        </p:nvCxnSpPr>
        <p:spPr bwMode="auto">
          <a:xfrm rot="16199895" flipH="0" flipV="0">
            <a:off x="8649372" y="2167752"/>
            <a:ext cx="2895584" cy="28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43396987" name=""/>
          <p:cNvSpPr txBox="1"/>
          <p:nvPr/>
        </p:nvSpPr>
        <p:spPr bwMode="auto">
          <a:xfrm flipH="0" flipV="0">
            <a:off x="7798132" y="3974097"/>
            <a:ext cx="4185634" cy="64043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p>
            <a:pPr algn="ctr">
              <a:defRPr/>
            </a:pPr>
            <a:r>
              <a:rPr sz="1800" b="1">
                <a:latin typeface="Times New Roman"/>
                <a:ea typeface="Times New Roman"/>
                <a:cs typeface="Times New Roman"/>
              </a:rPr>
              <a:t>Специальная акция «</a:t>
            </a:r>
            <a:r>
              <a:rPr sz="1800" b="1">
                <a:latin typeface="Times New Roman"/>
                <a:ea typeface="Times New Roman"/>
                <a:cs typeface="Times New Roman"/>
              </a:rPr>
              <a:t>Оттепель</a:t>
            </a:r>
            <a:r>
              <a:rPr sz="1800" b="1">
                <a:latin typeface="Times New Roman"/>
                <a:ea typeface="Times New Roman"/>
                <a:cs typeface="Times New Roman"/>
              </a:rPr>
              <a:t>» </a:t>
            </a:r>
            <a:endParaRPr sz="1800" b="1"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sz="1800" b="1">
                <a:latin typeface="Times New Roman"/>
                <a:ea typeface="Times New Roman"/>
                <a:cs typeface="Times New Roman"/>
              </a:rPr>
              <a:t>от Росагролизинг</a:t>
            </a:r>
            <a:endParaRPr sz="1800" b="1">
              <a:latin typeface="Times New Roman"/>
              <a:cs typeface="Times New Roman"/>
            </a:endParaRPr>
          </a:p>
        </p:txBody>
      </p:sp>
      <p:sp>
        <p:nvSpPr>
          <p:cNvPr id="1050737703" name=""/>
          <p:cNvSpPr txBox="1"/>
          <p:nvPr/>
        </p:nvSpPr>
        <p:spPr bwMode="auto">
          <a:xfrm flipH="0" flipV="0">
            <a:off x="7798132" y="4614537"/>
            <a:ext cx="4115998" cy="17986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p>
            <a:pPr algn="ctr">
              <a:defRPr/>
            </a:pPr>
            <a:r>
              <a:rPr sz="1600" b="1" u="sng">
                <a:latin typeface="Times New Roman"/>
                <a:ea typeface="Times New Roman"/>
                <a:cs typeface="Times New Roman"/>
              </a:rPr>
              <a:t>Старт акции с 5 марта 2025 г.</a:t>
            </a:r>
            <a:endParaRPr sz="1600" b="1" u="sng"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endParaRPr sz="1600" b="1" u="sng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1600" b="1">
                <a:latin typeface="Times New Roman"/>
                <a:ea typeface="Times New Roman"/>
                <a:cs typeface="Times New Roman"/>
              </a:rPr>
              <a:t>Отсрочка платежей до 10.2025 г.</a:t>
            </a:r>
            <a:endParaRPr sz="1600" b="1"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sz="1600" b="1">
                <a:latin typeface="Times New Roman"/>
                <a:ea typeface="Times New Roman"/>
                <a:cs typeface="Times New Roman"/>
              </a:rPr>
              <a:t>Авансовый платеж от 0%</a:t>
            </a:r>
            <a:endParaRPr sz="16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1600" b="1">
                <a:latin typeface="Times New Roman"/>
                <a:ea typeface="Times New Roman"/>
                <a:cs typeface="Times New Roman"/>
              </a:rPr>
              <a:t>Срок лизинга до 7 лет</a:t>
            </a:r>
            <a:endParaRPr sz="1600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1600" b="1">
                <a:latin typeface="Times New Roman"/>
                <a:ea typeface="Times New Roman"/>
                <a:cs typeface="Times New Roman"/>
              </a:rPr>
              <a:t>Удорожание от 6% в год</a:t>
            </a:r>
            <a:endParaRPr sz="1600" b="1"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sz="1600" b="1">
                <a:latin typeface="Times New Roman"/>
                <a:ea typeface="Times New Roman"/>
                <a:cs typeface="Times New Roman"/>
              </a:rPr>
              <a:t>Гибкий график платежей</a:t>
            </a:r>
            <a:endParaRPr sz="1600" b="1">
              <a:latin typeface="Times New Roman"/>
              <a:cs typeface="Times New Roman"/>
            </a:endParaRPr>
          </a:p>
        </p:txBody>
      </p:sp>
      <p:cxnSp>
        <p:nvCxnSpPr>
          <p:cNvPr id="1789538734" name="Прямая соединительная линия 3"/>
          <p:cNvCxnSpPr>
            <a:cxnSpLocks/>
          </p:cNvCxnSpPr>
          <p:nvPr/>
        </p:nvCxnSpPr>
        <p:spPr bwMode="auto">
          <a:xfrm rot="0" flipH="0" flipV="0">
            <a:off x="7620954" y="3116719"/>
            <a:ext cx="4292456" cy="36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1960530" name=""/>
          <p:cNvSpPr txBox="1"/>
          <p:nvPr/>
        </p:nvSpPr>
        <p:spPr bwMode="auto">
          <a:xfrm flipH="0" flipV="0">
            <a:off x="5930604" y="4539357"/>
            <a:ext cx="583511" cy="274679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prstDash val="solid"/>
          </a:ln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200" b="1">
                <a:latin typeface="Times New Roman"/>
                <a:ea typeface="Times New Roman"/>
                <a:cs typeface="Times New Roman"/>
              </a:rPr>
              <a:t>929,3</a:t>
            </a:r>
            <a:endParaRPr sz="1200" b="1"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621842002" name=""/>
          <p:cNvCxnSpPr>
            <a:cxnSpLocks/>
            <a:stCxn id="254394454" idx="2"/>
          </p:cNvCxnSpPr>
          <p:nvPr/>
        </p:nvCxnSpPr>
        <p:spPr bwMode="auto">
          <a:xfrm rot="5399942" flipH="0" flipV="0">
            <a:off x="6214910" y="3671575"/>
            <a:ext cx="906375" cy="79459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  <a:tailEnd type="arrow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6181312" name=""/>
          <p:cNvSpPr txBox="1"/>
          <p:nvPr/>
        </p:nvSpPr>
        <p:spPr bwMode="auto">
          <a:xfrm flipH="0" flipV="0">
            <a:off x="5764361" y="5019313"/>
            <a:ext cx="1301392" cy="305159"/>
          </a:xfrm>
          <a:prstGeom prst="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12699">
            <a:noFill/>
            <a:prstDash val="solid"/>
          </a:ln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 b="0">
                <a:latin typeface="Times New Roman"/>
                <a:ea typeface="Times New Roman"/>
                <a:cs typeface="Times New Roman"/>
              </a:rPr>
              <a:t>План на 2025</a:t>
            </a:r>
            <a:endParaRPr sz="1400" b="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302420197" name=""/>
          <p:cNvGraphicFramePr>
            <a:graphicFrameLocks xmlns:a="http://schemas.openxmlformats.org/drawingml/2006/main"/>
          </p:cNvGraphicFramePr>
          <p:nvPr/>
        </p:nvGraphicFramePr>
        <p:xfrm>
          <a:off x="452434" y="1276347"/>
          <a:ext cx="11172819" cy="4933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10612177" name="Заголовок 1"/>
          <p:cNvSpPr txBox="1"/>
          <p:nvPr/>
        </p:nvSpPr>
        <p:spPr bwMode="auto">
          <a:xfrm>
            <a:off x="-57150" y="0"/>
            <a:ext cx="12192000" cy="9020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Обеспеченность ГСМ на проведение сезонных  полевых работ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объем приобретения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2023 - 2025 гг.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74753738" name="TextBox 10"/>
          <p:cNvSpPr txBox="1"/>
          <p:nvPr/>
        </p:nvSpPr>
        <p:spPr bwMode="auto">
          <a:xfrm>
            <a:off x="817855" y="1043796"/>
            <a:ext cx="1549860" cy="33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 i="0" u="none" strike="noStrike" cap="none" spc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тыс. тонн</a:t>
            </a:r>
            <a:endParaRPr/>
          </a:p>
        </p:txBody>
      </p:sp>
      <p:sp>
        <p:nvSpPr>
          <p:cNvPr id="6176193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4"/>
          </a:xfrm>
        </p:spPr>
        <p:txBody>
          <a:bodyPr/>
          <a:lstStyle/>
          <a:p>
            <a:pPr>
              <a:defRPr/>
            </a:pPr>
            <a:fld id="{F68E61E2-91EC-2347-4C11-A467916DEA85}" type="slidenum">
              <a:rPr lang="ru-RU"/>
              <a:t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70274874" name="Заголовок 1"/>
          <p:cNvSpPr txBox="1"/>
          <p:nvPr/>
        </p:nvSpPr>
        <p:spPr bwMode="auto">
          <a:xfrm flipH="0" flipV="0">
            <a:off x="0" y="48537"/>
            <a:ext cx="12032038" cy="432335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 fontScale="90000" lnSpcReduction="20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Средние мелкооптовые цены на топливо за 2024 год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в Новосибирской области (руб./тонна)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48754910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3"/>
          </a:xfrm>
        </p:spPr>
        <p:txBody>
          <a:bodyPr/>
          <a:lstStyle/>
          <a:p>
            <a:pPr>
              <a:defRPr/>
            </a:pPr>
            <a:fld id="{88412309-BC79-5865-3664-54C8EBA58603}" type="slidenum">
              <a:rPr lang="ru-RU"/>
              <a:t/>
            </a:fld>
            <a:endParaRPr lang="ru-RU"/>
          </a:p>
        </p:txBody>
      </p:sp>
      <p:graphicFrame>
        <p:nvGraphicFramePr>
          <p:cNvPr id="1096437081" name=""/>
          <p:cNvGraphicFramePr>
            <a:graphicFrameLocks xmlns:a="http://schemas.openxmlformats.org/drawingml/2006/main"/>
          </p:cNvGraphicFramePr>
          <p:nvPr/>
        </p:nvGraphicFramePr>
        <p:xfrm>
          <a:off x="333857" y="554852"/>
          <a:ext cx="11503965" cy="5862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82006421" name=""/>
          <p:cNvCxnSpPr>
            <a:cxnSpLocks/>
          </p:cNvCxnSpPr>
          <p:nvPr/>
        </p:nvCxnSpPr>
        <p:spPr bwMode="auto">
          <a:xfrm flipH="1" flipV="1">
            <a:off x="2361165" y="730248"/>
            <a:ext cx="0" cy="499533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123466" name=""/>
          <p:cNvCxnSpPr>
            <a:cxnSpLocks/>
          </p:cNvCxnSpPr>
          <p:nvPr/>
        </p:nvCxnSpPr>
        <p:spPr bwMode="auto">
          <a:xfrm flipH="1" flipV="1">
            <a:off x="9816064" y="730249"/>
            <a:ext cx="0" cy="499533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6276864" name=""/>
          <p:cNvCxnSpPr>
            <a:cxnSpLocks/>
          </p:cNvCxnSpPr>
          <p:nvPr/>
        </p:nvCxnSpPr>
        <p:spPr bwMode="auto">
          <a:xfrm flipH="0" flipV="1">
            <a:off x="2456415" y="1217082"/>
            <a:ext cx="7238998" cy="0"/>
          </a:xfrm>
          <a:prstGeom prst="line">
            <a:avLst/>
          </a:prstGeom>
          <a:ln w="19049" cap="flat" cmpd="sng" algn="ctr">
            <a:solidFill>
              <a:schemeClr val="tx1"/>
            </a:solidFill>
            <a:prstDash val="solid"/>
            <a:miter lim="800000"/>
            <a:headEnd type="arrow" len="me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300384" name=""/>
          <p:cNvSpPr txBox="1"/>
          <p:nvPr/>
        </p:nvSpPr>
        <p:spPr bwMode="auto">
          <a:xfrm flipH="0" flipV="0">
            <a:off x="4827083" y="910165"/>
            <a:ext cx="2870602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>
                <a:latin typeface="Times New Roman"/>
                <a:ea typeface="Times New Roman"/>
                <a:cs typeface="Times New Roman"/>
              </a:rPr>
              <a:t>Летнее дизельное топливо</a:t>
            </a:r>
            <a:endParaRPr sz="1400" b="1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00733148" name="Заголовок 1"/>
          <p:cNvSpPr txBox="1"/>
          <p:nvPr/>
        </p:nvSpPr>
        <p:spPr bwMode="auto">
          <a:xfrm flipH="0" flipV="0">
            <a:off x="0" y="48538"/>
            <a:ext cx="12191999" cy="441580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 fontScale="90000" lnSpcReduction="20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Средние мелкооптовые цены на топливо за 2025 год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в Новосибирской области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(руб./тонна)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94091466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10599" y="6356349"/>
            <a:ext cx="2743200" cy="365123"/>
          </a:xfrm>
        </p:spPr>
        <p:txBody>
          <a:bodyPr/>
          <a:lstStyle/>
          <a:p>
            <a:pPr>
              <a:defRPr/>
            </a:pPr>
            <a:fld id="{BC99C034-EDE9-4F59-0333-FD3CD5A1E876}" type="slidenum">
              <a:rPr lang="ru-RU"/>
              <a:t/>
            </a:fld>
            <a:endParaRPr lang="ru-RU"/>
          </a:p>
        </p:txBody>
      </p:sp>
      <p:graphicFrame>
        <p:nvGraphicFramePr>
          <p:cNvPr id="1741062484" name=""/>
          <p:cNvGraphicFramePr>
            <a:graphicFrameLocks xmlns:a="http://schemas.openxmlformats.org/drawingml/2006/main"/>
          </p:cNvGraphicFramePr>
          <p:nvPr/>
        </p:nvGraphicFramePr>
        <p:xfrm>
          <a:off x="333855" y="554851"/>
          <a:ext cx="11684952" cy="586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62145445" name=""/>
          <p:cNvCxnSpPr>
            <a:cxnSpLocks/>
          </p:cNvCxnSpPr>
          <p:nvPr/>
        </p:nvCxnSpPr>
        <p:spPr bwMode="auto">
          <a:xfrm flipH="1" flipV="1">
            <a:off x="9581311" y="730246"/>
            <a:ext cx="0" cy="497416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5115247" name=""/>
          <p:cNvCxnSpPr>
            <a:cxnSpLocks/>
          </p:cNvCxnSpPr>
          <p:nvPr/>
        </p:nvCxnSpPr>
        <p:spPr bwMode="auto">
          <a:xfrm flipH="0" flipV="1">
            <a:off x="9627669" y="1529599"/>
            <a:ext cx="2046826" cy="0"/>
          </a:xfrm>
          <a:prstGeom prst="line">
            <a:avLst/>
          </a:prstGeom>
          <a:ln w="19049" cap="flat" cmpd="sng" algn="ctr">
            <a:solidFill>
              <a:schemeClr val="tx1"/>
            </a:solidFill>
            <a:prstDash val="solid"/>
            <a:miter lim="800000"/>
            <a:headEnd type="arrow" len="me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2533493" name=""/>
          <p:cNvSpPr txBox="1"/>
          <p:nvPr/>
        </p:nvSpPr>
        <p:spPr bwMode="auto">
          <a:xfrm flipH="0" flipV="0">
            <a:off x="9627669" y="957477"/>
            <a:ext cx="2267956" cy="5185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ctr">
              <a:defRPr/>
            </a:pPr>
            <a:r>
              <a:rPr sz="1400" b="1">
                <a:latin typeface="Times New Roman"/>
                <a:ea typeface="Times New Roman"/>
                <a:cs typeface="Times New Roman"/>
              </a:rPr>
              <a:t>Летнее дизельное топливо</a:t>
            </a:r>
            <a:endParaRPr sz="1400" b="1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1">
        <p:fade thruBlk="0"/>
      </p:transition>
    </mc:Choice>
    <mc:Fallback>
      <p:transition spd="slow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74328518" name="Прямоугольник 25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1278228332" name="Прямоугольник 12"/>
          <p:cNvSpPr/>
          <p:nvPr/>
        </p:nvSpPr>
        <p:spPr bwMode="auto">
          <a:xfrm>
            <a:off x="222319" y="4826672"/>
            <a:ext cx="11747356" cy="1824868"/>
          </a:xfrm>
          <a:prstGeom prst="rect">
            <a:avLst/>
          </a:prstGeom>
          <a:solidFill>
            <a:srgbClr val="F0F6B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6201865" name="TextBox 1"/>
          <p:cNvSpPr txBox="1"/>
          <p:nvPr/>
        </p:nvSpPr>
        <p:spPr bwMode="auto">
          <a:xfrm>
            <a:off x="1268870" y="5259213"/>
            <a:ext cx="1288518" cy="35124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600" b="1" i="0" u="none" strike="noStrike" cap="none" spc="0">
              <a:ln>
                <a:noFill/>
              </a:ln>
              <a:solidFill>
                <a:prstClr val="black"/>
              </a:solidFill>
              <a:latin typeface="Times New Roman"/>
              <a:ea typeface="Arial"/>
              <a:cs typeface="Times New Roman"/>
            </a:endParaRPr>
          </a:p>
        </p:txBody>
      </p:sp>
      <p:sp>
        <p:nvSpPr>
          <p:cNvPr id="1863044911" name="Заголовок 1"/>
          <p:cNvSpPr txBox="1"/>
          <p:nvPr/>
        </p:nvSpPr>
        <p:spPr bwMode="auto">
          <a:xfrm flipH="0" flipV="0">
            <a:off x="0" y="141113"/>
            <a:ext cx="12192000" cy="1074110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Объем ассигнований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реализацию государственной программы 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Новосибирской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области на 2025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год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03277030" name="Прямоугольник 13"/>
          <p:cNvSpPr/>
          <p:nvPr/>
        </p:nvSpPr>
        <p:spPr bwMode="auto">
          <a:xfrm>
            <a:off x="1287770" y="5023612"/>
            <a:ext cx="2094992" cy="91475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5400" b="1">
                <a:ln w="0"/>
                <a:solidFill>
                  <a:srgbClr val="008359"/>
                </a:solidFill>
                <a:latin typeface="Impact"/>
              </a:rPr>
              <a:t>1 432,3</a:t>
            </a:r>
            <a:endParaRPr lang="ru-RU" sz="5400" b="1" cap="none" spc="0">
              <a:ln w="0"/>
              <a:solidFill>
                <a:srgbClr val="008359"/>
              </a:solidFill>
              <a:latin typeface="Impact"/>
            </a:endParaRPr>
          </a:p>
        </p:txBody>
      </p:sp>
      <p:sp>
        <p:nvSpPr>
          <p:cNvPr id="1105440152" name="Прямоугольник 14"/>
          <p:cNvSpPr/>
          <p:nvPr/>
        </p:nvSpPr>
        <p:spPr bwMode="auto">
          <a:xfrm>
            <a:off x="1278922" y="5988429"/>
            <a:ext cx="2103840" cy="45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rgbClr val="008359"/>
                </a:solidFill>
                <a:latin typeface="Impact"/>
                <a:ea typeface="Calibri"/>
                <a:cs typeface="Segoe UI"/>
              </a:rPr>
              <a:t>млн рублей</a:t>
            </a:r>
            <a:endParaRPr lang="ru-RU" sz="2000">
              <a:solidFill>
                <a:srgbClr val="008359"/>
              </a:solidFill>
              <a:latin typeface="Impact"/>
              <a:ea typeface="Calibri"/>
              <a:cs typeface="Segoe UI"/>
            </a:endParaRPr>
          </a:p>
        </p:txBody>
      </p:sp>
      <p:sp>
        <p:nvSpPr>
          <p:cNvPr id="2101334369" name="TextBox 16"/>
          <p:cNvSpPr txBox="1"/>
          <p:nvPr/>
        </p:nvSpPr>
        <p:spPr bwMode="auto">
          <a:xfrm>
            <a:off x="222319" y="4034112"/>
            <a:ext cx="4217409" cy="7623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ru-RU" sz="2200">
                <a:solidFill>
                  <a:srgbClr val="0E5772"/>
                </a:solidFill>
                <a:latin typeface="Impact"/>
                <a:cs typeface="Times New Roman"/>
              </a:rPr>
              <a:t>СРЕДСТВА </a:t>
            </a:r>
            <a:endParaRPr sz="1600"/>
          </a:p>
          <a:p>
            <a:pPr algn="ctr">
              <a:defRPr/>
            </a:pPr>
            <a:r>
              <a:rPr lang="ru-RU" sz="2200">
                <a:solidFill>
                  <a:srgbClr val="0E5772"/>
                </a:solidFill>
                <a:latin typeface="Impact"/>
                <a:cs typeface="Times New Roman"/>
              </a:rPr>
              <a:t>ФЕДЕРАЛЬНОГО БЮДЖЕТА</a:t>
            </a:r>
            <a:endParaRPr lang="ru-RU" sz="2200" i="0" u="none" strike="noStrike" cap="none" spc="0">
              <a:solidFill>
                <a:srgbClr val="0E5772"/>
              </a:solidFill>
              <a:latin typeface="Impact"/>
              <a:cs typeface="Times New Roman"/>
            </a:endParaRPr>
          </a:p>
        </p:txBody>
      </p:sp>
      <p:sp>
        <p:nvSpPr>
          <p:cNvPr id="1100332472" name="Овал 2"/>
          <p:cNvSpPr/>
          <p:nvPr/>
        </p:nvSpPr>
        <p:spPr bwMode="auto">
          <a:xfrm>
            <a:off x="3874280" y="1477130"/>
            <a:ext cx="4680000" cy="4680000"/>
          </a:xfrm>
          <a:prstGeom prst="ellipse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048556" name="Овал 20"/>
          <p:cNvSpPr/>
          <p:nvPr/>
        </p:nvSpPr>
        <p:spPr bwMode="auto">
          <a:xfrm>
            <a:off x="4067861" y="1700326"/>
            <a:ext cx="4320000" cy="4320000"/>
          </a:xfrm>
          <a:prstGeom prst="ellipse">
            <a:avLst/>
          </a:prstGeom>
          <a:noFill/>
          <a:ln w="117475" cmpd="thickThin">
            <a:solidFill>
              <a:srgbClr val="0E5772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2784903" name="Овал 21"/>
          <p:cNvSpPr/>
          <p:nvPr/>
        </p:nvSpPr>
        <p:spPr bwMode="auto">
          <a:xfrm rot="1550629">
            <a:off x="4251057" y="1880325"/>
            <a:ext cx="3960000" cy="3960000"/>
          </a:xfrm>
          <a:prstGeom prst="ellipse">
            <a:avLst/>
          </a:prstGeom>
          <a:noFill/>
          <a:ln w="104775" cmpd="thinThick">
            <a:solidFill>
              <a:srgbClr val="E5EF8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938685487" name="Group 1009"/>
          <p:cNvGrpSpPr/>
          <p:nvPr/>
        </p:nvGrpSpPr>
        <p:grpSpPr bwMode="auto">
          <a:xfrm>
            <a:off x="5163413" y="2524638"/>
            <a:ext cx="1233823" cy="1256319"/>
            <a:chOff x="10069512" y="3476624"/>
            <a:chExt cx="528636" cy="534987"/>
          </a:xfrm>
          <a:solidFill>
            <a:srgbClr val="0E5772"/>
          </a:solidFill>
        </p:grpSpPr>
        <p:sp>
          <p:nvSpPr>
            <p:cNvPr id="1495047151" name="Freeform 433"/>
            <p:cNvSpPr>
              <a:spLocks noEditPoints="1"/>
            </p:cNvSpPr>
            <p:nvPr/>
          </p:nvSpPr>
          <p:spPr bwMode="auto">
            <a:xfrm>
              <a:off x="10177463" y="3476624"/>
              <a:ext cx="184149" cy="106362"/>
            </a:xfrm>
            <a:custGeom>
              <a:avLst/>
              <a:gdLst>
                <a:gd name="T0" fmla="*/ 222 w 1160"/>
                <a:gd name="T1" fmla="*/ 118 h 673"/>
                <a:gd name="T2" fmla="*/ 135 w 1160"/>
                <a:gd name="T3" fmla="*/ 144 h 673"/>
                <a:gd name="T4" fmla="*/ 115 w 1160"/>
                <a:gd name="T5" fmla="*/ 168 h 673"/>
                <a:gd name="T6" fmla="*/ 116 w 1160"/>
                <a:gd name="T7" fmla="*/ 203 h 673"/>
                <a:gd name="T8" fmla="*/ 152 w 1160"/>
                <a:gd name="T9" fmla="*/ 245 h 673"/>
                <a:gd name="T10" fmla="*/ 213 w 1160"/>
                <a:gd name="T11" fmla="*/ 318 h 673"/>
                <a:gd name="T12" fmla="*/ 272 w 1160"/>
                <a:gd name="T13" fmla="*/ 404 h 673"/>
                <a:gd name="T14" fmla="*/ 318 w 1160"/>
                <a:gd name="T15" fmla="*/ 485 h 673"/>
                <a:gd name="T16" fmla="*/ 343 w 1160"/>
                <a:gd name="T17" fmla="*/ 540 h 673"/>
                <a:gd name="T18" fmla="*/ 382 w 1160"/>
                <a:gd name="T19" fmla="*/ 561 h 673"/>
                <a:gd name="T20" fmla="*/ 830 w 1160"/>
                <a:gd name="T21" fmla="*/ 551 h 673"/>
                <a:gd name="T22" fmla="*/ 853 w 1160"/>
                <a:gd name="T23" fmla="*/ 514 h 673"/>
                <a:gd name="T24" fmla="*/ 878 w 1160"/>
                <a:gd name="T25" fmla="*/ 454 h 673"/>
                <a:gd name="T26" fmla="*/ 918 w 1160"/>
                <a:gd name="T27" fmla="*/ 374 h 673"/>
                <a:gd name="T28" fmla="*/ 969 w 1160"/>
                <a:gd name="T29" fmla="*/ 292 h 673"/>
                <a:gd name="T30" fmla="*/ 1026 w 1160"/>
                <a:gd name="T31" fmla="*/ 227 h 673"/>
                <a:gd name="T32" fmla="*/ 1047 w 1160"/>
                <a:gd name="T33" fmla="*/ 190 h 673"/>
                <a:gd name="T34" fmla="*/ 1040 w 1160"/>
                <a:gd name="T35" fmla="*/ 159 h 673"/>
                <a:gd name="T36" fmla="*/ 1012 w 1160"/>
                <a:gd name="T37" fmla="*/ 137 h 673"/>
                <a:gd name="T38" fmla="*/ 872 w 1160"/>
                <a:gd name="T39" fmla="*/ 111 h 673"/>
                <a:gd name="T40" fmla="*/ 753 w 1160"/>
                <a:gd name="T41" fmla="*/ 132 h 673"/>
                <a:gd name="T42" fmla="*/ 660 w 1160"/>
                <a:gd name="T43" fmla="*/ 189 h 673"/>
                <a:gd name="T44" fmla="*/ 579 w 1160"/>
                <a:gd name="T45" fmla="*/ 209 h 673"/>
                <a:gd name="T46" fmla="*/ 499 w 1160"/>
                <a:gd name="T47" fmla="*/ 189 h 673"/>
                <a:gd name="T48" fmla="*/ 409 w 1160"/>
                <a:gd name="T49" fmla="*/ 133 h 673"/>
                <a:gd name="T50" fmla="*/ 294 w 1160"/>
                <a:gd name="T51" fmla="*/ 111 h 673"/>
                <a:gd name="T52" fmla="*/ 373 w 1160"/>
                <a:gd name="T53" fmla="*/ 6 h 673"/>
                <a:gd name="T54" fmla="*/ 506 w 1160"/>
                <a:gd name="T55" fmla="*/ 57 h 673"/>
                <a:gd name="T56" fmla="*/ 572 w 1160"/>
                <a:gd name="T57" fmla="*/ 97 h 673"/>
                <a:gd name="T58" fmla="*/ 614 w 1160"/>
                <a:gd name="T59" fmla="*/ 85 h 673"/>
                <a:gd name="T60" fmla="*/ 739 w 1160"/>
                <a:gd name="T61" fmla="*/ 18 h 673"/>
                <a:gd name="T62" fmla="*/ 886 w 1160"/>
                <a:gd name="T63" fmla="*/ 0 h 673"/>
                <a:gd name="T64" fmla="*/ 1048 w 1160"/>
                <a:gd name="T65" fmla="*/ 31 h 673"/>
                <a:gd name="T66" fmla="*/ 1119 w 1160"/>
                <a:gd name="T67" fmla="*/ 77 h 673"/>
                <a:gd name="T68" fmla="*/ 1156 w 1160"/>
                <a:gd name="T69" fmla="*/ 153 h 673"/>
                <a:gd name="T70" fmla="*/ 1149 w 1160"/>
                <a:gd name="T71" fmla="*/ 241 h 673"/>
                <a:gd name="T72" fmla="*/ 1099 w 1160"/>
                <a:gd name="T73" fmla="*/ 313 h 673"/>
                <a:gd name="T74" fmla="*/ 1049 w 1160"/>
                <a:gd name="T75" fmla="*/ 375 h 673"/>
                <a:gd name="T76" fmla="*/ 999 w 1160"/>
                <a:gd name="T77" fmla="*/ 461 h 673"/>
                <a:gd name="T78" fmla="*/ 963 w 1160"/>
                <a:gd name="T79" fmla="*/ 541 h 673"/>
                <a:gd name="T80" fmla="*/ 926 w 1160"/>
                <a:gd name="T81" fmla="*/ 613 h 673"/>
                <a:gd name="T82" fmla="*/ 858 w 1160"/>
                <a:gd name="T83" fmla="*/ 663 h 673"/>
                <a:gd name="T84" fmla="*/ 382 w 1160"/>
                <a:gd name="T85" fmla="*/ 673 h 673"/>
                <a:gd name="T86" fmla="*/ 301 w 1160"/>
                <a:gd name="T87" fmla="*/ 650 h 673"/>
                <a:gd name="T88" fmla="*/ 241 w 1160"/>
                <a:gd name="T89" fmla="*/ 590 h 673"/>
                <a:gd name="T90" fmla="*/ 215 w 1160"/>
                <a:gd name="T91" fmla="*/ 532 h 673"/>
                <a:gd name="T92" fmla="*/ 176 w 1160"/>
                <a:gd name="T93" fmla="*/ 464 h 673"/>
                <a:gd name="T94" fmla="*/ 127 w 1160"/>
                <a:gd name="T95" fmla="*/ 390 h 673"/>
                <a:gd name="T96" fmla="*/ 76 w 1160"/>
                <a:gd name="T97" fmla="*/ 327 h 673"/>
                <a:gd name="T98" fmla="*/ 22 w 1160"/>
                <a:gd name="T99" fmla="*/ 267 h 673"/>
                <a:gd name="T100" fmla="*/ 0 w 1160"/>
                <a:gd name="T101" fmla="*/ 183 h 673"/>
                <a:gd name="T102" fmla="*/ 24 w 1160"/>
                <a:gd name="T103" fmla="*/ 100 h 673"/>
                <a:gd name="T104" fmla="*/ 84 w 1160"/>
                <a:gd name="T105" fmla="*/ 43 h 673"/>
                <a:gd name="T106" fmla="*/ 221 w 1160"/>
                <a:gd name="T107" fmla="*/ 4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0" h="673" fill="norm" stroke="1" extrusionOk="0">
                  <a:moveTo>
                    <a:pt x="294" y="111"/>
                  </a:moveTo>
                  <a:lnTo>
                    <a:pt x="259" y="112"/>
                  </a:lnTo>
                  <a:lnTo>
                    <a:pt x="222" y="118"/>
                  </a:lnTo>
                  <a:lnTo>
                    <a:pt x="186" y="126"/>
                  </a:lnTo>
                  <a:lnTo>
                    <a:pt x="147" y="137"/>
                  </a:lnTo>
                  <a:lnTo>
                    <a:pt x="135" y="144"/>
                  </a:lnTo>
                  <a:lnTo>
                    <a:pt x="125" y="151"/>
                  </a:lnTo>
                  <a:lnTo>
                    <a:pt x="119" y="159"/>
                  </a:lnTo>
                  <a:lnTo>
                    <a:pt x="115" y="168"/>
                  </a:lnTo>
                  <a:lnTo>
                    <a:pt x="114" y="175"/>
                  </a:lnTo>
                  <a:lnTo>
                    <a:pt x="113" y="190"/>
                  </a:lnTo>
                  <a:lnTo>
                    <a:pt x="116" y="203"/>
                  </a:lnTo>
                  <a:lnTo>
                    <a:pt x="122" y="216"/>
                  </a:lnTo>
                  <a:lnTo>
                    <a:pt x="133" y="227"/>
                  </a:lnTo>
                  <a:lnTo>
                    <a:pt x="152" y="245"/>
                  </a:lnTo>
                  <a:lnTo>
                    <a:pt x="172" y="267"/>
                  </a:lnTo>
                  <a:lnTo>
                    <a:pt x="192" y="291"/>
                  </a:lnTo>
                  <a:lnTo>
                    <a:pt x="213" y="318"/>
                  </a:lnTo>
                  <a:lnTo>
                    <a:pt x="234" y="346"/>
                  </a:lnTo>
                  <a:lnTo>
                    <a:pt x="253" y="375"/>
                  </a:lnTo>
                  <a:lnTo>
                    <a:pt x="272" y="404"/>
                  </a:lnTo>
                  <a:lnTo>
                    <a:pt x="289" y="432"/>
                  </a:lnTo>
                  <a:lnTo>
                    <a:pt x="304" y="460"/>
                  </a:lnTo>
                  <a:lnTo>
                    <a:pt x="318" y="485"/>
                  </a:lnTo>
                  <a:lnTo>
                    <a:pt x="328" y="508"/>
                  </a:lnTo>
                  <a:lnTo>
                    <a:pt x="335" y="526"/>
                  </a:lnTo>
                  <a:lnTo>
                    <a:pt x="343" y="540"/>
                  </a:lnTo>
                  <a:lnTo>
                    <a:pt x="354" y="551"/>
                  </a:lnTo>
                  <a:lnTo>
                    <a:pt x="368" y="559"/>
                  </a:lnTo>
                  <a:lnTo>
                    <a:pt x="382" y="561"/>
                  </a:lnTo>
                  <a:lnTo>
                    <a:pt x="802" y="561"/>
                  </a:lnTo>
                  <a:lnTo>
                    <a:pt x="816" y="559"/>
                  </a:lnTo>
                  <a:lnTo>
                    <a:pt x="830" y="551"/>
                  </a:lnTo>
                  <a:lnTo>
                    <a:pt x="842" y="540"/>
                  </a:lnTo>
                  <a:lnTo>
                    <a:pt x="849" y="526"/>
                  </a:lnTo>
                  <a:lnTo>
                    <a:pt x="853" y="514"/>
                  </a:lnTo>
                  <a:lnTo>
                    <a:pt x="859" y="497"/>
                  </a:lnTo>
                  <a:lnTo>
                    <a:pt x="868" y="477"/>
                  </a:lnTo>
                  <a:lnTo>
                    <a:pt x="878" y="454"/>
                  </a:lnTo>
                  <a:lnTo>
                    <a:pt x="890" y="429"/>
                  </a:lnTo>
                  <a:lnTo>
                    <a:pt x="903" y="402"/>
                  </a:lnTo>
                  <a:lnTo>
                    <a:pt x="918" y="374"/>
                  </a:lnTo>
                  <a:lnTo>
                    <a:pt x="934" y="346"/>
                  </a:lnTo>
                  <a:lnTo>
                    <a:pt x="950" y="319"/>
                  </a:lnTo>
                  <a:lnTo>
                    <a:pt x="969" y="292"/>
                  </a:lnTo>
                  <a:lnTo>
                    <a:pt x="987" y="268"/>
                  </a:lnTo>
                  <a:lnTo>
                    <a:pt x="1007" y="246"/>
                  </a:lnTo>
                  <a:lnTo>
                    <a:pt x="1026" y="227"/>
                  </a:lnTo>
                  <a:lnTo>
                    <a:pt x="1036" y="216"/>
                  </a:lnTo>
                  <a:lnTo>
                    <a:pt x="1043" y="203"/>
                  </a:lnTo>
                  <a:lnTo>
                    <a:pt x="1047" y="190"/>
                  </a:lnTo>
                  <a:lnTo>
                    <a:pt x="1046" y="175"/>
                  </a:lnTo>
                  <a:lnTo>
                    <a:pt x="1043" y="168"/>
                  </a:lnTo>
                  <a:lnTo>
                    <a:pt x="1040" y="159"/>
                  </a:lnTo>
                  <a:lnTo>
                    <a:pt x="1034" y="151"/>
                  </a:lnTo>
                  <a:lnTo>
                    <a:pt x="1025" y="144"/>
                  </a:lnTo>
                  <a:lnTo>
                    <a:pt x="1012" y="137"/>
                  </a:lnTo>
                  <a:lnTo>
                    <a:pt x="963" y="124"/>
                  </a:lnTo>
                  <a:lnTo>
                    <a:pt x="917" y="115"/>
                  </a:lnTo>
                  <a:lnTo>
                    <a:pt x="872" y="111"/>
                  </a:lnTo>
                  <a:lnTo>
                    <a:pt x="830" y="114"/>
                  </a:lnTo>
                  <a:lnTo>
                    <a:pt x="790" y="121"/>
                  </a:lnTo>
                  <a:lnTo>
                    <a:pt x="753" y="132"/>
                  </a:lnTo>
                  <a:lnTo>
                    <a:pt x="717" y="150"/>
                  </a:lnTo>
                  <a:lnTo>
                    <a:pt x="684" y="173"/>
                  </a:lnTo>
                  <a:lnTo>
                    <a:pt x="660" y="189"/>
                  </a:lnTo>
                  <a:lnTo>
                    <a:pt x="635" y="200"/>
                  </a:lnTo>
                  <a:lnTo>
                    <a:pt x="607" y="207"/>
                  </a:lnTo>
                  <a:lnTo>
                    <a:pt x="579" y="209"/>
                  </a:lnTo>
                  <a:lnTo>
                    <a:pt x="552" y="207"/>
                  </a:lnTo>
                  <a:lnTo>
                    <a:pt x="525" y="200"/>
                  </a:lnTo>
                  <a:lnTo>
                    <a:pt x="499" y="189"/>
                  </a:lnTo>
                  <a:lnTo>
                    <a:pt x="475" y="173"/>
                  </a:lnTo>
                  <a:lnTo>
                    <a:pt x="443" y="151"/>
                  </a:lnTo>
                  <a:lnTo>
                    <a:pt x="409" y="133"/>
                  </a:lnTo>
                  <a:lnTo>
                    <a:pt x="372" y="121"/>
                  </a:lnTo>
                  <a:lnTo>
                    <a:pt x="334" y="114"/>
                  </a:lnTo>
                  <a:lnTo>
                    <a:pt x="294" y="111"/>
                  </a:lnTo>
                  <a:close/>
                  <a:moveTo>
                    <a:pt x="274" y="0"/>
                  </a:moveTo>
                  <a:lnTo>
                    <a:pt x="324" y="0"/>
                  </a:lnTo>
                  <a:lnTo>
                    <a:pt x="373" y="6"/>
                  </a:lnTo>
                  <a:lnTo>
                    <a:pt x="419" y="18"/>
                  </a:lnTo>
                  <a:lnTo>
                    <a:pt x="464" y="35"/>
                  </a:lnTo>
                  <a:lnTo>
                    <a:pt x="506" y="57"/>
                  </a:lnTo>
                  <a:lnTo>
                    <a:pt x="546" y="85"/>
                  </a:lnTo>
                  <a:lnTo>
                    <a:pt x="558" y="93"/>
                  </a:lnTo>
                  <a:lnTo>
                    <a:pt x="572" y="97"/>
                  </a:lnTo>
                  <a:lnTo>
                    <a:pt x="586" y="97"/>
                  </a:lnTo>
                  <a:lnTo>
                    <a:pt x="601" y="93"/>
                  </a:lnTo>
                  <a:lnTo>
                    <a:pt x="614" y="85"/>
                  </a:lnTo>
                  <a:lnTo>
                    <a:pt x="653" y="57"/>
                  </a:lnTo>
                  <a:lnTo>
                    <a:pt x="695" y="35"/>
                  </a:lnTo>
                  <a:lnTo>
                    <a:pt x="739" y="18"/>
                  </a:lnTo>
                  <a:lnTo>
                    <a:pt x="786" y="6"/>
                  </a:lnTo>
                  <a:lnTo>
                    <a:pt x="835" y="0"/>
                  </a:lnTo>
                  <a:lnTo>
                    <a:pt x="886" y="0"/>
                  </a:lnTo>
                  <a:lnTo>
                    <a:pt x="938" y="4"/>
                  </a:lnTo>
                  <a:lnTo>
                    <a:pt x="992" y="14"/>
                  </a:lnTo>
                  <a:lnTo>
                    <a:pt x="1048" y="31"/>
                  </a:lnTo>
                  <a:lnTo>
                    <a:pt x="1075" y="43"/>
                  </a:lnTo>
                  <a:lnTo>
                    <a:pt x="1099" y="58"/>
                  </a:lnTo>
                  <a:lnTo>
                    <a:pt x="1119" y="77"/>
                  </a:lnTo>
                  <a:lnTo>
                    <a:pt x="1135" y="100"/>
                  </a:lnTo>
                  <a:lnTo>
                    <a:pt x="1148" y="125"/>
                  </a:lnTo>
                  <a:lnTo>
                    <a:pt x="1156" y="153"/>
                  </a:lnTo>
                  <a:lnTo>
                    <a:pt x="1160" y="183"/>
                  </a:lnTo>
                  <a:lnTo>
                    <a:pt x="1157" y="213"/>
                  </a:lnTo>
                  <a:lnTo>
                    <a:pt x="1149" y="241"/>
                  </a:lnTo>
                  <a:lnTo>
                    <a:pt x="1138" y="267"/>
                  </a:lnTo>
                  <a:lnTo>
                    <a:pt x="1121" y="292"/>
                  </a:lnTo>
                  <a:lnTo>
                    <a:pt x="1099" y="313"/>
                  </a:lnTo>
                  <a:lnTo>
                    <a:pt x="1082" y="329"/>
                  </a:lnTo>
                  <a:lnTo>
                    <a:pt x="1065" y="350"/>
                  </a:lnTo>
                  <a:lnTo>
                    <a:pt x="1049" y="375"/>
                  </a:lnTo>
                  <a:lnTo>
                    <a:pt x="1032" y="402"/>
                  </a:lnTo>
                  <a:lnTo>
                    <a:pt x="1015" y="430"/>
                  </a:lnTo>
                  <a:lnTo>
                    <a:pt x="999" y="461"/>
                  </a:lnTo>
                  <a:lnTo>
                    <a:pt x="986" y="489"/>
                  </a:lnTo>
                  <a:lnTo>
                    <a:pt x="973" y="517"/>
                  </a:lnTo>
                  <a:lnTo>
                    <a:pt x="963" y="541"/>
                  </a:lnTo>
                  <a:lnTo>
                    <a:pt x="956" y="563"/>
                  </a:lnTo>
                  <a:lnTo>
                    <a:pt x="943" y="590"/>
                  </a:lnTo>
                  <a:lnTo>
                    <a:pt x="926" y="613"/>
                  </a:lnTo>
                  <a:lnTo>
                    <a:pt x="906" y="634"/>
                  </a:lnTo>
                  <a:lnTo>
                    <a:pt x="883" y="650"/>
                  </a:lnTo>
                  <a:lnTo>
                    <a:pt x="858" y="663"/>
                  </a:lnTo>
                  <a:lnTo>
                    <a:pt x="830" y="670"/>
                  </a:lnTo>
                  <a:lnTo>
                    <a:pt x="802" y="673"/>
                  </a:lnTo>
                  <a:lnTo>
                    <a:pt x="382" y="673"/>
                  </a:lnTo>
                  <a:lnTo>
                    <a:pt x="353" y="670"/>
                  </a:lnTo>
                  <a:lnTo>
                    <a:pt x="326" y="663"/>
                  </a:lnTo>
                  <a:lnTo>
                    <a:pt x="301" y="650"/>
                  </a:lnTo>
                  <a:lnTo>
                    <a:pt x="277" y="634"/>
                  </a:lnTo>
                  <a:lnTo>
                    <a:pt x="257" y="613"/>
                  </a:lnTo>
                  <a:lnTo>
                    <a:pt x="241" y="590"/>
                  </a:lnTo>
                  <a:lnTo>
                    <a:pt x="229" y="563"/>
                  </a:lnTo>
                  <a:lnTo>
                    <a:pt x="224" y="548"/>
                  </a:lnTo>
                  <a:lnTo>
                    <a:pt x="215" y="532"/>
                  </a:lnTo>
                  <a:lnTo>
                    <a:pt x="204" y="511"/>
                  </a:lnTo>
                  <a:lnTo>
                    <a:pt x="191" y="488"/>
                  </a:lnTo>
                  <a:lnTo>
                    <a:pt x="176" y="464"/>
                  </a:lnTo>
                  <a:lnTo>
                    <a:pt x="161" y="439"/>
                  </a:lnTo>
                  <a:lnTo>
                    <a:pt x="144" y="414"/>
                  </a:lnTo>
                  <a:lnTo>
                    <a:pt x="127" y="390"/>
                  </a:lnTo>
                  <a:lnTo>
                    <a:pt x="110" y="367"/>
                  </a:lnTo>
                  <a:lnTo>
                    <a:pt x="92" y="346"/>
                  </a:lnTo>
                  <a:lnTo>
                    <a:pt x="76" y="327"/>
                  </a:lnTo>
                  <a:lnTo>
                    <a:pt x="60" y="313"/>
                  </a:lnTo>
                  <a:lnTo>
                    <a:pt x="38" y="292"/>
                  </a:lnTo>
                  <a:lnTo>
                    <a:pt x="22" y="267"/>
                  </a:lnTo>
                  <a:lnTo>
                    <a:pt x="9" y="241"/>
                  </a:lnTo>
                  <a:lnTo>
                    <a:pt x="2" y="213"/>
                  </a:lnTo>
                  <a:lnTo>
                    <a:pt x="0" y="183"/>
                  </a:lnTo>
                  <a:lnTo>
                    <a:pt x="3" y="153"/>
                  </a:lnTo>
                  <a:lnTo>
                    <a:pt x="11" y="125"/>
                  </a:lnTo>
                  <a:lnTo>
                    <a:pt x="24" y="100"/>
                  </a:lnTo>
                  <a:lnTo>
                    <a:pt x="41" y="77"/>
                  </a:lnTo>
                  <a:lnTo>
                    <a:pt x="60" y="58"/>
                  </a:lnTo>
                  <a:lnTo>
                    <a:pt x="84" y="43"/>
                  </a:lnTo>
                  <a:lnTo>
                    <a:pt x="112" y="31"/>
                  </a:lnTo>
                  <a:lnTo>
                    <a:pt x="167" y="14"/>
                  </a:lnTo>
                  <a:lnTo>
                    <a:pt x="221" y="4"/>
                  </a:lnTo>
                  <a:lnTo>
                    <a:pt x="274" y="0"/>
                  </a:lnTo>
                  <a:close/>
                </a:path>
              </a:pathLst>
            </a:custGeom>
            <a:grpFill/>
            <a:ln w="12700">
              <a:solidFill>
                <a:srgbClr val="0E577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>
                <a:ln>
                  <a:solidFill>
                    <a:srgbClr val="0E5772"/>
                  </a:solidFill>
                </a:ln>
                <a:solidFill>
                  <a:srgbClr val="0E5772"/>
                </a:solidFill>
              </a:endParaRPr>
            </a:p>
          </p:txBody>
        </p:sp>
        <p:sp>
          <p:nvSpPr>
            <p:cNvPr id="308543794" name="Freeform 434"/>
            <p:cNvSpPr/>
            <p:nvPr/>
          </p:nvSpPr>
          <p:spPr bwMode="auto">
            <a:xfrm>
              <a:off x="10212388" y="3592512"/>
              <a:ext cx="187323" cy="55561"/>
            </a:xfrm>
            <a:custGeom>
              <a:avLst/>
              <a:gdLst>
                <a:gd name="T0" fmla="*/ 733 w 1179"/>
                <a:gd name="T1" fmla="*/ 0 h 346"/>
                <a:gd name="T2" fmla="*/ 761 w 1179"/>
                <a:gd name="T3" fmla="*/ 8 h 346"/>
                <a:gd name="T4" fmla="*/ 788 w 1179"/>
                <a:gd name="T5" fmla="*/ 0 h 346"/>
                <a:gd name="T6" fmla="*/ 822 w 1179"/>
                <a:gd name="T7" fmla="*/ 10 h 346"/>
                <a:gd name="T8" fmla="*/ 843 w 1179"/>
                <a:gd name="T9" fmla="*/ 38 h 346"/>
                <a:gd name="T10" fmla="*/ 845 w 1179"/>
                <a:gd name="T11" fmla="*/ 185 h 346"/>
                <a:gd name="T12" fmla="*/ 894 w 1179"/>
                <a:gd name="T13" fmla="*/ 217 h 346"/>
                <a:gd name="T14" fmla="*/ 949 w 1179"/>
                <a:gd name="T15" fmla="*/ 231 h 346"/>
                <a:gd name="T16" fmla="*/ 1008 w 1179"/>
                <a:gd name="T17" fmla="*/ 227 h 346"/>
                <a:gd name="T18" fmla="*/ 1060 w 1179"/>
                <a:gd name="T19" fmla="*/ 203 h 346"/>
                <a:gd name="T20" fmla="*/ 1096 w 1179"/>
                <a:gd name="T21" fmla="*/ 175 h 346"/>
                <a:gd name="T22" fmla="*/ 1123 w 1179"/>
                <a:gd name="T23" fmla="*/ 167 h 346"/>
                <a:gd name="T24" fmla="*/ 1151 w 1179"/>
                <a:gd name="T25" fmla="*/ 175 h 346"/>
                <a:gd name="T26" fmla="*/ 1172 w 1179"/>
                <a:gd name="T27" fmla="*/ 197 h 346"/>
                <a:gd name="T28" fmla="*/ 1179 w 1179"/>
                <a:gd name="T29" fmla="*/ 224 h 346"/>
                <a:gd name="T30" fmla="*/ 1172 w 1179"/>
                <a:gd name="T31" fmla="*/ 252 h 346"/>
                <a:gd name="T32" fmla="*/ 1134 w 1179"/>
                <a:gd name="T33" fmla="*/ 288 h 346"/>
                <a:gd name="T34" fmla="*/ 1072 w 1179"/>
                <a:gd name="T35" fmla="*/ 325 h 346"/>
                <a:gd name="T36" fmla="*/ 1000 w 1179"/>
                <a:gd name="T37" fmla="*/ 344 h 346"/>
                <a:gd name="T38" fmla="*/ 924 w 1179"/>
                <a:gd name="T39" fmla="*/ 343 h 346"/>
                <a:gd name="T40" fmla="*/ 850 w 1179"/>
                <a:gd name="T41" fmla="*/ 322 h 346"/>
                <a:gd name="T42" fmla="*/ 784 w 1179"/>
                <a:gd name="T43" fmla="*/ 280 h 346"/>
                <a:gd name="T44" fmla="*/ 95 w 1179"/>
                <a:gd name="T45" fmla="*/ 277 h 346"/>
                <a:gd name="T46" fmla="*/ 68 w 1179"/>
                <a:gd name="T47" fmla="*/ 257 h 346"/>
                <a:gd name="T48" fmla="*/ 56 w 1179"/>
                <a:gd name="T49" fmla="*/ 224 h 346"/>
                <a:gd name="T50" fmla="*/ 68 w 1179"/>
                <a:gd name="T51" fmla="*/ 190 h 346"/>
                <a:gd name="T52" fmla="*/ 95 w 1179"/>
                <a:gd name="T53" fmla="*/ 171 h 346"/>
                <a:gd name="T54" fmla="*/ 733 w 1179"/>
                <a:gd name="T55" fmla="*/ 167 h 346"/>
                <a:gd name="T56" fmla="*/ 56 w 1179"/>
                <a:gd name="T57" fmla="*/ 112 h 346"/>
                <a:gd name="T58" fmla="*/ 23 w 1179"/>
                <a:gd name="T59" fmla="*/ 101 h 346"/>
                <a:gd name="T60" fmla="*/ 3 w 1179"/>
                <a:gd name="T61" fmla="*/ 74 h 346"/>
                <a:gd name="T62" fmla="*/ 3 w 1179"/>
                <a:gd name="T63" fmla="*/ 38 h 346"/>
                <a:gd name="T64" fmla="*/ 23 w 1179"/>
                <a:gd name="T65" fmla="*/ 10 h 346"/>
                <a:gd name="T66" fmla="*/ 56 w 1179"/>
                <a:gd name="T6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79" h="346" fill="norm" stroke="1" extrusionOk="0">
                  <a:moveTo>
                    <a:pt x="56" y="0"/>
                  </a:moveTo>
                  <a:lnTo>
                    <a:pt x="733" y="0"/>
                  </a:lnTo>
                  <a:lnTo>
                    <a:pt x="747" y="2"/>
                  </a:lnTo>
                  <a:lnTo>
                    <a:pt x="761" y="8"/>
                  </a:lnTo>
                  <a:lnTo>
                    <a:pt x="773" y="2"/>
                  </a:lnTo>
                  <a:lnTo>
                    <a:pt x="788" y="0"/>
                  </a:lnTo>
                  <a:lnTo>
                    <a:pt x="806" y="2"/>
                  </a:lnTo>
                  <a:lnTo>
                    <a:pt x="822" y="10"/>
                  </a:lnTo>
                  <a:lnTo>
                    <a:pt x="834" y="23"/>
                  </a:lnTo>
                  <a:lnTo>
                    <a:pt x="843" y="38"/>
                  </a:lnTo>
                  <a:lnTo>
                    <a:pt x="845" y="56"/>
                  </a:lnTo>
                  <a:lnTo>
                    <a:pt x="845" y="185"/>
                  </a:lnTo>
                  <a:lnTo>
                    <a:pt x="868" y="204"/>
                  </a:lnTo>
                  <a:lnTo>
                    <a:pt x="894" y="217"/>
                  </a:lnTo>
                  <a:lnTo>
                    <a:pt x="921" y="227"/>
                  </a:lnTo>
                  <a:lnTo>
                    <a:pt x="949" y="231"/>
                  </a:lnTo>
                  <a:lnTo>
                    <a:pt x="978" y="231"/>
                  </a:lnTo>
                  <a:lnTo>
                    <a:pt x="1008" y="227"/>
                  </a:lnTo>
                  <a:lnTo>
                    <a:pt x="1035" y="217"/>
                  </a:lnTo>
                  <a:lnTo>
                    <a:pt x="1060" y="203"/>
                  </a:lnTo>
                  <a:lnTo>
                    <a:pt x="1083" y="184"/>
                  </a:lnTo>
                  <a:lnTo>
                    <a:pt x="1096" y="175"/>
                  </a:lnTo>
                  <a:lnTo>
                    <a:pt x="1109" y="169"/>
                  </a:lnTo>
                  <a:lnTo>
                    <a:pt x="1123" y="167"/>
                  </a:lnTo>
                  <a:lnTo>
                    <a:pt x="1137" y="169"/>
                  </a:lnTo>
                  <a:lnTo>
                    <a:pt x="1151" y="175"/>
                  </a:lnTo>
                  <a:lnTo>
                    <a:pt x="1163" y="184"/>
                  </a:lnTo>
                  <a:lnTo>
                    <a:pt x="1172" y="197"/>
                  </a:lnTo>
                  <a:lnTo>
                    <a:pt x="1177" y="210"/>
                  </a:lnTo>
                  <a:lnTo>
                    <a:pt x="1179" y="224"/>
                  </a:lnTo>
                  <a:lnTo>
                    <a:pt x="1177" y="238"/>
                  </a:lnTo>
                  <a:lnTo>
                    <a:pt x="1172" y="252"/>
                  </a:lnTo>
                  <a:lnTo>
                    <a:pt x="1163" y="263"/>
                  </a:lnTo>
                  <a:lnTo>
                    <a:pt x="1134" y="288"/>
                  </a:lnTo>
                  <a:lnTo>
                    <a:pt x="1104" y="308"/>
                  </a:lnTo>
                  <a:lnTo>
                    <a:pt x="1072" y="325"/>
                  </a:lnTo>
                  <a:lnTo>
                    <a:pt x="1037" y="336"/>
                  </a:lnTo>
                  <a:lnTo>
                    <a:pt x="1000" y="344"/>
                  </a:lnTo>
                  <a:lnTo>
                    <a:pt x="964" y="346"/>
                  </a:lnTo>
                  <a:lnTo>
                    <a:pt x="924" y="343"/>
                  </a:lnTo>
                  <a:lnTo>
                    <a:pt x="886" y="335"/>
                  </a:lnTo>
                  <a:lnTo>
                    <a:pt x="850" y="322"/>
                  </a:lnTo>
                  <a:lnTo>
                    <a:pt x="816" y="303"/>
                  </a:lnTo>
                  <a:lnTo>
                    <a:pt x="784" y="280"/>
                  </a:lnTo>
                  <a:lnTo>
                    <a:pt x="113" y="280"/>
                  </a:lnTo>
                  <a:lnTo>
                    <a:pt x="95" y="277"/>
                  </a:lnTo>
                  <a:lnTo>
                    <a:pt x="79" y="270"/>
                  </a:lnTo>
                  <a:lnTo>
                    <a:pt x="68" y="257"/>
                  </a:lnTo>
                  <a:lnTo>
                    <a:pt x="59" y="241"/>
                  </a:lnTo>
                  <a:lnTo>
                    <a:pt x="56" y="224"/>
                  </a:lnTo>
                  <a:lnTo>
                    <a:pt x="59" y="206"/>
                  </a:lnTo>
                  <a:lnTo>
                    <a:pt x="68" y="190"/>
                  </a:lnTo>
                  <a:lnTo>
                    <a:pt x="79" y="179"/>
                  </a:lnTo>
                  <a:lnTo>
                    <a:pt x="95" y="171"/>
                  </a:lnTo>
                  <a:lnTo>
                    <a:pt x="113" y="167"/>
                  </a:lnTo>
                  <a:lnTo>
                    <a:pt x="733" y="167"/>
                  </a:lnTo>
                  <a:lnTo>
                    <a:pt x="733" y="112"/>
                  </a:lnTo>
                  <a:lnTo>
                    <a:pt x="56" y="112"/>
                  </a:lnTo>
                  <a:lnTo>
                    <a:pt x="38" y="109"/>
                  </a:lnTo>
                  <a:lnTo>
                    <a:pt x="23" y="101"/>
                  </a:lnTo>
                  <a:lnTo>
                    <a:pt x="11" y="88"/>
                  </a:lnTo>
                  <a:lnTo>
                    <a:pt x="3" y="74"/>
                  </a:lnTo>
                  <a:lnTo>
                    <a:pt x="0" y="56"/>
                  </a:lnTo>
                  <a:lnTo>
                    <a:pt x="3" y="38"/>
                  </a:lnTo>
                  <a:lnTo>
                    <a:pt x="11" y="23"/>
                  </a:lnTo>
                  <a:lnTo>
                    <a:pt x="23" y="10"/>
                  </a:lnTo>
                  <a:lnTo>
                    <a:pt x="38" y="2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12700">
              <a:solidFill>
                <a:srgbClr val="0E577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>
                <a:ln>
                  <a:solidFill>
                    <a:srgbClr val="0E5772"/>
                  </a:solidFill>
                </a:ln>
                <a:solidFill>
                  <a:srgbClr val="0E5772"/>
                </a:solidFill>
              </a:endParaRPr>
            </a:p>
          </p:txBody>
        </p:sp>
        <p:sp>
          <p:nvSpPr>
            <p:cNvPr id="694348763" name="Freeform 435"/>
            <p:cNvSpPr/>
            <p:nvPr/>
          </p:nvSpPr>
          <p:spPr bwMode="auto">
            <a:xfrm>
              <a:off x="10133012" y="3708399"/>
              <a:ext cx="133348" cy="142875"/>
            </a:xfrm>
            <a:custGeom>
              <a:avLst/>
              <a:gdLst>
                <a:gd name="T0" fmla="*/ 790 w 845"/>
                <a:gd name="T1" fmla="*/ 0 h 899"/>
                <a:gd name="T2" fmla="*/ 808 w 845"/>
                <a:gd name="T3" fmla="*/ 3 h 899"/>
                <a:gd name="T4" fmla="*/ 822 w 845"/>
                <a:gd name="T5" fmla="*/ 12 h 899"/>
                <a:gd name="T6" fmla="*/ 835 w 845"/>
                <a:gd name="T7" fmla="*/ 23 h 899"/>
                <a:gd name="T8" fmla="*/ 843 w 845"/>
                <a:gd name="T9" fmla="*/ 39 h 899"/>
                <a:gd name="T10" fmla="*/ 845 w 845"/>
                <a:gd name="T11" fmla="*/ 57 h 899"/>
                <a:gd name="T12" fmla="*/ 843 w 845"/>
                <a:gd name="T13" fmla="*/ 74 h 899"/>
                <a:gd name="T14" fmla="*/ 835 w 845"/>
                <a:gd name="T15" fmla="*/ 90 h 899"/>
                <a:gd name="T16" fmla="*/ 822 w 845"/>
                <a:gd name="T17" fmla="*/ 101 h 899"/>
                <a:gd name="T18" fmla="*/ 808 w 845"/>
                <a:gd name="T19" fmla="*/ 110 h 899"/>
                <a:gd name="T20" fmla="*/ 790 w 845"/>
                <a:gd name="T21" fmla="*/ 113 h 899"/>
                <a:gd name="T22" fmla="*/ 742 w 845"/>
                <a:gd name="T23" fmla="*/ 116 h 899"/>
                <a:gd name="T24" fmla="*/ 694 w 845"/>
                <a:gd name="T25" fmla="*/ 125 h 899"/>
                <a:gd name="T26" fmla="*/ 645 w 845"/>
                <a:gd name="T27" fmla="*/ 141 h 899"/>
                <a:gd name="T28" fmla="*/ 595 w 845"/>
                <a:gd name="T29" fmla="*/ 163 h 899"/>
                <a:gd name="T30" fmla="*/ 546 w 845"/>
                <a:gd name="T31" fmla="*/ 189 h 899"/>
                <a:gd name="T32" fmla="*/ 498 w 845"/>
                <a:gd name="T33" fmla="*/ 219 h 899"/>
                <a:gd name="T34" fmla="*/ 451 w 845"/>
                <a:gd name="T35" fmla="*/ 255 h 899"/>
                <a:gd name="T36" fmla="*/ 405 w 845"/>
                <a:gd name="T37" fmla="*/ 293 h 899"/>
                <a:gd name="T38" fmla="*/ 361 w 845"/>
                <a:gd name="T39" fmla="*/ 335 h 899"/>
                <a:gd name="T40" fmla="*/ 319 w 845"/>
                <a:gd name="T41" fmla="*/ 381 h 899"/>
                <a:gd name="T42" fmla="*/ 281 w 845"/>
                <a:gd name="T43" fmla="*/ 428 h 899"/>
                <a:gd name="T44" fmla="*/ 245 w 845"/>
                <a:gd name="T45" fmla="*/ 477 h 899"/>
                <a:gd name="T46" fmla="*/ 213 w 845"/>
                <a:gd name="T47" fmla="*/ 528 h 899"/>
                <a:gd name="T48" fmla="*/ 183 w 845"/>
                <a:gd name="T49" fmla="*/ 580 h 899"/>
                <a:gd name="T50" fmla="*/ 159 w 845"/>
                <a:gd name="T51" fmla="*/ 633 h 899"/>
                <a:gd name="T52" fmla="*/ 141 w 845"/>
                <a:gd name="T53" fmla="*/ 686 h 899"/>
                <a:gd name="T54" fmla="*/ 126 w 845"/>
                <a:gd name="T55" fmla="*/ 739 h 899"/>
                <a:gd name="T56" fmla="*/ 116 w 845"/>
                <a:gd name="T57" fmla="*/ 791 h 899"/>
                <a:gd name="T58" fmla="*/ 113 w 845"/>
                <a:gd name="T59" fmla="*/ 843 h 899"/>
                <a:gd name="T60" fmla="*/ 110 w 845"/>
                <a:gd name="T61" fmla="*/ 860 h 899"/>
                <a:gd name="T62" fmla="*/ 103 w 845"/>
                <a:gd name="T63" fmla="*/ 876 h 899"/>
                <a:gd name="T64" fmla="*/ 90 w 845"/>
                <a:gd name="T65" fmla="*/ 888 h 899"/>
                <a:gd name="T66" fmla="*/ 75 w 845"/>
                <a:gd name="T67" fmla="*/ 896 h 899"/>
                <a:gd name="T68" fmla="*/ 57 w 845"/>
                <a:gd name="T69" fmla="*/ 899 h 899"/>
                <a:gd name="T70" fmla="*/ 39 w 845"/>
                <a:gd name="T71" fmla="*/ 896 h 899"/>
                <a:gd name="T72" fmla="*/ 23 w 845"/>
                <a:gd name="T73" fmla="*/ 888 h 899"/>
                <a:gd name="T74" fmla="*/ 12 w 845"/>
                <a:gd name="T75" fmla="*/ 876 h 899"/>
                <a:gd name="T76" fmla="*/ 4 w 845"/>
                <a:gd name="T77" fmla="*/ 860 h 899"/>
                <a:gd name="T78" fmla="*/ 0 w 845"/>
                <a:gd name="T79" fmla="*/ 843 h 899"/>
                <a:gd name="T80" fmla="*/ 4 w 845"/>
                <a:gd name="T81" fmla="*/ 784 h 899"/>
                <a:gd name="T82" fmla="*/ 13 w 845"/>
                <a:gd name="T83" fmla="*/ 726 h 899"/>
                <a:gd name="T84" fmla="*/ 28 w 845"/>
                <a:gd name="T85" fmla="*/ 666 h 899"/>
                <a:gd name="T86" fmla="*/ 49 w 845"/>
                <a:gd name="T87" fmla="*/ 607 h 899"/>
                <a:gd name="T88" fmla="*/ 74 w 845"/>
                <a:gd name="T89" fmla="*/ 549 h 899"/>
                <a:gd name="T90" fmla="*/ 103 w 845"/>
                <a:gd name="T91" fmla="*/ 491 h 899"/>
                <a:gd name="T92" fmla="*/ 136 w 845"/>
                <a:gd name="T93" fmla="*/ 434 h 899"/>
                <a:gd name="T94" fmla="*/ 174 w 845"/>
                <a:gd name="T95" fmla="*/ 380 h 899"/>
                <a:gd name="T96" fmla="*/ 216 w 845"/>
                <a:gd name="T97" fmla="*/ 328 h 899"/>
                <a:gd name="T98" fmla="*/ 260 w 845"/>
                <a:gd name="T99" fmla="*/ 277 h 899"/>
                <a:gd name="T100" fmla="*/ 307 w 845"/>
                <a:gd name="T101" fmla="*/ 230 h 899"/>
                <a:gd name="T102" fmla="*/ 356 w 845"/>
                <a:gd name="T103" fmla="*/ 186 h 899"/>
                <a:gd name="T104" fmla="*/ 407 w 845"/>
                <a:gd name="T105" fmla="*/ 145 h 899"/>
                <a:gd name="T106" fmla="*/ 460 w 845"/>
                <a:gd name="T107" fmla="*/ 110 h 899"/>
                <a:gd name="T108" fmla="*/ 514 w 845"/>
                <a:gd name="T109" fmla="*/ 77 h 899"/>
                <a:gd name="T110" fmla="*/ 569 w 845"/>
                <a:gd name="T111" fmla="*/ 51 h 899"/>
                <a:gd name="T112" fmla="*/ 624 w 845"/>
                <a:gd name="T113" fmla="*/ 29 h 899"/>
                <a:gd name="T114" fmla="*/ 680 w 845"/>
                <a:gd name="T115" fmla="*/ 14 h 899"/>
                <a:gd name="T116" fmla="*/ 735 w 845"/>
                <a:gd name="T117" fmla="*/ 3 h 899"/>
                <a:gd name="T118" fmla="*/ 790 w 845"/>
                <a:gd name="T119" fmla="*/ 0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45" h="899" fill="norm" stroke="1" extrusionOk="0">
                  <a:moveTo>
                    <a:pt x="790" y="0"/>
                  </a:moveTo>
                  <a:lnTo>
                    <a:pt x="808" y="3"/>
                  </a:lnTo>
                  <a:lnTo>
                    <a:pt x="822" y="12"/>
                  </a:lnTo>
                  <a:lnTo>
                    <a:pt x="835" y="23"/>
                  </a:lnTo>
                  <a:lnTo>
                    <a:pt x="843" y="39"/>
                  </a:lnTo>
                  <a:lnTo>
                    <a:pt x="845" y="57"/>
                  </a:lnTo>
                  <a:lnTo>
                    <a:pt x="843" y="74"/>
                  </a:lnTo>
                  <a:lnTo>
                    <a:pt x="835" y="90"/>
                  </a:lnTo>
                  <a:lnTo>
                    <a:pt x="822" y="101"/>
                  </a:lnTo>
                  <a:lnTo>
                    <a:pt x="808" y="110"/>
                  </a:lnTo>
                  <a:lnTo>
                    <a:pt x="790" y="113"/>
                  </a:lnTo>
                  <a:lnTo>
                    <a:pt x="742" y="116"/>
                  </a:lnTo>
                  <a:lnTo>
                    <a:pt x="694" y="125"/>
                  </a:lnTo>
                  <a:lnTo>
                    <a:pt x="645" y="141"/>
                  </a:lnTo>
                  <a:lnTo>
                    <a:pt x="595" y="163"/>
                  </a:lnTo>
                  <a:lnTo>
                    <a:pt x="546" y="189"/>
                  </a:lnTo>
                  <a:lnTo>
                    <a:pt x="498" y="219"/>
                  </a:lnTo>
                  <a:lnTo>
                    <a:pt x="451" y="255"/>
                  </a:lnTo>
                  <a:lnTo>
                    <a:pt x="405" y="293"/>
                  </a:lnTo>
                  <a:lnTo>
                    <a:pt x="361" y="335"/>
                  </a:lnTo>
                  <a:lnTo>
                    <a:pt x="319" y="381"/>
                  </a:lnTo>
                  <a:lnTo>
                    <a:pt x="281" y="428"/>
                  </a:lnTo>
                  <a:lnTo>
                    <a:pt x="245" y="477"/>
                  </a:lnTo>
                  <a:lnTo>
                    <a:pt x="213" y="528"/>
                  </a:lnTo>
                  <a:lnTo>
                    <a:pt x="183" y="580"/>
                  </a:lnTo>
                  <a:lnTo>
                    <a:pt x="159" y="633"/>
                  </a:lnTo>
                  <a:lnTo>
                    <a:pt x="141" y="686"/>
                  </a:lnTo>
                  <a:lnTo>
                    <a:pt x="126" y="739"/>
                  </a:lnTo>
                  <a:lnTo>
                    <a:pt x="116" y="791"/>
                  </a:lnTo>
                  <a:lnTo>
                    <a:pt x="113" y="843"/>
                  </a:lnTo>
                  <a:lnTo>
                    <a:pt x="110" y="860"/>
                  </a:lnTo>
                  <a:lnTo>
                    <a:pt x="103" y="876"/>
                  </a:lnTo>
                  <a:lnTo>
                    <a:pt x="90" y="888"/>
                  </a:lnTo>
                  <a:lnTo>
                    <a:pt x="75" y="896"/>
                  </a:lnTo>
                  <a:lnTo>
                    <a:pt x="57" y="899"/>
                  </a:lnTo>
                  <a:lnTo>
                    <a:pt x="39" y="896"/>
                  </a:lnTo>
                  <a:lnTo>
                    <a:pt x="23" y="888"/>
                  </a:lnTo>
                  <a:lnTo>
                    <a:pt x="12" y="876"/>
                  </a:lnTo>
                  <a:lnTo>
                    <a:pt x="4" y="860"/>
                  </a:lnTo>
                  <a:lnTo>
                    <a:pt x="0" y="843"/>
                  </a:lnTo>
                  <a:lnTo>
                    <a:pt x="4" y="784"/>
                  </a:lnTo>
                  <a:lnTo>
                    <a:pt x="13" y="726"/>
                  </a:lnTo>
                  <a:lnTo>
                    <a:pt x="28" y="666"/>
                  </a:lnTo>
                  <a:lnTo>
                    <a:pt x="49" y="607"/>
                  </a:lnTo>
                  <a:lnTo>
                    <a:pt x="74" y="549"/>
                  </a:lnTo>
                  <a:lnTo>
                    <a:pt x="103" y="491"/>
                  </a:lnTo>
                  <a:lnTo>
                    <a:pt x="136" y="434"/>
                  </a:lnTo>
                  <a:lnTo>
                    <a:pt x="174" y="380"/>
                  </a:lnTo>
                  <a:lnTo>
                    <a:pt x="216" y="328"/>
                  </a:lnTo>
                  <a:lnTo>
                    <a:pt x="260" y="277"/>
                  </a:lnTo>
                  <a:lnTo>
                    <a:pt x="307" y="230"/>
                  </a:lnTo>
                  <a:lnTo>
                    <a:pt x="356" y="186"/>
                  </a:lnTo>
                  <a:lnTo>
                    <a:pt x="407" y="145"/>
                  </a:lnTo>
                  <a:lnTo>
                    <a:pt x="460" y="110"/>
                  </a:lnTo>
                  <a:lnTo>
                    <a:pt x="514" y="77"/>
                  </a:lnTo>
                  <a:lnTo>
                    <a:pt x="569" y="51"/>
                  </a:lnTo>
                  <a:lnTo>
                    <a:pt x="624" y="29"/>
                  </a:lnTo>
                  <a:lnTo>
                    <a:pt x="680" y="14"/>
                  </a:lnTo>
                  <a:lnTo>
                    <a:pt x="735" y="3"/>
                  </a:lnTo>
                  <a:lnTo>
                    <a:pt x="790" y="0"/>
                  </a:lnTo>
                  <a:close/>
                </a:path>
              </a:pathLst>
            </a:custGeom>
            <a:grpFill/>
            <a:ln w="12700">
              <a:solidFill>
                <a:srgbClr val="0E577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>
                <a:ln>
                  <a:solidFill>
                    <a:srgbClr val="0E5772"/>
                  </a:solidFill>
                </a:ln>
                <a:solidFill>
                  <a:srgbClr val="0E5772"/>
                </a:solidFill>
              </a:endParaRPr>
            </a:p>
          </p:txBody>
        </p:sp>
        <p:sp>
          <p:nvSpPr>
            <p:cNvPr id="707378320" name="Freeform 436"/>
            <p:cNvSpPr>
              <a:spLocks noEditPoints="1"/>
            </p:cNvSpPr>
            <p:nvPr/>
          </p:nvSpPr>
          <p:spPr bwMode="auto">
            <a:xfrm>
              <a:off x="10069512" y="3646486"/>
              <a:ext cx="528636" cy="365123"/>
            </a:xfrm>
            <a:custGeom>
              <a:avLst/>
              <a:gdLst>
                <a:gd name="T0" fmla="*/ 2764 w 3328"/>
                <a:gd name="T1" fmla="*/ 1797 h 2303"/>
                <a:gd name="T2" fmla="*/ 2477 w 3328"/>
                <a:gd name="T3" fmla="*/ 1919 h 2303"/>
                <a:gd name="T4" fmla="*/ 2824 w 3328"/>
                <a:gd name="T5" fmla="*/ 2021 h 2303"/>
                <a:gd name="T6" fmla="*/ 3198 w 3328"/>
                <a:gd name="T7" fmla="*/ 1925 h 2303"/>
                <a:gd name="T8" fmla="*/ 1919 w 3328"/>
                <a:gd name="T9" fmla="*/ 1536 h 2303"/>
                <a:gd name="T10" fmla="*/ 1750 w 3328"/>
                <a:gd name="T11" fmla="*/ 1668 h 2303"/>
                <a:gd name="T12" fmla="*/ 1698 w 3328"/>
                <a:gd name="T13" fmla="*/ 1803 h 2303"/>
                <a:gd name="T14" fmla="*/ 1741 w 3328"/>
                <a:gd name="T15" fmla="*/ 2026 h 2303"/>
                <a:gd name="T16" fmla="*/ 2120 w 3328"/>
                <a:gd name="T17" fmla="*/ 2179 h 2303"/>
                <a:gd name="T18" fmla="*/ 2361 w 3328"/>
                <a:gd name="T19" fmla="*/ 1928 h 2303"/>
                <a:gd name="T20" fmla="*/ 2362 w 3328"/>
                <a:gd name="T21" fmla="*/ 1785 h 2303"/>
                <a:gd name="T22" fmla="*/ 2261 w 3328"/>
                <a:gd name="T23" fmla="*/ 1607 h 2303"/>
                <a:gd name="T24" fmla="*/ 2125 w 3328"/>
                <a:gd name="T25" fmla="*/ 1531 h 2303"/>
                <a:gd name="T26" fmla="*/ 3206 w 3328"/>
                <a:gd name="T27" fmla="*/ 1375 h 2303"/>
                <a:gd name="T28" fmla="*/ 3007 w 3328"/>
                <a:gd name="T29" fmla="*/ 1438 h 2303"/>
                <a:gd name="T30" fmla="*/ 2689 w 3328"/>
                <a:gd name="T31" fmla="*/ 1458 h 2303"/>
                <a:gd name="T32" fmla="*/ 2450 w 3328"/>
                <a:gd name="T33" fmla="*/ 1421 h 2303"/>
                <a:gd name="T34" fmla="*/ 2314 w 3328"/>
                <a:gd name="T35" fmla="*/ 1505 h 2303"/>
                <a:gd name="T36" fmla="*/ 2401 w 3328"/>
                <a:gd name="T37" fmla="*/ 1597 h 2303"/>
                <a:gd name="T38" fmla="*/ 2827 w 3328"/>
                <a:gd name="T39" fmla="*/ 1684 h 2303"/>
                <a:gd name="T40" fmla="*/ 3198 w 3328"/>
                <a:gd name="T41" fmla="*/ 1588 h 2303"/>
                <a:gd name="T42" fmla="*/ 3143 w 3328"/>
                <a:gd name="T43" fmla="*/ 1078 h 2303"/>
                <a:gd name="T44" fmla="*/ 2882 w 3328"/>
                <a:gd name="T45" fmla="*/ 1120 h 2303"/>
                <a:gd name="T46" fmla="*/ 2647 w 3328"/>
                <a:gd name="T47" fmla="*/ 1120 h 2303"/>
                <a:gd name="T48" fmla="*/ 2420 w 3328"/>
                <a:gd name="T49" fmla="*/ 1088 h 2303"/>
                <a:gd name="T50" fmla="*/ 2313 w 3328"/>
                <a:gd name="T51" fmla="*/ 1237 h 2303"/>
                <a:gd name="T52" fmla="*/ 2597 w 3328"/>
                <a:gd name="T53" fmla="*/ 1337 h 2303"/>
                <a:gd name="T54" fmla="*/ 3102 w 3328"/>
                <a:gd name="T55" fmla="*/ 1297 h 2303"/>
                <a:gd name="T56" fmla="*/ 2639 w 3328"/>
                <a:gd name="T57" fmla="*/ 847 h 2303"/>
                <a:gd name="T58" fmla="*/ 2371 w 3328"/>
                <a:gd name="T59" fmla="*/ 899 h 2303"/>
                <a:gd name="T60" fmla="*/ 2320 w 3328"/>
                <a:gd name="T61" fmla="*/ 928 h 2303"/>
                <a:gd name="T62" fmla="*/ 2375 w 3328"/>
                <a:gd name="T63" fmla="*/ 957 h 2303"/>
                <a:gd name="T64" fmla="*/ 2564 w 3328"/>
                <a:gd name="T65" fmla="*/ 999 h 2303"/>
                <a:gd name="T66" fmla="*/ 2877 w 3328"/>
                <a:gd name="T67" fmla="*/ 1007 h 2303"/>
                <a:gd name="T68" fmla="*/ 3085 w 3328"/>
                <a:gd name="T69" fmla="*/ 978 h 2303"/>
                <a:gd name="T70" fmla="*/ 3195 w 3328"/>
                <a:gd name="T71" fmla="*/ 937 h 2303"/>
                <a:gd name="T72" fmla="*/ 3110 w 3328"/>
                <a:gd name="T73" fmla="*/ 882 h 2303"/>
                <a:gd name="T74" fmla="*/ 1043 w 3328"/>
                <a:gd name="T75" fmla="*/ 122 h 2303"/>
                <a:gd name="T76" fmla="*/ 256 w 3328"/>
                <a:gd name="T77" fmla="*/ 752 h 2303"/>
                <a:gd name="T78" fmla="*/ 125 w 3328"/>
                <a:gd name="T79" fmla="*/ 1427 h 2303"/>
                <a:gd name="T80" fmla="*/ 411 w 3328"/>
                <a:gd name="T81" fmla="*/ 1962 h 2303"/>
                <a:gd name="T82" fmla="*/ 1581 w 3328"/>
                <a:gd name="T83" fmla="*/ 1854 h 2303"/>
                <a:gd name="T84" fmla="*/ 1602 w 3328"/>
                <a:gd name="T85" fmla="*/ 1719 h 2303"/>
                <a:gd name="T86" fmla="*/ 1696 w 3328"/>
                <a:gd name="T87" fmla="*/ 1556 h 2303"/>
                <a:gd name="T88" fmla="*/ 1882 w 3328"/>
                <a:gd name="T89" fmla="*/ 1430 h 2303"/>
                <a:gd name="T90" fmla="*/ 2032 w 3328"/>
                <a:gd name="T91" fmla="*/ 1404 h 2303"/>
                <a:gd name="T92" fmla="*/ 2200 w 3328"/>
                <a:gd name="T93" fmla="*/ 927 h 2303"/>
                <a:gd name="T94" fmla="*/ 2238 w 3328"/>
                <a:gd name="T95" fmla="*/ 849 h 2303"/>
                <a:gd name="T96" fmla="*/ 2312 w 3328"/>
                <a:gd name="T97" fmla="*/ 579 h 2303"/>
                <a:gd name="T98" fmla="*/ 1563 w 3328"/>
                <a:gd name="T99" fmla="*/ 113 h 2303"/>
                <a:gd name="T100" fmla="*/ 1832 w 3328"/>
                <a:gd name="T101" fmla="*/ 93 h 2303"/>
                <a:gd name="T102" fmla="*/ 2670 w 3328"/>
                <a:gd name="T103" fmla="*/ 733 h 2303"/>
                <a:gd name="T104" fmla="*/ 3068 w 3328"/>
                <a:gd name="T105" fmla="*/ 758 h 2303"/>
                <a:gd name="T106" fmla="*/ 3325 w 3328"/>
                <a:gd name="T107" fmla="*/ 903 h 2303"/>
                <a:gd name="T108" fmla="*/ 3278 w 3328"/>
                <a:gd name="T109" fmla="*/ 2004 h 2303"/>
                <a:gd name="T110" fmla="*/ 2867 w 3328"/>
                <a:gd name="T111" fmla="*/ 2131 h 2303"/>
                <a:gd name="T112" fmla="*/ 2355 w 3328"/>
                <a:gd name="T113" fmla="*/ 2165 h 2303"/>
                <a:gd name="T114" fmla="*/ 1880 w 3328"/>
                <a:gd name="T115" fmla="*/ 2277 h 2303"/>
                <a:gd name="T116" fmla="*/ 419 w 3328"/>
                <a:gd name="T117" fmla="*/ 2101 h 2303"/>
                <a:gd name="T118" fmla="*/ 135 w 3328"/>
                <a:gd name="T119" fmla="*/ 1786 h 2303"/>
                <a:gd name="T120" fmla="*/ 14 w 3328"/>
                <a:gd name="T121" fmla="*/ 1093 h 2303"/>
                <a:gd name="T122" fmla="*/ 368 w 3328"/>
                <a:gd name="T123" fmla="*/ 442 h 2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8" h="2303" fill="norm" stroke="1" extrusionOk="0">
                  <a:moveTo>
                    <a:pt x="3215" y="1727"/>
                  </a:moveTo>
                  <a:lnTo>
                    <a:pt x="3172" y="1743"/>
                  </a:lnTo>
                  <a:lnTo>
                    <a:pt x="3125" y="1758"/>
                  </a:lnTo>
                  <a:lnTo>
                    <a:pt x="3075" y="1769"/>
                  </a:lnTo>
                  <a:lnTo>
                    <a:pt x="3021" y="1779"/>
                  </a:lnTo>
                  <a:lnTo>
                    <a:pt x="2968" y="1786"/>
                  </a:lnTo>
                  <a:lnTo>
                    <a:pt x="2914" y="1791"/>
                  </a:lnTo>
                  <a:lnTo>
                    <a:pt x="2861" y="1795"/>
                  </a:lnTo>
                  <a:lnTo>
                    <a:pt x="2811" y="1797"/>
                  </a:lnTo>
                  <a:lnTo>
                    <a:pt x="2764" y="1797"/>
                  </a:lnTo>
                  <a:lnTo>
                    <a:pt x="2688" y="1796"/>
                  </a:lnTo>
                  <a:lnTo>
                    <a:pt x="2612" y="1791"/>
                  </a:lnTo>
                  <a:lnTo>
                    <a:pt x="2541" y="1784"/>
                  </a:lnTo>
                  <a:lnTo>
                    <a:pt x="2475" y="1773"/>
                  </a:lnTo>
                  <a:lnTo>
                    <a:pt x="2479" y="1795"/>
                  </a:lnTo>
                  <a:lnTo>
                    <a:pt x="2481" y="1810"/>
                  </a:lnTo>
                  <a:lnTo>
                    <a:pt x="2483" y="1854"/>
                  </a:lnTo>
                  <a:lnTo>
                    <a:pt x="2482" y="1883"/>
                  </a:lnTo>
                  <a:lnTo>
                    <a:pt x="2479" y="1912"/>
                  </a:lnTo>
                  <a:lnTo>
                    <a:pt x="2477" y="1919"/>
                  </a:lnTo>
                  <a:lnTo>
                    <a:pt x="2476" y="1927"/>
                  </a:lnTo>
                  <a:lnTo>
                    <a:pt x="2470" y="1955"/>
                  </a:lnTo>
                  <a:lnTo>
                    <a:pt x="2463" y="1982"/>
                  </a:lnTo>
                  <a:lnTo>
                    <a:pt x="2463" y="1982"/>
                  </a:lnTo>
                  <a:lnTo>
                    <a:pt x="2518" y="1997"/>
                  </a:lnTo>
                  <a:lnTo>
                    <a:pt x="2576" y="2007"/>
                  </a:lnTo>
                  <a:lnTo>
                    <a:pt x="2637" y="2015"/>
                  </a:lnTo>
                  <a:lnTo>
                    <a:pt x="2700" y="2021"/>
                  </a:lnTo>
                  <a:lnTo>
                    <a:pt x="2764" y="2023"/>
                  </a:lnTo>
                  <a:lnTo>
                    <a:pt x="2824" y="2021"/>
                  </a:lnTo>
                  <a:lnTo>
                    <a:pt x="2880" y="2016"/>
                  </a:lnTo>
                  <a:lnTo>
                    <a:pt x="2932" y="2011"/>
                  </a:lnTo>
                  <a:lnTo>
                    <a:pt x="2981" y="2003"/>
                  </a:lnTo>
                  <a:lnTo>
                    <a:pt x="3025" y="1993"/>
                  </a:lnTo>
                  <a:lnTo>
                    <a:pt x="3065" y="1983"/>
                  </a:lnTo>
                  <a:lnTo>
                    <a:pt x="3102" y="1972"/>
                  </a:lnTo>
                  <a:lnTo>
                    <a:pt x="3133" y="1959"/>
                  </a:lnTo>
                  <a:lnTo>
                    <a:pt x="3159" y="1948"/>
                  </a:lnTo>
                  <a:lnTo>
                    <a:pt x="3181" y="1936"/>
                  </a:lnTo>
                  <a:lnTo>
                    <a:pt x="3198" y="1925"/>
                  </a:lnTo>
                  <a:lnTo>
                    <a:pt x="3210" y="1914"/>
                  </a:lnTo>
                  <a:lnTo>
                    <a:pt x="3216" y="1906"/>
                  </a:lnTo>
                  <a:lnTo>
                    <a:pt x="3215" y="1727"/>
                  </a:lnTo>
                  <a:close/>
                  <a:moveTo>
                    <a:pt x="2020" y="1517"/>
                  </a:moveTo>
                  <a:lnTo>
                    <a:pt x="2012" y="1518"/>
                  </a:lnTo>
                  <a:lnTo>
                    <a:pt x="1987" y="1520"/>
                  </a:lnTo>
                  <a:lnTo>
                    <a:pt x="1963" y="1524"/>
                  </a:lnTo>
                  <a:lnTo>
                    <a:pt x="1960" y="1524"/>
                  </a:lnTo>
                  <a:lnTo>
                    <a:pt x="1958" y="1525"/>
                  </a:lnTo>
                  <a:lnTo>
                    <a:pt x="1919" y="1536"/>
                  </a:lnTo>
                  <a:lnTo>
                    <a:pt x="1914" y="1538"/>
                  </a:lnTo>
                  <a:lnTo>
                    <a:pt x="1909" y="1540"/>
                  </a:lnTo>
                  <a:lnTo>
                    <a:pt x="1888" y="1549"/>
                  </a:lnTo>
                  <a:lnTo>
                    <a:pt x="1867" y="1560"/>
                  </a:lnTo>
                  <a:lnTo>
                    <a:pt x="1867" y="1560"/>
                  </a:lnTo>
                  <a:lnTo>
                    <a:pt x="1867" y="1560"/>
                  </a:lnTo>
                  <a:lnTo>
                    <a:pt x="1833" y="1582"/>
                  </a:lnTo>
                  <a:lnTo>
                    <a:pt x="1802" y="1608"/>
                  </a:lnTo>
                  <a:lnTo>
                    <a:pt x="1775" y="1637"/>
                  </a:lnTo>
                  <a:lnTo>
                    <a:pt x="1750" y="1668"/>
                  </a:lnTo>
                  <a:lnTo>
                    <a:pt x="1730" y="1703"/>
                  </a:lnTo>
                  <a:lnTo>
                    <a:pt x="1729" y="1705"/>
                  </a:lnTo>
                  <a:lnTo>
                    <a:pt x="1728" y="1707"/>
                  </a:lnTo>
                  <a:lnTo>
                    <a:pt x="1719" y="1727"/>
                  </a:lnTo>
                  <a:lnTo>
                    <a:pt x="1711" y="1748"/>
                  </a:lnTo>
                  <a:lnTo>
                    <a:pt x="1710" y="1751"/>
                  </a:lnTo>
                  <a:lnTo>
                    <a:pt x="1710" y="1753"/>
                  </a:lnTo>
                  <a:lnTo>
                    <a:pt x="1704" y="1773"/>
                  </a:lnTo>
                  <a:lnTo>
                    <a:pt x="1699" y="1795"/>
                  </a:lnTo>
                  <a:lnTo>
                    <a:pt x="1698" y="1803"/>
                  </a:lnTo>
                  <a:lnTo>
                    <a:pt x="1697" y="1811"/>
                  </a:lnTo>
                  <a:lnTo>
                    <a:pt x="1696" y="1818"/>
                  </a:lnTo>
                  <a:lnTo>
                    <a:pt x="1695" y="1827"/>
                  </a:lnTo>
                  <a:lnTo>
                    <a:pt x="1694" y="1844"/>
                  </a:lnTo>
                  <a:lnTo>
                    <a:pt x="1694" y="1851"/>
                  </a:lnTo>
                  <a:lnTo>
                    <a:pt x="1694" y="1858"/>
                  </a:lnTo>
                  <a:lnTo>
                    <a:pt x="1697" y="1903"/>
                  </a:lnTo>
                  <a:lnTo>
                    <a:pt x="1707" y="1946"/>
                  </a:lnTo>
                  <a:lnTo>
                    <a:pt x="1721" y="1987"/>
                  </a:lnTo>
                  <a:lnTo>
                    <a:pt x="1741" y="2026"/>
                  </a:lnTo>
                  <a:lnTo>
                    <a:pt x="1765" y="2061"/>
                  </a:lnTo>
                  <a:lnTo>
                    <a:pt x="1795" y="2093"/>
                  </a:lnTo>
                  <a:lnTo>
                    <a:pt x="1827" y="2122"/>
                  </a:lnTo>
                  <a:lnTo>
                    <a:pt x="1863" y="2146"/>
                  </a:lnTo>
                  <a:lnTo>
                    <a:pt x="1901" y="2164"/>
                  </a:lnTo>
                  <a:lnTo>
                    <a:pt x="1943" y="2179"/>
                  </a:lnTo>
                  <a:lnTo>
                    <a:pt x="1986" y="2187"/>
                  </a:lnTo>
                  <a:lnTo>
                    <a:pt x="2032" y="2190"/>
                  </a:lnTo>
                  <a:lnTo>
                    <a:pt x="2077" y="2187"/>
                  </a:lnTo>
                  <a:lnTo>
                    <a:pt x="2120" y="2179"/>
                  </a:lnTo>
                  <a:lnTo>
                    <a:pt x="2161" y="2165"/>
                  </a:lnTo>
                  <a:lnTo>
                    <a:pt x="2198" y="2147"/>
                  </a:lnTo>
                  <a:lnTo>
                    <a:pt x="2234" y="2124"/>
                  </a:lnTo>
                  <a:lnTo>
                    <a:pt x="2266" y="2096"/>
                  </a:lnTo>
                  <a:lnTo>
                    <a:pt x="2294" y="2065"/>
                  </a:lnTo>
                  <a:lnTo>
                    <a:pt x="2320" y="2031"/>
                  </a:lnTo>
                  <a:lnTo>
                    <a:pt x="2339" y="1993"/>
                  </a:lnTo>
                  <a:lnTo>
                    <a:pt x="2352" y="1961"/>
                  </a:lnTo>
                  <a:lnTo>
                    <a:pt x="2353" y="1960"/>
                  </a:lnTo>
                  <a:lnTo>
                    <a:pt x="2361" y="1928"/>
                  </a:lnTo>
                  <a:lnTo>
                    <a:pt x="2361" y="1927"/>
                  </a:lnTo>
                  <a:lnTo>
                    <a:pt x="2362" y="1925"/>
                  </a:lnTo>
                  <a:lnTo>
                    <a:pt x="2368" y="1894"/>
                  </a:lnTo>
                  <a:lnTo>
                    <a:pt x="2368" y="1891"/>
                  </a:lnTo>
                  <a:lnTo>
                    <a:pt x="2368" y="1889"/>
                  </a:lnTo>
                  <a:lnTo>
                    <a:pt x="2370" y="1854"/>
                  </a:lnTo>
                  <a:lnTo>
                    <a:pt x="2368" y="1819"/>
                  </a:lnTo>
                  <a:lnTo>
                    <a:pt x="2368" y="1817"/>
                  </a:lnTo>
                  <a:lnTo>
                    <a:pt x="2368" y="1816"/>
                  </a:lnTo>
                  <a:lnTo>
                    <a:pt x="2362" y="1785"/>
                  </a:lnTo>
                  <a:lnTo>
                    <a:pt x="2362" y="1783"/>
                  </a:lnTo>
                  <a:lnTo>
                    <a:pt x="2354" y="1752"/>
                  </a:lnTo>
                  <a:lnTo>
                    <a:pt x="2354" y="1751"/>
                  </a:lnTo>
                  <a:lnTo>
                    <a:pt x="2353" y="1749"/>
                  </a:lnTo>
                  <a:lnTo>
                    <a:pt x="2342" y="1719"/>
                  </a:lnTo>
                  <a:lnTo>
                    <a:pt x="2333" y="1703"/>
                  </a:lnTo>
                  <a:lnTo>
                    <a:pt x="2312" y="1667"/>
                  </a:lnTo>
                  <a:lnTo>
                    <a:pt x="2288" y="1634"/>
                  </a:lnTo>
                  <a:lnTo>
                    <a:pt x="2285" y="1632"/>
                  </a:lnTo>
                  <a:lnTo>
                    <a:pt x="2261" y="1607"/>
                  </a:lnTo>
                  <a:lnTo>
                    <a:pt x="2258" y="1604"/>
                  </a:lnTo>
                  <a:lnTo>
                    <a:pt x="2255" y="1601"/>
                  </a:lnTo>
                  <a:lnTo>
                    <a:pt x="2228" y="1580"/>
                  </a:lnTo>
                  <a:lnTo>
                    <a:pt x="2225" y="1577"/>
                  </a:lnTo>
                  <a:lnTo>
                    <a:pt x="2222" y="1575"/>
                  </a:lnTo>
                  <a:lnTo>
                    <a:pt x="2220" y="1573"/>
                  </a:lnTo>
                  <a:lnTo>
                    <a:pt x="2198" y="1561"/>
                  </a:lnTo>
                  <a:lnTo>
                    <a:pt x="2176" y="1549"/>
                  </a:lnTo>
                  <a:lnTo>
                    <a:pt x="2151" y="1539"/>
                  </a:lnTo>
                  <a:lnTo>
                    <a:pt x="2125" y="1531"/>
                  </a:lnTo>
                  <a:lnTo>
                    <a:pt x="2124" y="1530"/>
                  </a:lnTo>
                  <a:lnTo>
                    <a:pt x="2099" y="1524"/>
                  </a:lnTo>
                  <a:lnTo>
                    <a:pt x="2073" y="1519"/>
                  </a:lnTo>
                  <a:lnTo>
                    <a:pt x="2072" y="1519"/>
                  </a:lnTo>
                  <a:lnTo>
                    <a:pt x="2071" y="1519"/>
                  </a:lnTo>
                  <a:lnTo>
                    <a:pt x="2046" y="1517"/>
                  </a:lnTo>
                  <a:lnTo>
                    <a:pt x="2020" y="1517"/>
                  </a:lnTo>
                  <a:close/>
                  <a:moveTo>
                    <a:pt x="3215" y="1371"/>
                  </a:moveTo>
                  <a:lnTo>
                    <a:pt x="3211" y="1373"/>
                  </a:lnTo>
                  <a:lnTo>
                    <a:pt x="3206" y="1375"/>
                  </a:lnTo>
                  <a:lnTo>
                    <a:pt x="3177" y="1389"/>
                  </a:lnTo>
                  <a:lnTo>
                    <a:pt x="3170" y="1392"/>
                  </a:lnTo>
                  <a:lnTo>
                    <a:pt x="3161" y="1395"/>
                  </a:lnTo>
                  <a:lnTo>
                    <a:pt x="3131" y="1405"/>
                  </a:lnTo>
                  <a:lnTo>
                    <a:pt x="3114" y="1411"/>
                  </a:lnTo>
                  <a:lnTo>
                    <a:pt x="3079" y="1421"/>
                  </a:lnTo>
                  <a:lnTo>
                    <a:pt x="3071" y="1423"/>
                  </a:lnTo>
                  <a:lnTo>
                    <a:pt x="3065" y="1425"/>
                  </a:lnTo>
                  <a:lnTo>
                    <a:pt x="3013" y="1437"/>
                  </a:lnTo>
                  <a:lnTo>
                    <a:pt x="3007" y="1438"/>
                  </a:lnTo>
                  <a:lnTo>
                    <a:pt x="3000" y="1439"/>
                  </a:lnTo>
                  <a:lnTo>
                    <a:pt x="2958" y="1446"/>
                  </a:lnTo>
                  <a:lnTo>
                    <a:pt x="2939" y="1449"/>
                  </a:lnTo>
                  <a:lnTo>
                    <a:pt x="2901" y="1453"/>
                  </a:lnTo>
                  <a:lnTo>
                    <a:pt x="2880" y="1456"/>
                  </a:lnTo>
                  <a:lnTo>
                    <a:pt x="2840" y="1458"/>
                  </a:lnTo>
                  <a:lnTo>
                    <a:pt x="2822" y="1459"/>
                  </a:lnTo>
                  <a:lnTo>
                    <a:pt x="2764" y="1461"/>
                  </a:lnTo>
                  <a:lnTo>
                    <a:pt x="2707" y="1459"/>
                  </a:lnTo>
                  <a:lnTo>
                    <a:pt x="2689" y="1458"/>
                  </a:lnTo>
                  <a:lnTo>
                    <a:pt x="2649" y="1456"/>
                  </a:lnTo>
                  <a:lnTo>
                    <a:pt x="2628" y="1453"/>
                  </a:lnTo>
                  <a:lnTo>
                    <a:pt x="2589" y="1449"/>
                  </a:lnTo>
                  <a:lnTo>
                    <a:pt x="2571" y="1446"/>
                  </a:lnTo>
                  <a:lnTo>
                    <a:pt x="2528" y="1439"/>
                  </a:lnTo>
                  <a:lnTo>
                    <a:pt x="2521" y="1438"/>
                  </a:lnTo>
                  <a:lnTo>
                    <a:pt x="2516" y="1437"/>
                  </a:lnTo>
                  <a:lnTo>
                    <a:pt x="2463" y="1425"/>
                  </a:lnTo>
                  <a:lnTo>
                    <a:pt x="2457" y="1423"/>
                  </a:lnTo>
                  <a:lnTo>
                    <a:pt x="2450" y="1421"/>
                  </a:lnTo>
                  <a:lnTo>
                    <a:pt x="2414" y="1411"/>
                  </a:lnTo>
                  <a:lnTo>
                    <a:pt x="2405" y="1409"/>
                  </a:lnTo>
                  <a:lnTo>
                    <a:pt x="2397" y="1405"/>
                  </a:lnTo>
                  <a:lnTo>
                    <a:pt x="2367" y="1395"/>
                  </a:lnTo>
                  <a:lnTo>
                    <a:pt x="2359" y="1392"/>
                  </a:lnTo>
                  <a:lnTo>
                    <a:pt x="2351" y="1389"/>
                  </a:lnTo>
                  <a:lnTo>
                    <a:pt x="2323" y="1375"/>
                  </a:lnTo>
                  <a:lnTo>
                    <a:pt x="2313" y="1371"/>
                  </a:lnTo>
                  <a:lnTo>
                    <a:pt x="2313" y="1503"/>
                  </a:lnTo>
                  <a:lnTo>
                    <a:pt x="2314" y="1505"/>
                  </a:lnTo>
                  <a:lnTo>
                    <a:pt x="2315" y="1505"/>
                  </a:lnTo>
                  <a:lnTo>
                    <a:pt x="2335" y="1522"/>
                  </a:lnTo>
                  <a:lnTo>
                    <a:pt x="2342" y="1527"/>
                  </a:lnTo>
                  <a:lnTo>
                    <a:pt x="2347" y="1534"/>
                  </a:lnTo>
                  <a:lnTo>
                    <a:pt x="2369" y="1556"/>
                  </a:lnTo>
                  <a:lnTo>
                    <a:pt x="2372" y="1560"/>
                  </a:lnTo>
                  <a:lnTo>
                    <a:pt x="2376" y="1564"/>
                  </a:lnTo>
                  <a:lnTo>
                    <a:pt x="2398" y="1593"/>
                  </a:lnTo>
                  <a:lnTo>
                    <a:pt x="2400" y="1595"/>
                  </a:lnTo>
                  <a:lnTo>
                    <a:pt x="2401" y="1597"/>
                  </a:lnTo>
                  <a:lnTo>
                    <a:pt x="2423" y="1631"/>
                  </a:lnTo>
                  <a:lnTo>
                    <a:pt x="2424" y="1633"/>
                  </a:lnTo>
                  <a:lnTo>
                    <a:pt x="2473" y="1648"/>
                  </a:lnTo>
                  <a:lnTo>
                    <a:pt x="2526" y="1661"/>
                  </a:lnTo>
                  <a:lnTo>
                    <a:pt x="2582" y="1671"/>
                  </a:lnTo>
                  <a:lnTo>
                    <a:pt x="2642" y="1679"/>
                  </a:lnTo>
                  <a:lnTo>
                    <a:pt x="2702" y="1684"/>
                  </a:lnTo>
                  <a:lnTo>
                    <a:pt x="2764" y="1685"/>
                  </a:lnTo>
                  <a:lnTo>
                    <a:pt x="2796" y="1685"/>
                  </a:lnTo>
                  <a:lnTo>
                    <a:pt x="2827" y="1684"/>
                  </a:lnTo>
                  <a:lnTo>
                    <a:pt x="2883" y="1680"/>
                  </a:lnTo>
                  <a:lnTo>
                    <a:pt x="2934" y="1673"/>
                  </a:lnTo>
                  <a:lnTo>
                    <a:pt x="2983" y="1665"/>
                  </a:lnTo>
                  <a:lnTo>
                    <a:pt x="3027" y="1656"/>
                  </a:lnTo>
                  <a:lnTo>
                    <a:pt x="3067" y="1645"/>
                  </a:lnTo>
                  <a:lnTo>
                    <a:pt x="3103" y="1634"/>
                  </a:lnTo>
                  <a:lnTo>
                    <a:pt x="3133" y="1622"/>
                  </a:lnTo>
                  <a:lnTo>
                    <a:pt x="3160" y="1610"/>
                  </a:lnTo>
                  <a:lnTo>
                    <a:pt x="3181" y="1598"/>
                  </a:lnTo>
                  <a:lnTo>
                    <a:pt x="3198" y="1588"/>
                  </a:lnTo>
                  <a:lnTo>
                    <a:pt x="3210" y="1577"/>
                  </a:lnTo>
                  <a:lnTo>
                    <a:pt x="3216" y="1569"/>
                  </a:lnTo>
                  <a:lnTo>
                    <a:pt x="3215" y="1371"/>
                  </a:lnTo>
                  <a:close/>
                  <a:moveTo>
                    <a:pt x="3215" y="1053"/>
                  </a:moveTo>
                  <a:lnTo>
                    <a:pt x="3213" y="1053"/>
                  </a:lnTo>
                  <a:lnTo>
                    <a:pt x="3211" y="1055"/>
                  </a:lnTo>
                  <a:lnTo>
                    <a:pt x="3190" y="1063"/>
                  </a:lnTo>
                  <a:lnTo>
                    <a:pt x="3169" y="1070"/>
                  </a:lnTo>
                  <a:lnTo>
                    <a:pt x="3166" y="1071"/>
                  </a:lnTo>
                  <a:lnTo>
                    <a:pt x="3143" y="1078"/>
                  </a:lnTo>
                  <a:lnTo>
                    <a:pt x="3118" y="1084"/>
                  </a:lnTo>
                  <a:lnTo>
                    <a:pt x="3101" y="1089"/>
                  </a:lnTo>
                  <a:lnTo>
                    <a:pt x="3064" y="1097"/>
                  </a:lnTo>
                  <a:lnTo>
                    <a:pt x="3045" y="1100"/>
                  </a:lnTo>
                  <a:lnTo>
                    <a:pt x="3005" y="1106"/>
                  </a:lnTo>
                  <a:lnTo>
                    <a:pt x="2991" y="1108"/>
                  </a:lnTo>
                  <a:lnTo>
                    <a:pt x="2937" y="1115"/>
                  </a:lnTo>
                  <a:lnTo>
                    <a:pt x="2930" y="1116"/>
                  </a:lnTo>
                  <a:lnTo>
                    <a:pt x="2923" y="1116"/>
                  </a:lnTo>
                  <a:lnTo>
                    <a:pt x="2882" y="1120"/>
                  </a:lnTo>
                  <a:lnTo>
                    <a:pt x="2864" y="1121"/>
                  </a:lnTo>
                  <a:lnTo>
                    <a:pt x="2828" y="1122"/>
                  </a:lnTo>
                  <a:lnTo>
                    <a:pt x="2819" y="1122"/>
                  </a:lnTo>
                  <a:lnTo>
                    <a:pt x="2812" y="1123"/>
                  </a:lnTo>
                  <a:lnTo>
                    <a:pt x="2764" y="1124"/>
                  </a:lnTo>
                  <a:lnTo>
                    <a:pt x="2717" y="1123"/>
                  </a:lnTo>
                  <a:lnTo>
                    <a:pt x="2709" y="1122"/>
                  </a:lnTo>
                  <a:lnTo>
                    <a:pt x="2701" y="1122"/>
                  </a:lnTo>
                  <a:lnTo>
                    <a:pt x="2664" y="1121"/>
                  </a:lnTo>
                  <a:lnTo>
                    <a:pt x="2647" y="1120"/>
                  </a:lnTo>
                  <a:lnTo>
                    <a:pt x="2605" y="1116"/>
                  </a:lnTo>
                  <a:lnTo>
                    <a:pt x="2599" y="1116"/>
                  </a:lnTo>
                  <a:lnTo>
                    <a:pt x="2591" y="1115"/>
                  </a:lnTo>
                  <a:lnTo>
                    <a:pt x="2537" y="1108"/>
                  </a:lnTo>
                  <a:lnTo>
                    <a:pt x="2531" y="1107"/>
                  </a:lnTo>
                  <a:lnTo>
                    <a:pt x="2525" y="1106"/>
                  </a:lnTo>
                  <a:lnTo>
                    <a:pt x="2483" y="1100"/>
                  </a:lnTo>
                  <a:lnTo>
                    <a:pt x="2465" y="1097"/>
                  </a:lnTo>
                  <a:lnTo>
                    <a:pt x="2428" y="1089"/>
                  </a:lnTo>
                  <a:lnTo>
                    <a:pt x="2420" y="1088"/>
                  </a:lnTo>
                  <a:lnTo>
                    <a:pt x="2412" y="1085"/>
                  </a:lnTo>
                  <a:lnTo>
                    <a:pt x="2386" y="1079"/>
                  </a:lnTo>
                  <a:lnTo>
                    <a:pt x="2363" y="1072"/>
                  </a:lnTo>
                  <a:lnTo>
                    <a:pt x="2361" y="1071"/>
                  </a:lnTo>
                  <a:lnTo>
                    <a:pt x="2339" y="1064"/>
                  </a:lnTo>
                  <a:lnTo>
                    <a:pt x="2319" y="1055"/>
                  </a:lnTo>
                  <a:lnTo>
                    <a:pt x="2314" y="1053"/>
                  </a:lnTo>
                  <a:lnTo>
                    <a:pt x="2314" y="1110"/>
                  </a:lnTo>
                  <a:lnTo>
                    <a:pt x="2313" y="1172"/>
                  </a:lnTo>
                  <a:lnTo>
                    <a:pt x="2313" y="1237"/>
                  </a:lnTo>
                  <a:lnTo>
                    <a:pt x="2320" y="1244"/>
                  </a:lnTo>
                  <a:lnTo>
                    <a:pt x="2331" y="1253"/>
                  </a:lnTo>
                  <a:lnTo>
                    <a:pt x="2348" y="1264"/>
                  </a:lnTo>
                  <a:lnTo>
                    <a:pt x="2370" y="1275"/>
                  </a:lnTo>
                  <a:lnTo>
                    <a:pt x="2397" y="1287"/>
                  </a:lnTo>
                  <a:lnTo>
                    <a:pt x="2427" y="1298"/>
                  </a:lnTo>
                  <a:lnTo>
                    <a:pt x="2464" y="1310"/>
                  </a:lnTo>
                  <a:lnTo>
                    <a:pt x="2504" y="1320"/>
                  </a:lnTo>
                  <a:lnTo>
                    <a:pt x="2549" y="1329"/>
                  </a:lnTo>
                  <a:lnTo>
                    <a:pt x="2597" y="1337"/>
                  </a:lnTo>
                  <a:lnTo>
                    <a:pt x="2649" y="1343"/>
                  </a:lnTo>
                  <a:lnTo>
                    <a:pt x="2704" y="1347"/>
                  </a:lnTo>
                  <a:lnTo>
                    <a:pt x="2764" y="1348"/>
                  </a:lnTo>
                  <a:lnTo>
                    <a:pt x="2824" y="1347"/>
                  </a:lnTo>
                  <a:lnTo>
                    <a:pt x="2880" y="1343"/>
                  </a:lnTo>
                  <a:lnTo>
                    <a:pt x="2932" y="1337"/>
                  </a:lnTo>
                  <a:lnTo>
                    <a:pt x="2981" y="1328"/>
                  </a:lnTo>
                  <a:lnTo>
                    <a:pt x="3025" y="1319"/>
                  </a:lnTo>
                  <a:lnTo>
                    <a:pt x="3065" y="1309"/>
                  </a:lnTo>
                  <a:lnTo>
                    <a:pt x="3102" y="1297"/>
                  </a:lnTo>
                  <a:lnTo>
                    <a:pt x="3133" y="1286"/>
                  </a:lnTo>
                  <a:lnTo>
                    <a:pt x="3159" y="1273"/>
                  </a:lnTo>
                  <a:lnTo>
                    <a:pt x="3181" y="1262"/>
                  </a:lnTo>
                  <a:lnTo>
                    <a:pt x="3198" y="1251"/>
                  </a:lnTo>
                  <a:lnTo>
                    <a:pt x="3210" y="1241"/>
                  </a:lnTo>
                  <a:lnTo>
                    <a:pt x="3216" y="1231"/>
                  </a:lnTo>
                  <a:lnTo>
                    <a:pt x="3215" y="1053"/>
                  </a:lnTo>
                  <a:close/>
                  <a:moveTo>
                    <a:pt x="2764" y="843"/>
                  </a:moveTo>
                  <a:lnTo>
                    <a:pt x="2699" y="844"/>
                  </a:lnTo>
                  <a:lnTo>
                    <a:pt x="2639" y="847"/>
                  </a:lnTo>
                  <a:lnTo>
                    <a:pt x="2584" y="852"/>
                  </a:lnTo>
                  <a:lnTo>
                    <a:pt x="2534" y="859"/>
                  </a:lnTo>
                  <a:lnTo>
                    <a:pt x="2499" y="864"/>
                  </a:lnTo>
                  <a:lnTo>
                    <a:pt x="2470" y="870"/>
                  </a:lnTo>
                  <a:lnTo>
                    <a:pt x="2448" y="875"/>
                  </a:lnTo>
                  <a:lnTo>
                    <a:pt x="2426" y="880"/>
                  </a:lnTo>
                  <a:lnTo>
                    <a:pt x="2406" y="886"/>
                  </a:lnTo>
                  <a:lnTo>
                    <a:pt x="2398" y="888"/>
                  </a:lnTo>
                  <a:lnTo>
                    <a:pt x="2391" y="892"/>
                  </a:lnTo>
                  <a:lnTo>
                    <a:pt x="2371" y="899"/>
                  </a:lnTo>
                  <a:lnTo>
                    <a:pt x="2363" y="902"/>
                  </a:lnTo>
                  <a:lnTo>
                    <a:pt x="2356" y="904"/>
                  </a:lnTo>
                  <a:lnTo>
                    <a:pt x="2350" y="907"/>
                  </a:lnTo>
                  <a:lnTo>
                    <a:pt x="2345" y="910"/>
                  </a:lnTo>
                  <a:lnTo>
                    <a:pt x="2335" y="914"/>
                  </a:lnTo>
                  <a:lnTo>
                    <a:pt x="2328" y="920"/>
                  </a:lnTo>
                  <a:lnTo>
                    <a:pt x="2324" y="922"/>
                  </a:lnTo>
                  <a:lnTo>
                    <a:pt x="2320" y="925"/>
                  </a:lnTo>
                  <a:lnTo>
                    <a:pt x="2317" y="927"/>
                  </a:lnTo>
                  <a:lnTo>
                    <a:pt x="2320" y="928"/>
                  </a:lnTo>
                  <a:lnTo>
                    <a:pt x="2321" y="930"/>
                  </a:lnTo>
                  <a:lnTo>
                    <a:pt x="2325" y="933"/>
                  </a:lnTo>
                  <a:lnTo>
                    <a:pt x="2329" y="935"/>
                  </a:lnTo>
                  <a:lnTo>
                    <a:pt x="2333" y="937"/>
                  </a:lnTo>
                  <a:lnTo>
                    <a:pt x="2337" y="941"/>
                  </a:lnTo>
                  <a:lnTo>
                    <a:pt x="2342" y="943"/>
                  </a:lnTo>
                  <a:lnTo>
                    <a:pt x="2348" y="946"/>
                  </a:lnTo>
                  <a:lnTo>
                    <a:pt x="2355" y="949"/>
                  </a:lnTo>
                  <a:lnTo>
                    <a:pt x="2365" y="953"/>
                  </a:lnTo>
                  <a:lnTo>
                    <a:pt x="2375" y="957"/>
                  </a:lnTo>
                  <a:lnTo>
                    <a:pt x="2393" y="963"/>
                  </a:lnTo>
                  <a:lnTo>
                    <a:pt x="2406" y="968"/>
                  </a:lnTo>
                  <a:lnTo>
                    <a:pt x="2420" y="972"/>
                  </a:lnTo>
                  <a:lnTo>
                    <a:pt x="2444" y="978"/>
                  </a:lnTo>
                  <a:lnTo>
                    <a:pt x="2479" y="985"/>
                  </a:lnTo>
                  <a:lnTo>
                    <a:pt x="2492" y="989"/>
                  </a:lnTo>
                  <a:lnTo>
                    <a:pt x="2506" y="991"/>
                  </a:lnTo>
                  <a:lnTo>
                    <a:pt x="2527" y="994"/>
                  </a:lnTo>
                  <a:lnTo>
                    <a:pt x="2550" y="997"/>
                  </a:lnTo>
                  <a:lnTo>
                    <a:pt x="2564" y="999"/>
                  </a:lnTo>
                  <a:lnTo>
                    <a:pt x="2580" y="1001"/>
                  </a:lnTo>
                  <a:lnTo>
                    <a:pt x="2607" y="1004"/>
                  </a:lnTo>
                  <a:lnTo>
                    <a:pt x="2636" y="1006"/>
                  </a:lnTo>
                  <a:lnTo>
                    <a:pt x="2651" y="1007"/>
                  </a:lnTo>
                  <a:lnTo>
                    <a:pt x="2666" y="1008"/>
                  </a:lnTo>
                  <a:lnTo>
                    <a:pt x="2714" y="1010"/>
                  </a:lnTo>
                  <a:lnTo>
                    <a:pt x="2764" y="1011"/>
                  </a:lnTo>
                  <a:lnTo>
                    <a:pt x="2814" y="1010"/>
                  </a:lnTo>
                  <a:lnTo>
                    <a:pt x="2862" y="1008"/>
                  </a:lnTo>
                  <a:lnTo>
                    <a:pt x="2877" y="1007"/>
                  </a:lnTo>
                  <a:lnTo>
                    <a:pt x="2892" y="1006"/>
                  </a:lnTo>
                  <a:lnTo>
                    <a:pt x="2921" y="1004"/>
                  </a:lnTo>
                  <a:lnTo>
                    <a:pt x="2948" y="1001"/>
                  </a:lnTo>
                  <a:lnTo>
                    <a:pt x="2964" y="999"/>
                  </a:lnTo>
                  <a:lnTo>
                    <a:pt x="2979" y="997"/>
                  </a:lnTo>
                  <a:lnTo>
                    <a:pt x="3001" y="994"/>
                  </a:lnTo>
                  <a:lnTo>
                    <a:pt x="3022" y="991"/>
                  </a:lnTo>
                  <a:lnTo>
                    <a:pt x="3037" y="989"/>
                  </a:lnTo>
                  <a:lnTo>
                    <a:pt x="3050" y="985"/>
                  </a:lnTo>
                  <a:lnTo>
                    <a:pt x="3085" y="978"/>
                  </a:lnTo>
                  <a:lnTo>
                    <a:pt x="3108" y="972"/>
                  </a:lnTo>
                  <a:lnTo>
                    <a:pt x="3122" y="968"/>
                  </a:lnTo>
                  <a:lnTo>
                    <a:pt x="3135" y="963"/>
                  </a:lnTo>
                  <a:lnTo>
                    <a:pt x="3153" y="957"/>
                  </a:lnTo>
                  <a:lnTo>
                    <a:pt x="3164" y="953"/>
                  </a:lnTo>
                  <a:lnTo>
                    <a:pt x="3173" y="949"/>
                  </a:lnTo>
                  <a:lnTo>
                    <a:pt x="3180" y="946"/>
                  </a:lnTo>
                  <a:lnTo>
                    <a:pt x="3187" y="943"/>
                  </a:lnTo>
                  <a:lnTo>
                    <a:pt x="3191" y="941"/>
                  </a:lnTo>
                  <a:lnTo>
                    <a:pt x="3195" y="937"/>
                  </a:lnTo>
                  <a:lnTo>
                    <a:pt x="3199" y="935"/>
                  </a:lnTo>
                  <a:lnTo>
                    <a:pt x="3203" y="933"/>
                  </a:lnTo>
                  <a:lnTo>
                    <a:pt x="3207" y="930"/>
                  </a:lnTo>
                  <a:lnTo>
                    <a:pt x="3208" y="928"/>
                  </a:lnTo>
                  <a:lnTo>
                    <a:pt x="3211" y="926"/>
                  </a:lnTo>
                  <a:lnTo>
                    <a:pt x="3200" y="919"/>
                  </a:lnTo>
                  <a:lnTo>
                    <a:pt x="3185" y="910"/>
                  </a:lnTo>
                  <a:lnTo>
                    <a:pt x="3165" y="901"/>
                  </a:lnTo>
                  <a:lnTo>
                    <a:pt x="3141" y="892"/>
                  </a:lnTo>
                  <a:lnTo>
                    <a:pt x="3110" y="882"/>
                  </a:lnTo>
                  <a:lnTo>
                    <a:pt x="3076" y="874"/>
                  </a:lnTo>
                  <a:lnTo>
                    <a:pt x="3036" y="865"/>
                  </a:lnTo>
                  <a:lnTo>
                    <a:pt x="2991" y="858"/>
                  </a:lnTo>
                  <a:lnTo>
                    <a:pt x="2942" y="852"/>
                  </a:lnTo>
                  <a:lnTo>
                    <a:pt x="2887" y="847"/>
                  </a:lnTo>
                  <a:lnTo>
                    <a:pt x="2828" y="844"/>
                  </a:lnTo>
                  <a:lnTo>
                    <a:pt x="2764" y="843"/>
                  </a:lnTo>
                  <a:close/>
                  <a:moveTo>
                    <a:pt x="1125" y="113"/>
                  </a:moveTo>
                  <a:lnTo>
                    <a:pt x="1083" y="115"/>
                  </a:lnTo>
                  <a:lnTo>
                    <a:pt x="1043" y="122"/>
                  </a:lnTo>
                  <a:lnTo>
                    <a:pt x="1003" y="134"/>
                  </a:lnTo>
                  <a:lnTo>
                    <a:pt x="965" y="148"/>
                  </a:lnTo>
                  <a:lnTo>
                    <a:pt x="929" y="168"/>
                  </a:lnTo>
                  <a:lnTo>
                    <a:pt x="894" y="192"/>
                  </a:lnTo>
                  <a:lnTo>
                    <a:pt x="496" y="482"/>
                  </a:lnTo>
                  <a:lnTo>
                    <a:pt x="439" y="530"/>
                  </a:lnTo>
                  <a:lnTo>
                    <a:pt x="387" y="581"/>
                  </a:lnTo>
                  <a:lnTo>
                    <a:pt x="339" y="635"/>
                  </a:lnTo>
                  <a:lnTo>
                    <a:pt x="296" y="692"/>
                  </a:lnTo>
                  <a:lnTo>
                    <a:pt x="256" y="752"/>
                  </a:lnTo>
                  <a:lnTo>
                    <a:pt x="222" y="814"/>
                  </a:lnTo>
                  <a:lnTo>
                    <a:pt x="191" y="878"/>
                  </a:lnTo>
                  <a:lnTo>
                    <a:pt x="166" y="944"/>
                  </a:lnTo>
                  <a:lnTo>
                    <a:pt x="146" y="1010"/>
                  </a:lnTo>
                  <a:lnTo>
                    <a:pt x="131" y="1079"/>
                  </a:lnTo>
                  <a:lnTo>
                    <a:pt x="119" y="1148"/>
                  </a:lnTo>
                  <a:lnTo>
                    <a:pt x="113" y="1218"/>
                  </a:lnTo>
                  <a:lnTo>
                    <a:pt x="113" y="1288"/>
                  </a:lnTo>
                  <a:lnTo>
                    <a:pt x="117" y="1358"/>
                  </a:lnTo>
                  <a:lnTo>
                    <a:pt x="125" y="1427"/>
                  </a:lnTo>
                  <a:lnTo>
                    <a:pt x="140" y="1497"/>
                  </a:lnTo>
                  <a:lnTo>
                    <a:pt x="160" y="1565"/>
                  </a:lnTo>
                  <a:lnTo>
                    <a:pt x="185" y="1633"/>
                  </a:lnTo>
                  <a:lnTo>
                    <a:pt x="215" y="1698"/>
                  </a:lnTo>
                  <a:lnTo>
                    <a:pt x="247" y="1757"/>
                  </a:lnTo>
                  <a:lnTo>
                    <a:pt x="278" y="1809"/>
                  </a:lnTo>
                  <a:lnTo>
                    <a:pt x="311" y="1855"/>
                  </a:lnTo>
                  <a:lnTo>
                    <a:pt x="344" y="1896"/>
                  </a:lnTo>
                  <a:lnTo>
                    <a:pt x="378" y="1932"/>
                  </a:lnTo>
                  <a:lnTo>
                    <a:pt x="411" y="1962"/>
                  </a:lnTo>
                  <a:lnTo>
                    <a:pt x="444" y="1986"/>
                  </a:lnTo>
                  <a:lnTo>
                    <a:pt x="478" y="2004"/>
                  </a:lnTo>
                  <a:lnTo>
                    <a:pt x="511" y="2015"/>
                  </a:lnTo>
                  <a:lnTo>
                    <a:pt x="545" y="2021"/>
                  </a:lnTo>
                  <a:lnTo>
                    <a:pt x="584" y="2023"/>
                  </a:lnTo>
                  <a:lnTo>
                    <a:pt x="1607" y="2023"/>
                  </a:lnTo>
                  <a:lnTo>
                    <a:pt x="1595" y="1977"/>
                  </a:lnTo>
                  <a:lnTo>
                    <a:pt x="1586" y="1929"/>
                  </a:lnTo>
                  <a:lnTo>
                    <a:pt x="1582" y="1880"/>
                  </a:lnTo>
                  <a:lnTo>
                    <a:pt x="1581" y="1854"/>
                  </a:lnTo>
                  <a:lnTo>
                    <a:pt x="1581" y="1851"/>
                  </a:lnTo>
                  <a:lnTo>
                    <a:pt x="1581" y="1847"/>
                  </a:lnTo>
                  <a:lnTo>
                    <a:pt x="1581" y="1840"/>
                  </a:lnTo>
                  <a:lnTo>
                    <a:pt x="1582" y="1833"/>
                  </a:lnTo>
                  <a:lnTo>
                    <a:pt x="1585" y="1793"/>
                  </a:lnTo>
                  <a:lnTo>
                    <a:pt x="1586" y="1788"/>
                  </a:lnTo>
                  <a:lnTo>
                    <a:pt x="1586" y="1784"/>
                  </a:lnTo>
                  <a:lnTo>
                    <a:pt x="1589" y="1777"/>
                  </a:lnTo>
                  <a:lnTo>
                    <a:pt x="1594" y="1747"/>
                  </a:lnTo>
                  <a:lnTo>
                    <a:pt x="1602" y="1719"/>
                  </a:lnTo>
                  <a:lnTo>
                    <a:pt x="1604" y="1713"/>
                  </a:lnTo>
                  <a:lnTo>
                    <a:pt x="1606" y="1707"/>
                  </a:lnTo>
                  <a:lnTo>
                    <a:pt x="1614" y="1686"/>
                  </a:lnTo>
                  <a:lnTo>
                    <a:pt x="1623" y="1665"/>
                  </a:lnTo>
                  <a:lnTo>
                    <a:pt x="1632" y="1646"/>
                  </a:lnTo>
                  <a:lnTo>
                    <a:pt x="1645" y="1623"/>
                  </a:lnTo>
                  <a:lnTo>
                    <a:pt x="1660" y="1601"/>
                  </a:lnTo>
                  <a:lnTo>
                    <a:pt x="1665" y="1593"/>
                  </a:lnTo>
                  <a:lnTo>
                    <a:pt x="1671" y="1585"/>
                  </a:lnTo>
                  <a:lnTo>
                    <a:pt x="1696" y="1556"/>
                  </a:lnTo>
                  <a:lnTo>
                    <a:pt x="1704" y="1547"/>
                  </a:lnTo>
                  <a:lnTo>
                    <a:pt x="1711" y="1539"/>
                  </a:lnTo>
                  <a:lnTo>
                    <a:pt x="1729" y="1521"/>
                  </a:lnTo>
                  <a:lnTo>
                    <a:pt x="1749" y="1505"/>
                  </a:lnTo>
                  <a:lnTo>
                    <a:pt x="1766" y="1491"/>
                  </a:lnTo>
                  <a:lnTo>
                    <a:pt x="1799" y="1470"/>
                  </a:lnTo>
                  <a:lnTo>
                    <a:pt x="1815" y="1460"/>
                  </a:lnTo>
                  <a:lnTo>
                    <a:pt x="1840" y="1447"/>
                  </a:lnTo>
                  <a:lnTo>
                    <a:pt x="1865" y="1437"/>
                  </a:lnTo>
                  <a:lnTo>
                    <a:pt x="1882" y="1430"/>
                  </a:lnTo>
                  <a:lnTo>
                    <a:pt x="1909" y="1422"/>
                  </a:lnTo>
                  <a:lnTo>
                    <a:pt x="1935" y="1415"/>
                  </a:lnTo>
                  <a:lnTo>
                    <a:pt x="1939" y="1414"/>
                  </a:lnTo>
                  <a:lnTo>
                    <a:pt x="1940" y="1414"/>
                  </a:lnTo>
                  <a:lnTo>
                    <a:pt x="1969" y="1409"/>
                  </a:lnTo>
                  <a:lnTo>
                    <a:pt x="1999" y="1405"/>
                  </a:lnTo>
                  <a:lnTo>
                    <a:pt x="2006" y="1405"/>
                  </a:lnTo>
                  <a:lnTo>
                    <a:pt x="2013" y="1405"/>
                  </a:lnTo>
                  <a:lnTo>
                    <a:pt x="2023" y="1404"/>
                  </a:lnTo>
                  <a:lnTo>
                    <a:pt x="2032" y="1404"/>
                  </a:lnTo>
                  <a:lnTo>
                    <a:pt x="2066" y="1407"/>
                  </a:lnTo>
                  <a:lnTo>
                    <a:pt x="2070" y="1407"/>
                  </a:lnTo>
                  <a:lnTo>
                    <a:pt x="2074" y="1407"/>
                  </a:lnTo>
                  <a:lnTo>
                    <a:pt x="2104" y="1411"/>
                  </a:lnTo>
                  <a:lnTo>
                    <a:pt x="2134" y="1416"/>
                  </a:lnTo>
                  <a:lnTo>
                    <a:pt x="2138" y="1418"/>
                  </a:lnTo>
                  <a:lnTo>
                    <a:pt x="2142" y="1419"/>
                  </a:lnTo>
                  <a:lnTo>
                    <a:pt x="2172" y="1427"/>
                  </a:lnTo>
                  <a:lnTo>
                    <a:pt x="2200" y="1438"/>
                  </a:lnTo>
                  <a:lnTo>
                    <a:pt x="2200" y="927"/>
                  </a:lnTo>
                  <a:lnTo>
                    <a:pt x="2202" y="911"/>
                  </a:lnTo>
                  <a:lnTo>
                    <a:pt x="2206" y="897"/>
                  </a:lnTo>
                  <a:lnTo>
                    <a:pt x="2209" y="891"/>
                  </a:lnTo>
                  <a:lnTo>
                    <a:pt x="2212" y="884"/>
                  </a:lnTo>
                  <a:lnTo>
                    <a:pt x="2215" y="877"/>
                  </a:lnTo>
                  <a:lnTo>
                    <a:pt x="2219" y="871"/>
                  </a:lnTo>
                  <a:lnTo>
                    <a:pt x="2224" y="863"/>
                  </a:lnTo>
                  <a:lnTo>
                    <a:pt x="2231" y="856"/>
                  </a:lnTo>
                  <a:lnTo>
                    <a:pt x="2235" y="852"/>
                  </a:lnTo>
                  <a:lnTo>
                    <a:pt x="2238" y="849"/>
                  </a:lnTo>
                  <a:lnTo>
                    <a:pt x="2258" y="832"/>
                  </a:lnTo>
                  <a:lnTo>
                    <a:pt x="2262" y="829"/>
                  </a:lnTo>
                  <a:lnTo>
                    <a:pt x="2292" y="811"/>
                  </a:lnTo>
                  <a:lnTo>
                    <a:pt x="2328" y="795"/>
                  </a:lnTo>
                  <a:lnTo>
                    <a:pt x="2367" y="781"/>
                  </a:lnTo>
                  <a:lnTo>
                    <a:pt x="2407" y="770"/>
                  </a:lnTo>
                  <a:lnTo>
                    <a:pt x="2449" y="759"/>
                  </a:lnTo>
                  <a:lnTo>
                    <a:pt x="2407" y="696"/>
                  </a:lnTo>
                  <a:lnTo>
                    <a:pt x="2362" y="635"/>
                  </a:lnTo>
                  <a:lnTo>
                    <a:pt x="2312" y="579"/>
                  </a:lnTo>
                  <a:lnTo>
                    <a:pt x="2258" y="527"/>
                  </a:lnTo>
                  <a:lnTo>
                    <a:pt x="2199" y="479"/>
                  </a:lnTo>
                  <a:lnTo>
                    <a:pt x="1794" y="204"/>
                  </a:lnTo>
                  <a:lnTo>
                    <a:pt x="1767" y="185"/>
                  </a:lnTo>
                  <a:lnTo>
                    <a:pt x="1739" y="167"/>
                  </a:lnTo>
                  <a:lnTo>
                    <a:pt x="1708" y="150"/>
                  </a:lnTo>
                  <a:lnTo>
                    <a:pt x="1674" y="135"/>
                  </a:lnTo>
                  <a:lnTo>
                    <a:pt x="1639" y="123"/>
                  </a:lnTo>
                  <a:lnTo>
                    <a:pt x="1602" y="116"/>
                  </a:lnTo>
                  <a:lnTo>
                    <a:pt x="1563" y="113"/>
                  </a:lnTo>
                  <a:lnTo>
                    <a:pt x="1125" y="113"/>
                  </a:lnTo>
                  <a:close/>
                  <a:moveTo>
                    <a:pt x="1125" y="0"/>
                  </a:moveTo>
                  <a:lnTo>
                    <a:pt x="1563" y="0"/>
                  </a:lnTo>
                  <a:lnTo>
                    <a:pt x="1608" y="3"/>
                  </a:lnTo>
                  <a:lnTo>
                    <a:pt x="1652" y="11"/>
                  </a:lnTo>
                  <a:lnTo>
                    <a:pt x="1693" y="22"/>
                  </a:lnTo>
                  <a:lnTo>
                    <a:pt x="1732" y="37"/>
                  </a:lnTo>
                  <a:lnTo>
                    <a:pt x="1768" y="54"/>
                  </a:lnTo>
                  <a:lnTo>
                    <a:pt x="1802" y="73"/>
                  </a:lnTo>
                  <a:lnTo>
                    <a:pt x="1832" y="93"/>
                  </a:lnTo>
                  <a:lnTo>
                    <a:pt x="1859" y="113"/>
                  </a:lnTo>
                  <a:lnTo>
                    <a:pt x="2265" y="388"/>
                  </a:lnTo>
                  <a:lnTo>
                    <a:pt x="2326" y="438"/>
                  </a:lnTo>
                  <a:lnTo>
                    <a:pt x="2382" y="491"/>
                  </a:lnTo>
                  <a:lnTo>
                    <a:pt x="2435" y="549"/>
                  </a:lnTo>
                  <a:lnTo>
                    <a:pt x="2483" y="610"/>
                  </a:lnTo>
                  <a:lnTo>
                    <a:pt x="2528" y="674"/>
                  </a:lnTo>
                  <a:lnTo>
                    <a:pt x="2567" y="741"/>
                  </a:lnTo>
                  <a:lnTo>
                    <a:pt x="2619" y="736"/>
                  </a:lnTo>
                  <a:lnTo>
                    <a:pt x="2670" y="733"/>
                  </a:lnTo>
                  <a:lnTo>
                    <a:pt x="2719" y="731"/>
                  </a:lnTo>
                  <a:lnTo>
                    <a:pt x="2764" y="730"/>
                  </a:lnTo>
                  <a:lnTo>
                    <a:pt x="2799" y="731"/>
                  </a:lnTo>
                  <a:lnTo>
                    <a:pt x="2835" y="732"/>
                  </a:lnTo>
                  <a:lnTo>
                    <a:pt x="2873" y="733"/>
                  </a:lnTo>
                  <a:lnTo>
                    <a:pt x="2911" y="736"/>
                  </a:lnTo>
                  <a:lnTo>
                    <a:pt x="2950" y="740"/>
                  </a:lnTo>
                  <a:lnTo>
                    <a:pt x="2990" y="745"/>
                  </a:lnTo>
                  <a:lnTo>
                    <a:pt x="3030" y="751"/>
                  </a:lnTo>
                  <a:lnTo>
                    <a:pt x="3068" y="758"/>
                  </a:lnTo>
                  <a:lnTo>
                    <a:pt x="3106" y="765"/>
                  </a:lnTo>
                  <a:lnTo>
                    <a:pt x="3143" y="775"/>
                  </a:lnTo>
                  <a:lnTo>
                    <a:pt x="3177" y="786"/>
                  </a:lnTo>
                  <a:lnTo>
                    <a:pt x="3208" y="798"/>
                  </a:lnTo>
                  <a:lnTo>
                    <a:pt x="3238" y="811"/>
                  </a:lnTo>
                  <a:lnTo>
                    <a:pt x="3263" y="827"/>
                  </a:lnTo>
                  <a:lnTo>
                    <a:pt x="3285" y="844"/>
                  </a:lnTo>
                  <a:lnTo>
                    <a:pt x="3304" y="861"/>
                  </a:lnTo>
                  <a:lnTo>
                    <a:pt x="3316" y="881"/>
                  </a:lnTo>
                  <a:lnTo>
                    <a:pt x="3325" y="903"/>
                  </a:lnTo>
                  <a:lnTo>
                    <a:pt x="3328" y="927"/>
                  </a:lnTo>
                  <a:lnTo>
                    <a:pt x="3328" y="1573"/>
                  </a:lnTo>
                  <a:lnTo>
                    <a:pt x="3327" y="1587"/>
                  </a:lnTo>
                  <a:lnTo>
                    <a:pt x="3324" y="1601"/>
                  </a:lnTo>
                  <a:lnTo>
                    <a:pt x="3328" y="1601"/>
                  </a:lnTo>
                  <a:lnTo>
                    <a:pt x="3328" y="1910"/>
                  </a:lnTo>
                  <a:lnTo>
                    <a:pt x="3325" y="1935"/>
                  </a:lnTo>
                  <a:lnTo>
                    <a:pt x="3315" y="1959"/>
                  </a:lnTo>
                  <a:lnTo>
                    <a:pt x="3299" y="1982"/>
                  </a:lnTo>
                  <a:lnTo>
                    <a:pt x="3278" y="2004"/>
                  </a:lnTo>
                  <a:lnTo>
                    <a:pt x="3251" y="2024"/>
                  </a:lnTo>
                  <a:lnTo>
                    <a:pt x="3221" y="2042"/>
                  </a:lnTo>
                  <a:lnTo>
                    <a:pt x="3187" y="2059"/>
                  </a:lnTo>
                  <a:lnTo>
                    <a:pt x="3148" y="2075"/>
                  </a:lnTo>
                  <a:lnTo>
                    <a:pt x="3106" y="2088"/>
                  </a:lnTo>
                  <a:lnTo>
                    <a:pt x="3062" y="2100"/>
                  </a:lnTo>
                  <a:lnTo>
                    <a:pt x="3015" y="2110"/>
                  </a:lnTo>
                  <a:lnTo>
                    <a:pt x="2967" y="2118"/>
                  </a:lnTo>
                  <a:lnTo>
                    <a:pt x="2917" y="2126"/>
                  </a:lnTo>
                  <a:lnTo>
                    <a:pt x="2867" y="2131"/>
                  </a:lnTo>
                  <a:lnTo>
                    <a:pt x="2815" y="2133"/>
                  </a:lnTo>
                  <a:lnTo>
                    <a:pt x="2764" y="2134"/>
                  </a:lnTo>
                  <a:lnTo>
                    <a:pt x="2702" y="2133"/>
                  </a:lnTo>
                  <a:lnTo>
                    <a:pt x="2642" y="2129"/>
                  </a:lnTo>
                  <a:lnTo>
                    <a:pt x="2582" y="2122"/>
                  </a:lnTo>
                  <a:lnTo>
                    <a:pt x="2525" y="2112"/>
                  </a:lnTo>
                  <a:lnTo>
                    <a:pt x="2469" y="2100"/>
                  </a:lnTo>
                  <a:lnTo>
                    <a:pt x="2417" y="2086"/>
                  </a:lnTo>
                  <a:lnTo>
                    <a:pt x="2389" y="2128"/>
                  </a:lnTo>
                  <a:lnTo>
                    <a:pt x="2355" y="2165"/>
                  </a:lnTo>
                  <a:lnTo>
                    <a:pt x="2319" y="2200"/>
                  </a:lnTo>
                  <a:lnTo>
                    <a:pt x="2278" y="2230"/>
                  </a:lnTo>
                  <a:lnTo>
                    <a:pt x="2234" y="2255"/>
                  </a:lnTo>
                  <a:lnTo>
                    <a:pt x="2187" y="2276"/>
                  </a:lnTo>
                  <a:lnTo>
                    <a:pt x="2138" y="2290"/>
                  </a:lnTo>
                  <a:lnTo>
                    <a:pt x="2085" y="2300"/>
                  </a:lnTo>
                  <a:lnTo>
                    <a:pt x="2032" y="2303"/>
                  </a:lnTo>
                  <a:lnTo>
                    <a:pt x="1980" y="2300"/>
                  </a:lnTo>
                  <a:lnTo>
                    <a:pt x="1928" y="2292"/>
                  </a:lnTo>
                  <a:lnTo>
                    <a:pt x="1880" y="2277"/>
                  </a:lnTo>
                  <a:lnTo>
                    <a:pt x="1834" y="2257"/>
                  </a:lnTo>
                  <a:lnTo>
                    <a:pt x="1790" y="2233"/>
                  </a:lnTo>
                  <a:lnTo>
                    <a:pt x="1751" y="2204"/>
                  </a:lnTo>
                  <a:lnTo>
                    <a:pt x="1713" y="2172"/>
                  </a:lnTo>
                  <a:lnTo>
                    <a:pt x="1681" y="2134"/>
                  </a:lnTo>
                  <a:lnTo>
                    <a:pt x="584" y="2134"/>
                  </a:lnTo>
                  <a:lnTo>
                    <a:pt x="538" y="2133"/>
                  </a:lnTo>
                  <a:lnTo>
                    <a:pt x="497" y="2127"/>
                  </a:lnTo>
                  <a:lnTo>
                    <a:pt x="458" y="2116"/>
                  </a:lnTo>
                  <a:lnTo>
                    <a:pt x="419" y="2101"/>
                  </a:lnTo>
                  <a:lnTo>
                    <a:pt x="384" y="2081"/>
                  </a:lnTo>
                  <a:lnTo>
                    <a:pt x="349" y="2057"/>
                  </a:lnTo>
                  <a:lnTo>
                    <a:pt x="317" y="2029"/>
                  </a:lnTo>
                  <a:lnTo>
                    <a:pt x="286" y="2000"/>
                  </a:lnTo>
                  <a:lnTo>
                    <a:pt x="256" y="1966"/>
                  </a:lnTo>
                  <a:lnTo>
                    <a:pt x="228" y="1932"/>
                  </a:lnTo>
                  <a:lnTo>
                    <a:pt x="202" y="1896"/>
                  </a:lnTo>
                  <a:lnTo>
                    <a:pt x="178" y="1860"/>
                  </a:lnTo>
                  <a:lnTo>
                    <a:pt x="155" y="1822"/>
                  </a:lnTo>
                  <a:lnTo>
                    <a:pt x="135" y="1786"/>
                  </a:lnTo>
                  <a:lnTo>
                    <a:pt x="115" y="1749"/>
                  </a:lnTo>
                  <a:lnTo>
                    <a:pt x="83" y="1680"/>
                  </a:lnTo>
                  <a:lnTo>
                    <a:pt x="55" y="1609"/>
                  </a:lnTo>
                  <a:lnTo>
                    <a:pt x="35" y="1536"/>
                  </a:lnTo>
                  <a:lnTo>
                    <a:pt x="18" y="1463"/>
                  </a:lnTo>
                  <a:lnTo>
                    <a:pt x="6" y="1389"/>
                  </a:lnTo>
                  <a:lnTo>
                    <a:pt x="1" y="1315"/>
                  </a:lnTo>
                  <a:lnTo>
                    <a:pt x="0" y="1241"/>
                  </a:lnTo>
                  <a:lnTo>
                    <a:pt x="4" y="1167"/>
                  </a:lnTo>
                  <a:lnTo>
                    <a:pt x="14" y="1093"/>
                  </a:lnTo>
                  <a:lnTo>
                    <a:pt x="28" y="1020"/>
                  </a:lnTo>
                  <a:lnTo>
                    <a:pt x="47" y="949"/>
                  </a:lnTo>
                  <a:lnTo>
                    <a:pt x="71" y="878"/>
                  </a:lnTo>
                  <a:lnTo>
                    <a:pt x="99" y="809"/>
                  </a:lnTo>
                  <a:lnTo>
                    <a:pt x="133" y="741"/>
                  </a:lnTo>
                  <a:lnTo>
                    <a:pt x="170" y="677"/>
                  </a:lnTo>
                  <a:lnTo>
                    <a:pt x="213" y="614"/>
                  </a:lnTo>
                  <a:lnTo>
                    <a:pt x="260" y="554"/>
                  </a:lnTo>
                  <a:lnTo>
                    <a:pt x="312" y="496"/>
                  </a:lnTo>
                  <a:lnTo>
                    <a:pt x="368" y="442"/>
                  </a:lnTo>
                  <a:lnTo>
                    <a:pt x="428" y="392"/>
                  </a:lnTo>
                  <a:lnTo>
                    <a:pt x="826" y="102"/>
                  </a:lnTo>
                  <a:lnTo>
                    <a:pt x="864" y="76"/>
                  </a:lnTo>
                  <a:lnTo>
                    <a:pt x="904" y="53"/>
                  </a:lnTo>
                  <a:lnTo>
                    <a:pt x="945" y="35"/>
                  </a:lnTo>
                  <a:lnTo>
                    <a:pt x="988" y="20"/>
                  </a:lnTo>
                  <a:lnTo>
                    <a:pt x="1033" y="9"/>
                  </a:lnTo>
                  <a:lnTo>
                    <a:pt x="1079" y="2"/>
                  </a:lnTo>
                  <a:lnTo>
                    <a:pt x="1125" y="0"/>
                  </a:lnTo>
                  <a:close/>
                </a:path>
              </a:pathLst>
            </a:custGeom>
            <a:grpFill/>
            <a:ln w="12700">
              <a:solidFill>
                <a:srgbClr val="0E577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/>
            </a:bodyPr>
            <a:lstStyle/>
            <a:p>
              <a:pPr>
                <a:defRPr/>
              </a:pPr>
              <a:endParaRPr lang="en-US">
                <a:ln>
                  <a:solidFill>
                    <a:srgbClr val="0E5772"/>
                  </a:solidFill>
                </a:ln>
                <a:solidFill>
                  <a:srgbClr val="0E5772"/>
                </a:solidFill>
              </a:endParaRPr>
            </a:p>
          </p:txBody>
        </p:sp>
      </p:grpSp>
      <p:sp>
        <p:nvSpPr>
          <p:cNvPr id="834679923" name="Прямоугольник 33"/>
          <p:cNvSpPr/>
          <p:nvPr/>
        </p:nvSpPr>
        <p:spPr bwMode="auto">
          <a:xfrm>
            <a:off x="5141955" y="3911913"/>
            <a:ext cx="2238983" cy="91475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5400">
                <a:ln w="0"/>
                <a:solidFill>
                  <a:srgbClr val="008359"/>
                </a:solidFill>
                <a:latin typeface="Impact"/>
              </a:rPr>
              <a:t>5 052,6</a:t>
            </a:r>
            <a:endParaRPr lang="ru-RU" sz="5400" cap="none" spc="0">
              <a:ln w="0"/>
              <a:solidFill>
                <a:srgbClr val="008359"/>
              </a:solidFill>
              <a:latin typeface="Impact"/>
            </a:endParaRPr>
          </a:p>
        </p:txBody>
      </p:sp>
      <p:sp>
        <p:nvSpPr>
          <p:cNvPr id="14299799" name="Прямоугольник 34"/>
          <p:cNvSpPr/>
          <p:nvPr/>
        </p:nvSpPr>
        <p:spPr bwMode="auto">
          <a:xfrm>
            <a:off x="6167841" y="3363975"/>
            <a:ext cx="1616724" cy="45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rgbClr val="0E5772"/>
                </a:solidFill>
                <a:latin typeface="Impact"/>
                <a:ea typeface="Calibri"/>
                <a:cs typeface="Segoe UI"/>
              </a:rPr>
              <a:t>ЛИМИТ</a:t>
            </a:r>
            <a:endParaRPr lang="ru-RU" sz="2000">
              <a:solidFill>
                <a:srgbClr val="0E5772"/>
              </a:solidFill>
              <a:latin typeface="Impact"/>
              <a:ea typeface="Calibri"/>
              <a:cs typeface="Segoe UI"/>
            </a:endParaRPr>
          </a:p>
        </p:txBody>
      </p:sp>
      <p:sp>
        <p:nvSpPr>
          <p:cNvPr id="417603140" name="TextBox 35"/>
          <p:cNvSpPr txBox="1"/>
          <p:nvPr/>
        </p:nvSpPr>
        <p:spPr bwMode="auto">
          <a:xfrm>
            <a:off x="8090866" y="4000284"/>
            <a:ext cx="4027491" cy="8233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rgbClr val="0E5772"/>
                </a:solidFill>
                <a:latin typeface="Impact"/>
                <a:cs typeface="Times New Roman"/>
              </a:rPr>
              <a:t>СРЕДСТВА </a:t>
            </a:r>
            <a:endParaRPr/>
          </a:p>
          <a:p>
            <a:pPr algn="ctr">
              <a:defRPr/>
            </a:pPr>
            <a:r>
              <a:rPr lang="ru-RU" sz="2400">
                <a:solidFill>
                  <a:srgbClr val="0E5772"/>
                </a:solidFill>
                <a:latin typeface="Impact"/>
                <a:cs typeface="Times New Roman"/>
              </a:rPr>
              <a:t>ОБЛАСТНОГО БЮДЖЕТА</a:t>
            </a:r>
            <a:endParaRPr lang="ru-RU" sz="2400" i="0" u="none" strike="noStrike" cap="none" spc="0">
              <a:solidFill>
                <a:srgbClr val="0E5772"/>
              </a:solidFill>
              <a:latin typeface="Impact"/>
              <a:cs typeface="Times New Roman"/>
            </a:endParaRPr>
          </a:p>
        </p:txBody>
      </p:sp>
      <p:sp>
        <p:nvSpPr>
          <p:cNvPr id="1449769099" name="Прямоугольник 36"/>
          <p:cNvSpPr/>
          <p:nvPr/>
        </p:nvSpPr>
        <p:spPr bwMode="auto">
          <a:xfrm>
            <a:off x="8876159" y="5023612"/>
            <a:ext cx="2230278" cy="91475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5400" b="1">
                <a:ln w="0"/>
                <a:solidFill>
                  <a:srgbClr val="008359"/>
                </a:solidFill>
                <a:latin typeface="Impact"/>
              </a:rPr>
              <a:t>3 620,3</a:t>
            </a:r>
            <a:endParaRPr lang="ru-RU" sz="5400" b="1" cap="none" spc="0">
              <a:ln w="0"/>
              <a:solidFill>
                <a:srgbClr val="008359"/>
              </a:solidFill>
              <a:latin typeface="Impact"/>
            </a:endParaRPr>
          </a:p>
        </p:txBody>
      </p:sp>
      <p:sp>
        <p:nvSpPr>
          <p:cNvPr id="970163470" name="Прямоугольник 37"/>
          <p:cNvSpPr/>
          <p:nvPr/>
        </p:nvSpPr>
        <p:spPr bwMode="auto">
          <a:xfrm>
            <a:off x="8873327" y="6025847"/>
            <a:ext cx="2103840" cy="45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rgbClr val="008359"/>
                </a:solidFill>
                <a:latin typeface="Impact"/>
                <a:ea typeface="Calibri"/>
                <a:cs typeface="Segoe UI"/>
              </a:rPr>
              <a:t>млн рублей</a:t>
            </a:r>
            <a:endParaRPr lang="ru-RU" sz="2000">
              <a:solidFill>
                <a:srgbClr val="008359"/>
              </a:solidFill>
              <a:latin typeface="Impact"/>
              <a:ea typeface="Calibri"/>
              <a:cs typeface="Segoe UI"/>
            </a:endParaRPr>
          </a:p>
        </p:txBody>
      </p:sp>
      <p:sp>
        <p:nvSpPr>
          <p:cNvPr id="1259732782" name="Прямоугольник 39"/>
          <p:cNvSpPr/>
          <p:nvPr/>
        </p:nvSpPr>
        <p:spPr bwMode="auto">
          <a:xfrm>
            <a:off x="5163413" y="4857432"/>
            <a:ext cx="2103840" cy="45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rgbClr val="008359"/>
                </a:solidFill>
                <a:latin typeface="Impact"/>
                <a:ea typeface="Calibri"/>
                <a:cs typeface="Segoe UI"/>
              </a:rPr>
              <a:t>млн рублей</a:t>
            </a:r>
            <a:endParaRPr lang="ru-RU" sz="2000">
              <a:solidFill>
                <a:srgbClr val="008359"/>
              </a:solidFill>
              <a:latin typeface="Impact"/>
              <a:ea typeface="Calibri"/>
              <a:cs typeface="Segoe UI"/>
            </a:endParaRPr>
          </a:p>
        </p:txBody>
      </p:sp>
      <p:sp>
        <p:nvSpPr>
          <p:cNvPr id="1223057949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E3FFFD-7D1F-4265-8D5D-40A566667967}" type="slidenum">
              <a:rPr lang="ru-RU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2119092" name="Прямоугольник 44"/>
          <p:cNvSpPr/>
          <p:nvPr/>
        </p:nvSpPr>
        <p:spPr bwMode="auto">
          <a:xfrm>
            <a:off x="6304407" y="1098801"/>
            <a:ext cx="5606295" cy="5622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21135059" name="Прямоугольник 1"/>
          <p:cNvSpPr/>
          <p:nvPr/>
        </p:nvSpPr>
        <p:spPr bwMode="auto">
          <a:xfrm>
            <a:off x="918777" y="1098801"/>
            <a:ext cx="5198991" cy="5622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99031022" name="Номер слайда 2"/>
          <p:cNvSpPr txBox="1"/>
          <p:nvPr/>
        </p:nvSpPr>
        <p:spPr bwMode="auto">
          <a:xfrm>
            <a:off x="10789324" y="6501843"/>
            <a:ext cx="1402670" cy="365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2000" b="1">
              <a:solidFill>
                <a:schemeClr val="tx1"/>
              </a:solidFill>
            </a:endParaRPr>
          </a:p>
        </p:txBody>
      </p:sp>
      <p:sp>
        <p:nvSpPr>
          <p:cNvPr id="1541125209" name="Прямоугольник 1"/>
          <p:cNvSpPr/>
          <p:nvPr/>
        </p:nvSpPr>
        <p:spPr bwMode="auto">
          <a:xfrm rot="5399838">
            <a:off x="8903872" y="-239907"/>
            <a:ext cx="589080" cy="2923104"/>
          </a:xfrm>
          <a:prstGeom prst="rect">
            <a:avLst/>
          </a:prstGeom>
          <a:noFill/>
          <a:ln w="63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defRPr/>
            </a:pPr>
            <a:r>
              <a:rPr lang="ru-RU" sz="1600" b="1" strike="noStrike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30</a:t>
            </a:r>
            <a:r>
              <a:rPr lang="en-US" sz="1600" b="1" strike="noStrike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strike="noStrike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элеваторов и ХПП</a:t>
            </a:r>
            <a:endParaRPr sz="2000" b="1" strike="noStrike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1600" b="1" strike="noStrike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2</a:t>
            </a:r>
            <a:r>
              <a:rPr lang="en-US" sz="1600" b="1" strike="noStrike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strike="noStrike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816 зерноскладов </a:t>
            </a:r>
            <a:endParaRPr sz="1600" b="1" strike="noStrike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923835504" name="Прямоугольник 2"/>
          <p:cNvSpPr/>
          <p:nvPr/>
        </p:nvSpPr>
        <p:spPr bwMode="auto">
          <a:xfrm flipH="0" flipV="0">
            <a:off x="-26795" y="506126"/>
            <a:ext cx="5779731" cy="1010005"/>
          </a:xfrm>
          <a:custGeom>
            <a:avLst/>
            <a:gdLst>
              <a:gd name="connsiteX0" fmla="*/ 0 w 6012160"/>
              <a:gd name="connsiteY0" fmla="*/ 0 h 590708"/>
              <a:gd name="connsiteX1" fmla="*/ 6012160 w 6012160"/>
              <a:gd name="connsiteY1" fmla="*/ 0 h 590708"/>
              <a:gd name="connsiteX2" fmla="*/ 6012160 w 6012160"/>
              <a:gd name="connsiteY2" fmla="*/ 590708 h 590708"/>
              <a:gd name="connsiteX3" fmla="*/ 0 w 6012160"/>
              <a:gd name="connsiteY3" fmla="*/ 590708 h 590708"/>
              <a:gd name="connsiteX4" fmla="*/ 0 w 6012160"/>
              <a:gd name="connsiteY4" fmla="*/ 0 h 590708"/>
              <a:gd name="connsiteX0" fmla="*/ 0 w 6012160"/>
              <a:gd name="connsiteY0" fmla="*/ 0 h 590708"/>
              <a:gd name="connsiteX1" fmla="*/ 5804636 w 6012160"/>
              <a:gd name="connsiteY1" fmla="*/ 6485 h 590708"/>
              <a:gd name="connsiteX2" fmla="*/ 6012160 w 6012160"/>
              <a:gd name="connsiteY2" fmla="*/ 590708 h 590708"/>
              <a:gd name="connsiteX3" fmla="*/ 0 w 6012160"/>
              <a:gd name="connsiteY3" fmla="*/ 590708 h 590708"/>
              <a:gd name="connsiteX4" fmla="*/ 0 w 6012160"/>
              <a:gd name="connsiteY4" fmla="*/ 0 h 590708"/>
              <a:gd name="connsiteX0" fmla="*/ 0 w 6012160"/>
              <a:gd name="connsiteY0" fmla="*/ 4702 h 595410"/>
              <a:gd name="connsiteX1" fmla="*/ 5650103 w 6012160"/>
              <a:gd name="connsiteY1" fmla="*/ 0 h 595410"/>
              <a:gd name="connsiteX2" fmla="*/ 6012160 w 6012160"/>
              <a:gd name="connsiteY2" fmla="*/ 595410 h 595410"/>
              <a:gd name="connsiteX3" fmla="*/ 0 w 6012160"/>
              <a:gd name="connsiteY3" fmla="*/ 595410 h 595410"/>
              <a:gd name="connsiteX4" fmla="*/ 0 w 6012160"/>
              <a:gd name="connsiteY4" fmla="*/ 4702 h 59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2160" h="595410" fill="norm" stroke="1" extrusionOk="0">
                <a:moveTo>
                  <a:pt x="0" y="4702"/>
                </a:moveTo>
                <a:lnTo>
                  <a:pt x="5650103" y="0"/>
                </a:lnTo>
                <a:lnTo>
                  <a:pt x="6012160" y="595410"/>
                </a:lnTo>
                <a:lnTo>
                  <a:pt x="0" y="595410"/>
                </a:lnTo>
                <a:lnTo>
                  <a:pt x="0" y="4702"/>
                </a:lnTo>
                <a:close/>
              </a:path>
            </a:pathLst>
          </a:custGeom>
          <a:noFill/>
          <a:ln w="127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/>
          <a:lstStyle/>
          <a:p>
            <a:pPr marL="182556" lvl="0" indent="-182556" algn="ctr" defTabSz="685800">
              <a:defRPr/>
            </a:pPr>
            <a:r>
              <a:rPr sz="1800" b="1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Информация о вывозе зерна железнодорожным транспортом  </a:t>
            </a:r>
            <a:endParaRPr sz="18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82556" lvl="0" indent="-182556" algn="ctr" defTabSz="685800">
              <a:defRPr/>
            </a:pP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2021 - 2024 гг., тыс. тонн </a:t>
            </a:r>
            <a:endParaRPr sz="1800" b="1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l">
              <a:defRPr/>
            </a:pPr>
            <a:endParaRPr sz="1600" b="1">
              <a:solidFill>
                <a:schemeClr val="accent4">
                  <a:lumMod val="50000"/>
                </a:schemeClr>
              </a:solidFill>
              <a:latin typeface="Lucida Sans Unicode"/>
              <a:cs typeface="Lucida Sans Unicode"/>
            </a:endParaRPr>
          </a:p>
        </p:txBody>
      </p:sp>
      <p:sp>
        <p:nvSpPr>
          <p:cNvPr id="1404337681" name="TextBox 1242756792"/>
          <p:cNvSpPr txBox="1"/>
          <p:nvPr/>
        </p:nvSpPr>
        <p:spPr bwMode="auto">
          <a:xfrm>
            <a:off x="6401243" y="559720"/>
            <a:ext cx="5741276" cy="36611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182556" marR="0" indent="-18255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Мощности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элеваторов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и  %  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загрузк</a:t>
            </a:r>
            <a:r>
              <a:rPr lang="ru-RU" sz="1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</a:t>
            </a:r>
            <a:endParaRPr b="1">
              <a:solidFill>
                <a:schemeClr val="tx1"/>
              </a:solidFill>
              <a:latin typeface="Lucida Sans Unicode"/>
              <a:cs typeface="Lucida Sans Unicode"/>
            </a:endParaRPr>
          </a:p>
        </p:txBody>
      </p:sp>
      <p:sp>
        <p:nvSpPr>
          <p:cNvPr id="49043829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9358211" y="6486981"/>
            <a:ext cx="2784308" cy="365124"/>
          </a:xfrm>
        </p:spPr>
        <p:txBody>
          <a:bodyPr/>
          <a:lstStyle/>
          <a:p>
            <a:pPr>
              <a:defRPr/>
            </a:pPr>
            <a:fld id="{7C7E8A34-924F-B878-AE68-3101E0C666B8}" type="slidenum">
              <a:rPr b="1"/>
              <a:t/>
            </a:fld>
            <a:endParaRPr b="1"/>
          </a:p>
        </p:txBody>
      </p:sp>
      <p:graphicFrame>
        <p:nvGraphicFramePr>
          <p:cNvPr id="756590800" name=""/>
          <p:cNvGraphicFramePr>
            <a:graphicFrameLocks xmlns:a="http://schemas.openxmlformats.org/drawingml/2006/main"/>
          </p:cNvGraphicFramePr>
          <p:nvPr/>
        </p:nvGraphicFramePr>
        <p:xfrm>
          <a:off x="85262" y="1098801"/>
          <a:ext cx="6219144" cy="534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7043234" name="TextBox 39"/>
          <p:cNvSpPr txBox="1"/>
          <p:nvPr/>
        </p:nvSpPr>
        <p:spPr bwMode="auto">
          <a:xfrm>
            <a:off x="737670" y="2519568"/>
            <a:ext cx="833302" cy="403913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lnSpc>
                <a:spcPct val="6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>
                <a:latin typeface="Times New Roman"/>
                <a:ea typeface="Times New Roman"/>
                <a:cs typeface="Times New Roman"/>
              </a:rPr>
              <a:t>1196,9 </a:t>
            </a:r>
            <a:endParaRPr/>
          </a:p>
          <a:p>
            <a:pPr algn="l">
              <a:lnSpc>
                <a:spcPct val="6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1600" b="1">
              <a:latin typeface="Times New Roman"/>
              <a:cs typeface="Times New Roman"/>
            </a:endParaRPr>
          </a:p>
        </p:txBody>
      </p:sp>
      <p:sp>
        <p:nvSpPr>
          <p:cNvPr id="1475802840" name="TextBox 40"/>
          <p:cNvSpPr txBox="1"/>
          <p:nvPr/>
        </p:nvSpPr>
        <p:spPr bwMode="auto">
          <a:xfrm>
            <a:off x="2064177" y="2592058"/>
            <a:ext cx="872343" cy="403913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lnSpc>
                <a:spcPct val="6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>
                <a:latin typeface="Times New Roman"/>
                <a:ea typeface="Times New Roman"/>
                <a:cs typeface="Times New Roman"/>
              </a:rPr>
              <a:t>1185,9 </a:t>
            </a:r>
            <a:endParaRPr/>
          </a:p>
          <a:p>
            <a:pPr algn="l">
              <a:lnSpc>
                <a:spcPct val="6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1600" b="1">
              <a:latin typeface="Times New Roman"/>
              <a:cs typeface="Times New Roman"/>
            </a:endParaRPr>
          </a:p>
        </p:txBody>
      </p:sp>
      <p:sp>
        <p:nvSpPr>
          <p:cNvPr id="1309191477" name="TextBox 41"/>
          <p:cNvSpPr txBox="1"/>
          <p:nvPr/>
        </p:nvSpPr>
        <p:spPr bwMode="auto">
          <a:xfrm>
            <a:off x="3358557" y="1765944"/>
            <a:ext cx="847287" cy="24785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lnSpc>
                <a:spcPct val="6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>
                <a:latin typeface="Times New Roman"/>
                <a:ea typeface="Times New Roman"/>
                <a:cs typeface="Times New Roman"/>
              </a:rPr>
              <a:t>1671,8 </a:t>
            </a:r>
            <a:endParaRPr/>
          </a:p>
        </p:txBody>
      </p:sp>
      <p:sp>
        <p:nvSpPr>
          <p:cNvPr id="20174980" name="TextBox 42"/>
          <p:cNvSpPr txBox="1"/>
          <p:nvPr/>
        </p:nvSpPr>
        <p:spPr bwMode="auto">
          <a:xfrm>
            <a:off x="4742989" y="1516132"/>
            <a:ext cx="830232" cy="271122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lnSpc>
                <a:spcPts val="141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1865,5 </a:t>
            </a:r>
            <a:endParaRPr sz="1600"/>
          </a:p>
        </p:txBody>
      </p:sp>
      <p:graphicFrame>
        <p:nvGraphicFramePr>
          <p:cNvPr id="940074501" name=""/>
          <p:cNvGraphicFramePr>
            <a:graphicFrameLocks xmlns:a="http://schemas.openxmlformats.org/drawingml/2006/main"/>
          </p:cNvGraphicFramePr>
          <p:nvPr/>
        </p:nvGraphicFramePr>
        <p:xfrm>
          <a:off x="6021115" y="1516131"/>
          <a:ext cx="5926090" cy="4923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50827280" name=""/>
          <p:cNvSpPr/>
          <p:nvPr/>
        </p:nvSpPr>
        <p:spPr bwMode="auto">
          <a:xfrm flipH="0" flipV="0">
            <a:off x="6372888" y="3769209"/>
            <a:ext cx="332910" cy="299326"/>
          </a:xfrm>
          <a:prstGeom prst="blockArc">
            <a:avLst>
              <a:gd name="adj1" fmla="val 10560883"/>
              <a:gd name="adj2" fmla="val 0"/>
              <a:gd name="adj3" fmla="val 2454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889206908" name=""/>
          <p:cNvSpPr/>
          <p:nvPr/>
        </p:nvSpPr>
        <p:spPr bwMode="auto">
          <a:xfrm flipH="0" flipV="0">
            <a:off x="7736849" y="3682976"/>
            <a:ext cx="332910" cy="299326"/>
          </a:xfrm>
          <a:prstGeom prst="blockArc">
            <a:avLst>
              <a:gd name="adj1" fmla="val 10560883"/>
              <a:gd name="adj2" fmla="val 0"/>
              <a:gd name="adj3" fmla="val 2454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326484712" name=""/>
          <p:cNvSpPr/>
          <p:nvPr/>
        </p:nvSpPr>
        <p:spPr bwMode="auto">
          <a:xfrm flipH="0" flipV="0">
            <a:off x="9156044" y="3610812"/>
            <a:ext cx="332910" cy="299326"/>
          </a:xfrm>
          <a:prstGeom prst="blockArc">
            <a:avLst>
              <a:gd name="adj1" fmla="val 10560883"/>
              <a:gd name="adj2" fmla="val 0"/>
              <a:gd name="adj3" fmla="val 2454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821323416" name=""/>
          <p:cNvSpPr/>
          <p:nvPr/>
        </p:nvSpPr>
        <p:spPr bwMode="auto">
          <a:xfrm flipH="0" flipV="0">
            <a:off x="10552428" y="3682976"/>
            <a:ext cx="332910" cy="299326"/>
          </a:xfrm>
          <a:prstGeom prst="blockArc">
            <a:avLst>
              <a:gd name="adj1" fmla="val 10560883"/>
              <a:gd name="adj2" fmla="val 0"/>
              <a:gd name="adj3" fmla="val 2454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/>
          </a:p>
        </p:txBody>
      </p:sp>
      <p:sp>
        <p:nvSpPr>
          <p:cNvPr id="115345558" name=""/>
          <p:cNvSpPr txBox="1"/>
          <p:nvPr/>
        </p:nvSpPr>
        <p:spPr bwMode="auto">
          <a:xfrm flipH="0" flipV="0">
            <a:off x="6345398" y="4101487"/>
            <a:ext cx="526854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4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38,8</a:t>
            </a:r>
            <a:endParaRPr sz="1400" b="1">
              <a:latin typeface="Times New Roman"/>
              <a:cs typeface="Times New Roman"/>
            </a:endParaRPr>
          </a:p>
        </p:txBody>
      </p:sp>
      <p:sp>
        <p:nvSpPr>
          <p:cNvPr id="1211966037" name=""/>
          <p:cNvSpPr txBox="1"/>
          <p:nvPr/>
        </p:nvSpPr>
        <p:spPr bwMode="auto">
          <a:xfrm flipH="0" flipV="0">
            <a:off x="7736849" y="3934786"/>
            <a:ext cx="610209" cy="2746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47,1</a:t>
            </a:r>
            <a:endParaRPr/>
          </a:p>
        </p:txBody>
      </p:sp>
      <p:sp>
        <p:nvSpPr>
          <p:cNvPr id="144284679" name=""/>
          <p:cNvSpPr txBox="1"/>
          <p:nvPr/>
        </p:nvSpPr>
        <p:spPr bwMode="auto">
          <a:xfrm flipH="0" flipV="0">
            <a:off x="9107556" y="3977873"/>
            <a:ext cx="553837" cy="2746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51,4</a:t>
            </a:r>
            <a:endParaRPr sz="1800"/>
          </a:p>
        </p:txBody>
      </p:sp>
      <p:sp>
        <p:nvSpPr>
          <p:cNvPr id="1302079461" name=""/>
          <p:cNvSpPr txBox="1"/>
          <p:nvPr/>
        </p:nvSpPr>
        <p:spPr bwMode="auto">
          <a:xfrm flipH="0" flipV="0">
            <a:off x="10467702" y="4072126"/>
            <a:ext cx="565327" cy="2746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1200" b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40,6</a:t>
            </a:r>
            <a:endParaRPr sz="14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46521425" name="Прямоугольник 10"/>
          <p:cNvSpPr/>
          <p:nvPr/>
        </p:nvSpPr>
        <p:spPr bwMode="auto">
          <a:xfrm>
            <a:off x="0" y="0"/>
            <a:ext cx="12191999" cy="1190241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100000">
                <a:srgbClr val="FFFFFF">
                  <a:alpha val="80000"/>
                </a:srgbClr>
              </a:gs>
            </a:gsLst>
            <a:lin ang="0" scaled="1"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Средние отпускные цены сельскохозяйственных товаропроизводителей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 НСО на зерно 2022 – 2025 гг., руб./тонна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(по данным Новосибстата на конец февраля отчетного года)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85343531" name=""/>
          <p:cNvGraphicFramePr>
            <a:graphicFrameLocks xmlns:a="http://schemas.openxmlformats.org/drawingml/2006/main"/>
          </p:cNvGraphicFramePr>
          <p:nvPr/>
        </p:nvGraphicFramePr>
        <p:xfrm>
          <a:off x="285642" y="1405629"/>
          <a:ext cx="11515205" cy="4614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19338390" name="Прямоугольник 18"/>
          <p:cNvSpPr/>
          <p:nvPr/>
        </p:nvSpPr>
        <p:spPr bwMode="auto">
          <a:xfrm>
            <a:off x="11299213" y="6486158"/>
            <a:ext cx="803331" cy="2836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0" u="none" strike="noStrike" cap="none" spc="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Calibri"/>
              </a:rPr>
              <a:t>16</a:t>
            </a:r>
            <a:endParaRPr lang="ru-RU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12736213" name="Прямоугольник 17"/>
          <p:cNvSpPr/>
          <p:nvPr/>
        </p:nvSpPr>
        <p:spPr bwMode="auto">
          <a:xfrm>
            <a:off x="0" y="-32141"/>
            <a:ext cx="12191999" cy="719577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0" scaled="1"/>
          </a:gradFill>
          <a:ln w="6350" cap="flat" cmpd="sng" algn="ctr">
            <a:noFill/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40">
              <a:defRPr/>
            </a:pPr>
            <a:r>
              <a:rPr lang="ru-RU" sz="2400" b="1">
                <a:solidFill>
                  <a:prstClr val="white"/>
                </a:solidFill>
                <a:latin typeface="Bookman Old Style"/>
              </a:rPr>
              <a:t>        </a:t>
            </a:r>
            <a:endParaRPr/>
          </a:p>
        </p:txBody>
      </p:sp>
      <p:sp>
        <p:nvSpPr>
          <p:cNvPr id="105929619" name="Прямоугольник 21"/>
          <p:cNvSpPr/>
          <p:nvPr/>
        </p:nvSpPr>
        <p:spPr bwMode="auto">
          <a:xfrm>
            <a:off x="1652016" y="38098"/>
            <a:ext cx="8197503" cy="602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Региональный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проект «Экспорт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продукции АПК»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424650104" name="TextBox 12"/>
          <p:cNvSpPr txBox="1"/>
          <p:nvPr/>
        </p:nvSpPr>
        <p:spPr bwMode="auto">
          <a:xfrm>
            <a:off x="1019867" y="1986666"/>
            <a:ext cx="3660130" cy="396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C00000"/>
                </a:solidFill>
                <a:latin typeface="Times New Roman"/>
                <a:cs typeface="Times New Roman"/>
              </a:rPr>
              <a:t>Направления экспорта:</a:t>
            </a:r>
            <a:endParaRPr/>
          </a:p>
        </p:txBody>
      </p:sp>
      <p:graphicFrame>
        <p:nvGraphicFramePr>
          <p:cNvPr id="1037228009" name="Таблица 14"/>
          <p:cNvGraphicFramePr>
            <a:graphicFrameLocks xmlns:a="http://schemas.openxmlformats.org/drawingml/2006/main"/>
          </p:cNvGraphicFramePr>
          <p:nvPr/>
        </p:nvGraphicFramePr>
        <p:xfrm>
          <a:off x="733192" y="2526158"/>
          <a:ext cx="4104234" cy="202437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{16D9F66E-5EB9-4882-86FB-DCBF35E3C3E4}</a:tableStyleId>
              </a:tblPr>
              <a:tblGrid>
                <a:gridCol w="1946538"/>
                <a:gridCol w="2144994"/>
              </a:tblGrid>
              <a:tr h="1875785">
                <a:tc>
                  <a:txBody>
                    <a:bodyPr/>
                    <a:p>
                      <a:pPr marL="285750" indent="-285750">
                        <a:buFontTx/>
                        <a:buChar char="-"/>
                        <a:defRPr/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Китай</a:t>
                      </a:r>
                      <a:endParaRPr>
                        <a:latin typeface="Times New Roman"/>
                        <a:cs typeface="Times New Roman"/>
                      </a:endParaRPr>
                    </a:p>
                    <a:p>
                      <a:pPr marL="285750" indent="-285750">
                        <a:buFontTx/>
                        <a:buChar char="-"/>
                        <a:defRPr/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Казахстан</a:t>
                      </a:r>
                      <a:endParaRPr>
                        <a:latin typeface="Times New Roman"/>
                        <a:cs typeface="Times New Roman"/>
                      </a:endParaRPr>
                    </a:p>
                    <a:p>
                      <a:pPr marL="285750" indent="-285750">
                        <a:buFontTx/>
                        <a:buChar char="-"/>
                        <a:defRPr/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Турция</a:t>
                      </a:r>
                      <a:endParaRPr sz="1800" b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5750" marR="0" lvl="0" indent="-2857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Киргизия</a:t>
                      </a:r>
                      <a:endParaRPr sz="1800" b="0" i="0" u="none" strike="noStrike" cap="none" spc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5750" marR="0" lvl="0" indent="-2857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Белоруссия</a:t>
                      </a:r>
                      <a:endParaRPr sz="1800" b="0">
                        <a:latin typeface="Times New Roman"/>
                        <a:cs typeface="Times New Roman"/>
                      </a:endParaRPr>
                    </a:p>
                    <a:p>
                      <a:pPr marL="285750" marR="0" lvl="0" indent="-2857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Узбек</a:t>
                      </a:r>
                      <a:r>
                        <a:rPr lang="ru-RU" sz="180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истан</a:t>
                      </a:r>
                      <a:endParaRPr sz="1800" b="0">
                        <a:latin typeface="Times New Roman"/>
                        <a:cs typeface="Times New Roman"/>
                      </a:endParaRPr>
                    </a:p>
                    <a:p>
                      <a:pPr marL="285750" marR="0" lvl="0" indent="-2857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Вьетнам </a:t>
                      </a:r>
                      <a:endParaRPr sz="1800" b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marL="285750" indent="-285750">
                        <a:buFontTx/>
                        <a:buChar char="-"/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85750" marR="0" lvl="0" indent="-2857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Монголия</a:t>
                      </a:r>
                      <a:endParaRPr sz="1800" b="0" i="0" u="none" strike="noStrike" cap="none" spc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5750" indent="-285750">
                        <a:buFontTx/>
                        <a:buChar char="-"/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Ливия</a:t>
                      </a:r>
                      <a:endParaRPr sz="1800" b="0" i="0" u="none" strike="noStrike" cap="none" spc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5750" marR="0" lvl="0" indent="-2857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sz="18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Таджикистан</a:t>
                      </a:r>
                      <a:endParaRPr sz="1800" b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5750" marR="0" lvl="0" indent="-2857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sz="18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Египет</a:t>
                      </a:r>
                      <a:endParaRPr sz="1800" b="0">
                        <a:latin typeface="Times New Roman"/>
                        <a:cs typeface="Times New Roman"/>
                      </a:endParaRPr>
                    </a:p>
                    <a:p>
                      <a:pPr marL="285750" marR="0" lvl="0" indent="-2857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Южная Корея</a:t>
                      </a:r>
                      <a:endParaRPr sz="1800" b="0" i="0" u="none" strike="noStrike" cap="none" spc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5750" marR="0" lvl="0" indent="-2857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180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sz="1800" b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58417265" name="TextBox 15"/>
          <p:cNvSpPr txBox="1"/>
          <p:nvPr/>
        </p:nvSpPr>
        <p:spPr bwMode="auto">
          <a:xfrm flipH="0" flipV="0">
            <a:off x="5933335" y="1082232"/>
            <a:ext cx="6258663" cy="701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C00000"/>
                </a:solidFill>
                <a:latin typeface="Times New Roman"/>
                <a:cs typeface="Times New Roman"/>
              </a:rPr>
              <a:t>Объем экспорта продукции АПК за</a:t>
            </a:r>
            <a:r>
              <a:rPr lang="ru-RU" sz="2000" b="1">
                <a:solidFill>
                  <a:srgbClr val="C00000"/>
                </a:solidFill>
                <a:latin typeface="Times New Roman"/>
                <a:cs typeface="Times New Roman"/>
              </a:rPr>
              <a:t> 2024 год </a:t>
            </a:r>
            <a:r>
              <a:rPr lang="ru-RU" sz="2000" b="1">
                <a:solidFill>
                  <a:srgbClr val="C00000"/>
                </a:solidFill>
                <a:latin typeface="Times New Roman"/>
                <a:cs typeface="Times New Roman"/>
              </a:rPr>
              <a:t>в текущих ценах составил 793</a:t>
            </a:r>
            <a:r>
              <a:rPr lang="ru-RU" sz="2000" b="1">
                <a:solidFill>
                  <a:srgbClr val="C00000"/>
                </a:solidFill>
                <a:latin typeface="Times New Roman"/>
                <a:cs typeface="Times New Roman"/>
              </a:rPr>
              <a:t>,2 </a:t>
            </a:r>
            <a:r>
              <a:rPr lang="ru-RU" sz="2000" b="1">
                <a:solidFill>
                  <a:srgbClr val="C00000"/>
                </a:solidFill>
                <a:latin typeface="Times New Roman"/>
                <a:cs typeface="Times New Roman"/>
              </a:rPr>
              <a:t>млн. долл. США</a:t>
            </a:r>
            <a:endParaRPr/>
          </a:p>
        </p:txBody>
      </p:sp>
      <p:graphicFrame>
        <p:nvGraphicFramePr>
          <p:cNvPr id="219334672" name=""/>
          <p:cNvGraphicFramePr>
            <a:graphicFrameLocks xmlns:a="http://schemas.openxmlformats.org/drawingml/2006/main"/>
          </p:cNvGraphicFramePr>
          <p:nvPr/>
        </p:nvGraphicFramePr>
        <p:xfrm>
          <a:off x="5750768" y="1457844"/>
          <a:ext cx="6105469" cy="3942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63890867" name="Прямоугольник 1"/>
          <p:cNvSpPr/>
          <p:nvPr/>
        </p:nvSpPr>
        <p:spPr bwMode="auto">
          <a:xfrm flipH="0" flipV="0">
            <a:off x="1357600" y="5378483"/>
            <a:ext cx="7851186" cy="1307503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60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Экспорт АПК НСО:</a:t>
            </a:r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- </a:t>
            </a:r>
            <a:r>
              <a:rPr lang="ru-RU" sz="1600" b="1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12 место</a:t>
            </a:r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в Российской Федерации; </a:t>
            </a:r>
            <a:endParaRPr sz="160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lang="ru-RU" sz="1600" b="1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</a:t>
            </a:r>
            <a:r>
              <a:rPr lang="ru-RU" sz="1600" b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1600" b="1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1 место </a:t>
            </a:r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Сибирском федеральном округе</a:t>
            </a:r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sz="160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lang="ru-RU" sz="1600" b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          -</a:t>
            </a:r>
            <a:r>
              <a:rPr lang="ru-RU" sz="1600" b="1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55 </a:t>
            </a:r>
            <a:r>
              <a:rPr lang="ru-RU" sz="1600" b="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стран-импортеров;</a:t>
            </a:r>
            <a:r>
              <a:rPr lang="ru-RU" sz="1600" b="1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  </a:t>
            </a:r>
            <a:endParaRPr sz="160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lang="ru-RU" sz="1600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                -  2018-2024 гг.  </a:t>
            </a:r>
            <a:r>
              <a:rPr lang="ru-RU" sz="1600" b="1">
                <a:solidFill>
                  <a:schemeClr val="accent5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6,6 раза.</a:t>
            </a:r>
            <a:endParaRPr sz="1600">
              <a:solidFill>
                <a:schemeClr val="accent5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02599904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6D83199-AB1D-6CB5-B238-727B2092BF6F}" type="slidenum">
              <a:rPr lang="ru-RU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3804860" name="Прямоугольник 13"/>
          <p:cNvSpPr/>
          <p:nvPr/>
        </p:nvSpPr>
        <p:spPr bwMode="auto">
          <a:xfrm>
            <a:off x="0" y="-45738"/>
            <a:ext cx="12191999" cy="719577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40">
              <a:defRPr/>
            </a:pPr>
            <a:r>
              <a:rPr lang="ru-RU" sz="2400" b="1">
                <a:solidFill>
                  <a:schemeClr val="tx1"/>
                </a:solidFill>
                <a:latin typeface="Bookman Old Style"/>
              </a:rPr>
              <a:t>        </a:t>
            </a:r>
            <a:endParaRPr/>
          </a:p>
        </p:txBody>
      </p:sp>
      <p:sp>
        <p:nvSpPr>
          <p:cNvPr id="1676136758" name="Прямоугольник 15"/>
          <p:cNvSpPr/>
          <p:nvPr/>
        </p:nvSpPr>
        <p:spPr bwMode="auto">
          <a:xfrm>
            <a:off x="1652016" y="12699"/>
            <a:ext cx="8197503" cy="602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Основные экспортеры продукции АПК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58325656" name="Picture 4" descr="https://agrarii.com/wp-content/uploads/2018/11/Altajskij-kraj-vdvoe-uvelichil-jeksport-maslichnyh-v-2018-godu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 flipH="0" flipV="0">
            <a:off x="8456216" y="1288963"/>
            <a:ext cx="3178341" cy="28245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softEdge rad="215900"/>
          </a:effectLst>
        </p:spPr>
      </p:pic>
      <p:pic>
        <p:nvPicPr>
          <p:cNvPr id="223945772" name="Picture 2" descr="https://fermer.ru/files/v2/tender/278910/4c1d0ea0b4f6ea3dba752326eeedd39c.jp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80002" y="3829743"/>
            <a:ext cx="3669008" cy="2656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419100"/>
          </a:effectLst>
        </p:spPr>
      </p:pic>
      <p:sp>
        <p:nvSpPr>
          <p:cNvPr id="2075484354" name="Скругленный прямоугольник 12"/>
          <p:cNvSpPr/>
          <p:nvPr/>
        </p:nvSpPr>
        <p:spPr bwMode="auto">
          <a:xfrm>
            <a:off x="441738" y="1174377"/>
            <a:ext cx="7597355" cy="830260"/>
          </a:xfrm>
          <a:prstGeom prst="roundRect">
            <a:avLst>
              <a:gd name="adj" fmla="val 11528"/>
            </a:avLst>
          </a:prstGeom>
          <a:solidFill>
            <a:schemeClr val="lt1">
              <a:alpha val="6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3">
              <a:defRPr/>
            </a:pP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Экспорт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зерновых культур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за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2024 год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–1188,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7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тыс. тон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н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(266,9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млн. долл. США в текущих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 ценах),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 2023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год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–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1070,5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тыс. тонн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(239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,4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млн. долл. США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194081175" name="TextBox 14"/>
          <p:cNvSpPr txBox="1"/>
          <p:nvPr/>
        </p:nvSpPr>
        <p:spPr bwMode="auto">
          <a:xfrm>
            <a:off x="712141" y="2595255"/>
            <a:ext cx="7327670" cy="91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3">
              <a:defRPr/>
            </a:pPr>
            <a:r>
              <a:rPr lang="ru-RU" sz="1800" b="1">
                <a:solidFill>
                  <a:srgbClr val="C00000"/>
                </a:solidFill>
                <a:latin typeface="Times New Roman"/>
                <a:cs typeface="Times New Roman"/>
              </a:rPr>
              <a:t>ООО «</a:t>
            </a:r>
            <a:r>
              <a:rPr lang="ru-RU" sz="1800" b="1">
                <a:solidFill>
                  <a:srgbClr val="C00000"/>
                </a:solidFill>
                <a:latin typeface="Times New Roman"/>
                <a:cs typeface="Times New Roman"/>
              </a:rPr>
              <a:t>Татарскзернопродукт</a:t>
            </a:r>
            <a:r>
              <a:rPr lang="ru-RU" sz="1800" b="1">
                <a:solidFill>
                  <a:srgbClr val="C00000"/>
                </a:solidFill>
                <a:latin typeface="Times New Roman"/>
                <a:cs typeface="Times New Roman"/>
              </a:rPr>
              <a:t>», ООО «Новосибирская продовольственная корпорация», </a:t>
            </a:r>
            <a:r>
              <a:rPr lang="ru-RU" sz="1800" b="1">
                <a:solidFill>
                  <a:srgbClr val="C00000"/>
                </a:solidFill>
                <a:latin typeface="Times New Roman"/>
                <a:cs typeface="Times New Roman"/>
              </a:rPr>
              <a:t> АО «</a:t>
            </a:r>
            <a:r>
              <a:rPr lang="ru-RU" sz="1800" b="1">
                <a:solidFill>
                  <a:srgbClr val="C00000"/>
                </a:solidFill>
                <a:latin typeface="Times New Roman"/>
                <a:cs typeface="Times New Roman"/>
              </a:rPr>
              <a:t>Половинновский</a:t>
            </a:r>
            <a:r>
              <a:rPr lang="ru-RU" sz="1800" b="1">
                <a:solidFill>
                  <a:srgbClr val="C00000"/>
                </a:solidFill>
                <a:latin typeface="Times New Roman"/>
                <a:cs typeface="Times New Roman"/>
              </a:rPr>
              <a:t> элеватор», </a:t>
            </a:r>
            <a:r>
              <a:rPr lang="ru-RU" sz="1800" b="1">
                <a:solidFill>
                  <a:srgbClr val="C00000"/>
                </a:solidFill>
                <a:latin typeface="Times New Roman"/>
                <a:cs typeface="Times New Roman"/>
              </a:rPr>
              <a:t>ООО «Секвойя», ООО «СЭИК», ООО «</a:t>
            </a:r>
            <a:r>
              <a:rPr lang="ru-RU" sz="1800" b="1">
                <a:solidFill>
                  <a:srgbClr val="C00000"/>
                </a:solidFill>
                <a:latin typeface="Times New Roman"/>
                <a:cs typeface="Times New Roman"/>
              </a:rPr>
              <a:t>Посевнинское</a:t>
            </a:r>
            <a:r>
              <a:rPr lang="ru-RU" sz="1800" b="1">
                <a:solidFill>
                  <a:srgbClr val="C00000"/>
                </a:solidFill>
                <a:latin typeface="Times New Roman"/>
                <a:cs typeface="Times New Roman"/>
              </a:rPr>
              <a:t> ХПП» </a:t>
            </a:r>
            <a:r>
              <a:rPr lang="ru-RU" sz="1800" b="1">
                <a:solidFill>
                  <a:srgbClr val="C00000"/>
                </a:solidFill>
                <a:latin typeface="Times New Roman"/>
                <a:cs typeface="Times New Roman"/>
              </a:rPr>
              <a:t> и др.</a:t>
            </a:r>
            <a:endParaRPr/>
          </a:p>
        </p:txBody>
      </p:sp>
      <p:sp>
        <p:nvSpPr>
          <p:cNvPr id="280319329" name="Скругленный прямоугольник 19"/>
          <p:cNvSpPr/>
          <p:nvPr/>
        </p:nvSpPr>
        <p:spPr bwMode="auto">
          <a:xfrm>
            <a:off x="4025592" y="4735778"/>
            <a:ext cx="7821658" cy="834003"/>
          </a:xfrm>
          <a:prstGeom prst="roundRect">
            <a:avLst>
              <a:gd name="adj" fmla="val 11528"/>
            </a:avLst>
          </a:prstGeom>
          <a:solidFill>
            <a:schemeClr val="lt1">
              <a:alpha val="6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3">
              <a:defRPr/>
            </a:pP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Объем экспорта семян масличных культу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р 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2024 год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–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 2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96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,1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тыс. тонн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(133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,7 млн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. долл. США в текущих ценах),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2023 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год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336,7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тыс. тонн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(151,0 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млн. долл. США</a:t>
            </a:r>
            <a:r>
              <a:rPr lang="ru-RU" sz="1600" b="1">
                <a:solidFill>
                  <a:schemeClr val="tx1"/>
                </a:solidFill>
                <a:latin typeface="Times New Roman"/>
                <a:cs typeface="Times New Roman"/>
              </a:rPr>
              <a:t>) 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23454987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A7F8B46-FE9F-CA4A-8580-1B26C71DF1B2}" type="slidenum">
              <a:rPr lang="ru-RU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1594777" name="Прямоугольник 8"/>
          <p:cNvSpPr/>
          <p:nvPr/>
        </p:nvSpPr>
        <p:spPr bwMode="auto">
          <a:xfrm>
            <a:off x="0" y="0"/>
            <a:ext cx="12191999" cy="769257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100000">
                <a:srgbClr val="FFFFFF">
                  <a:alpha val="80000"/>
                </a:srgbClr>
              </a:gs>
            </a:gsLst>
            <a:lin ang="0" scaled="1"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Инвестиционные проекты по выращиванию и хранению зерна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marR="0" lvl="0" indent="0" algn="ctr" defTabSz="685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переработке семян масличных культур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36316837" name="Скругленный прямоугольник 13"/>
          <p:cNvSpPr/>
          <p:nvPr/>
        </p:nvSpPr>
        <p:spPr bwMode="auto">
          <a:xfrm flipH="0" flipV="0">
            <a:off x="217643" y="1223307"/>
            <a:ext cx="5010871" cy="3529852"/>
          </a:xfrm>
          <a:prstGeom prst="roundRect">
            <a:avLst>
              <a:gd name="adj" fmla="val 16667"/>
            </a:avLst>
          </a:prstGeom>
          <a:solidFill>
            <a:schemeClr val="bg1">
              <a:alpha val="89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latin typeface="Times New Roman"/>
              <a:cs typeface="Times New Roman"/>
            </a:endParaRPr>
          </a:p>
        </p:txBody>
      </p:sp>
      <p:sp>
        <p:nvSpPr>
          <p:cNvPr id="345109169" name="Прямоугольник 14"/>
          <p:cNvSpPr/>
          <p:nvPr/>
        </p:nvSpPr>
        <p:spPr bwMode="auto">
          <a:xfrm>
            <a:off x="364949" y="1555494"/>
            <a:ext cx="4716977" cy="2865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>
                <a:latin typeface="Times New Roman"/>
                <a:cs typeface="Times New Roman"/>
              </a:rPr>
              <a:t>ООО </a:t>
            </a:r>
            <a:r>
              <a:rPr lang="ru-RU" b="1">
                <a:latin typeface="Times New Roman"/>
                <a:cs typeface="Times New Roman"/>
              </a:rPr>
              <a:t>«Русское масло»</a:t>
            </a:r>
            <a:endParaRPr/>
          </a:p>
          <a:p>
            <a:pPr lvl="0">
              <a:defRPr/>
            </a:pPr>
            <a:r>
              <a:rPr lang="ru-RU" sz="1800" b="1" i="0" u="none" strike="noStrike" cap="none" spc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Строительство комплекса переработки масличного рапса с получением рапсового масла и рапсового жмыха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:</a:t>
            </a:r>
            <a:endParaRPr/>
          </a:p>
          <a:p>
            <a:pPr lvl="0">
              <a:defRPr/>
            </a:pPr>
            <a:r>
              <a:rPr lang="ru-RU">
                <a:latin typeface="Times New Roman"/>
                <a:cs typeface="Times New Roman"/>
              </a:rPr>
              <a:t>расположение: г. Татарск</a:t>
            </a:r>
            <a:endParaRPr/>
          </a:p>
          <a:p>
            <a:pPr lvl="0">
              <a:defRPr/>
            </a:pPr>
            <a:r>
              <a:rPr lang="ru-RU">
                <a:latin typeface="Times New Roman"/>
                <a:cs typeface="Times New Roman"/>
              </a:rPr>
              <a:t>Мощность - 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32 тыс. тонн </a:t>
            </a:r>
            <a:r>
              <a:rPr lang="ru-RU">
                <a:latin typeface="Times New Roman"/>
                <a:cs typeface="Times New Roman"/>
              </a:rPr>
              <a:t>семян рапса в год</a:t>
            </a:r>
            <a:endParaRPr/>
          </a:p>
          <a:p>
            <a:pPr lvl="0">
              <a:defRPr/>
            </a:pPr>
            <a:r>
              <a:rPr lang="ru-RU">
                <a:latin typeface="Times New Roman"/>
                <a:cs typeface="Times New Roman"/>
              </a:rPr>
              <a:t>объем инвестиций – 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250 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млн 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рублей</a:t>
            </a:r>
            <a:endParaRPr/>
          </a:p>
          <a:p>
            <a:pPr>
              <a:defRPr/>
            </a:pPr>
            <a:r>
              <a:rPr lang="ru-RU">
                <a:latin typeface="Times New Roman"/>
                <a:cs typeface="Times New Roman"/>
              </a:rPr>
              <a:t>количество новых рабочих мест 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- 20  </a:t>
            </a:r>
            <a:endParaRPr lang="ru-RU" b="1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lvl="0">
              <a:defRPr/>
            </a:pPr>
            <a:r>
              <a:rPr lang="ru-RU">
                <a:latin typeface="Times New Roman"/>
                <a:cs typeface="Times New Roman"/>
              </a:rPr>
              <a:t>сроки </a:t>
            </a:r>
            <a:r>
              <a:rPr lang="ru-RU">
                <a:latin typeface="Times New Roman"/>
                <a:cs typeface="Times New Roman"/>
              </a:rPr>
              <a:t>2023-2024</a:t>
            </a:r>
            <a:endParaRPr/>
          </a:p>
          <a:p>
            <a:pPr lvl="0">
              <a:defRPr/>
            </a:pPr>
            <a:endParaRPr lang="ru-RU" sz="2000">
              <a:latin typeface="Times New Roman"/>
              <a:cs typeface="Times New Roman"/>
            </a:endParaRPr>
          </a:p>
        </p:txBody>
      </p:sp>
      <p:sp>
        <p:nvSpPr>
          <p:cNvPr id="1462397841" name="Скругленный прямоугольник 19"/>
          <p:cNvSpPr/>
          <p:nvPr/>
        </p:nvSpPr>
        <p:spPr bwMode="auto">
          <a:xfrm>
            <a:off x="5751578" y="3478687"/>
            <a:ext cx="6212262" cy="2384924"/>
          </a:xfrm>
          <a:prstGeom prst="roundRect">
            <a:avLst>
              <a:gd name="adj" fmla="val 16667"/>
            </a:avLst>
          </a:prstGeom>
          <a:solidFill>
            <a:schemeClr val="bg1">
              <a:alpha val="9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b="1">
                <a:solidFill>
                  <a:schemeClr val="tx1"/>
                </a:solidFill>
                <a:latin typeface="Times New Roman"/>
                <a:cs typeface="Times New Roman"/>
              </a:rPr>
              <a:t>ООО </a:t>
            </a:r>
            <a:r>
              <a:rPr lang="ru-RU" b="1">
                <a:solidFill>
                  <a:schemeClr val="tx1"/>
                </a:solidFill>
                <a:latin typeface="Times New Roman"/>
                <a:cs typeface="Times New Roman"/>
              </a:rPr>
              <a:t>«Маслов</a:t>
            </a:r>
            <a:r>
              <a:rPr lang="ru-RU" b="1">
                <a:solidFill>
                  <a:schemeClr val="tx1"/>
                </a:solidFill>
                <a:latin typeface="Times New Roman"/>
                <a:cs typeface="Times New Roman"/>
              </a:rPr>
              <a:t>»</a:t>
            </a:r>
            <a:endParaRPr/>
          </a:p>
          <a:p>
            <a:pPr lvl="0">
              <a:defRPr/>
            </a:pP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Строительство производственного комплекса по переработке семян льна и  рапса: </a:t>
            </a:r>
            <a:endParaRPr/>
          </a:p>
          <a:p>
            <a:pPr>
              <a:defRPr/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расположение: </a:t>
            </a: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Искитимский</a:t>
            </a: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 район п. </a:t>
            </a: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Агролес</a:t>
            </a:r>
            <a:endParaRPr lang="ru-RU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lvl="0">
              <a:defRPr/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мощность -</a:t>
            </a:r>
            <a:r>
              <a:rPr lang="ru-RU">
                <a:latin typeface="Times New Roman"/>
                <a:cs typeface="Times New Roman"/>
              </a:rPr>
              <a:t> 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450 тыс. тонн </a:t>
            </a: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сырья в год</a:t>
            </a:r>
            <a:endParaRPr/>
          </a:p>
          <a:p>
            <a:pPr lvl="0">
              <a:defRPr/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объем инвестиций –</a:t>
            </a:r>
            <a:r>
              <a:rPr lang="ru-RU">
                <a:latin typeface="Times New Roman"/>
                <a:cs typeface="Times New Roman"/>
              </a:rPr>
              <a:t> 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6,4 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млрд 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рублей</a:t>
            </a:r>
            <a:endParaRPr/>
          </a:p>
          <a:p>
            <a:pPr>
              <a:defRPr/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количество новых рабочих мест -</a:t>
            </a:r>
            <a:r>
              <a:rPr lang="ru-RU">
                <a:latin typeface="Times New Roman"/>
                <a:cs typeface="Times New Roman"/>
              </a:rPr>
              <a:t> 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255</a:t>
            </a:r>
            <a:endParaRPr lang="ru-RU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lvl="0">
              <a:defRPr/>
            </a:pP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сроки 2023-2027</a:t>
            </a:r>
            <a:endParaRPr/>
          </a:p>
          <a:p>
            <a:pPr>
              <a:defRPr/>
            </a:pPr>
            <a:endParaRPr lang="ru-RU"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889753665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3F1B08-7478-6DAF-6482-CF4BA5E34649}" type="slidenum">
              <a:rPr lang="ru-RU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9000754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2191999" cy="833148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0" scaled="1"/>
          </a:gradFill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Динамика структуры посевных площадей в Новосибирской области за</a:t>
            </a: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2021 - </a:t>
            </a: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2024 </a:t>
            </a: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гг., </a:t>
            </a:r>
            <a:b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прогноз на 2025 г., </a:t>
            </a: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тыс. га</a:t>
            </a:r>
            <a:endParaRPr lang="ru-RU" sz="22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807462870" name=""/>
          <p:cNvGraphicFramePr>
            <a:graphicFrameLocks xmlns:a="http://schemas.openxmlformats.org/drawingml/2006/main"/>
          </p:cNvGraphicFramePr>
          <p:nvPr/>
        </p:nvGraphicFramePr>
        <p:xfrm>
          <a:off x="394871" y="943242"/>
          <a:ext cx="11402253" cy="4809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49807882" name="Номер слайда 3"/>
          <p:cNvSpPr>
            <a:spLocks noGrp="1"/>
          </p:cNvSpPr>
          <p:nvPr>
            <p:ph type="sldNum" sz="quarter" idx="17"/>
          </p:nvPr>
        </p:nvSpPr>
        <p:spPr bwMode="auto">
          <a:xfrm>
            <a:off x="9407691" y="6492872"/>
            <a:ext cx="2784305" cy="365122"/>
          </a:xfrm>
        </p:spPr>
        <p:txBody>
          <a:bodyPr/>
          <a:lstStyle/>
          <a:p>
            <a:pPr>
              <a:defRPr/>
            </a:pPr>
            <a:fld id="{922C78EF-BB57-AFC4-E4CA-51818A8C4E99}" type="slidenum">
              <a:rPr lang="ru-RU" b="1"/>
              <a:t/>
            </a:fld>
            <a:endParaRPr lang="ru-RU" b="1"/>
          </a:p>
        </p:txBody>
      </p:sp>
      <p:sp>
        <p:nvSpPr>
          <p:cNvPr id="638858320" name="TextBox 1"/>
          <p:cNvSpPr txBox="1"/>
          <p:nvPr/>
        </p:nvSpPr>
        <p:spPr bwMode="auto">
          <a:xfrm flipH="0" flipV="0">
            <a:off x="10062305" y="998730"/>
            <a:ext cx="1914246" cy="574155"/>
          </a:xfrm>
          <a:prstGeom prst="rect">
            <a:avLst/>
          </a:prstGeom>
          <a:solidFill>
            <a:schemeClr val="accent4">
              <a:lumMod val="40000"/>
              <a:lumOff val="60000"/>
              <a:alpha val="0"/>
            </a:schemeClr>
          </a:solidFill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sz="1400" b="1">
                <a:latin typeface="Times New Roman"/>
                <a:ea typeface="Times New Roman"/>
                <a:cs typeface="Times New Roman"/>
              </a:rPr>
              <a:t>Прогноз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 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на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 2025 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год</a:t>
            </a:r>
            <a:endParaRPr sz="1600" b="1">
              <a:latin typeface="Times New Roman"/>
              <a:cs typeface="Times New Roman"/>
            </a:endParaRPr>
          </a:p>
        </p:txBody>
      </p:sp>
      <p:sp>
        <p:nvSpPr>
          <p:cNvPr id="1538019346" name=""/>
          <p:cNvSpPr txBox="1"/>
          <p:nvPr/>
        </p:nvSpPr>
        <p:spPr bwMode="auto">
          <a:xfrm flipH="0" flipV="0">
            <a:off x="278373" y="5901386"/>
            <a:ext cx="11569433" cy="82332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2024 году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министерство сельского хозяйства Новосибирской области от сельскохозяйственных товаропроизводителей региона поступил</a:t>
            </a:r>
            <a:r>
              <a:rPr sz="1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1181 отчёт</a:t>
            </a:r>
            <a:r>
              <a:rPr sz="1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«Рабочий план на проведение весенне-полевых работ»; </a:t>
            </a:r>
            <a:endParaRPr lang="ru-RU" sz="1600" b="1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2025 году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поступил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 1272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указанных отчёт</a:t>
            </a:r>
            <a:r>
              <a:rPr sz="1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</a:t>
            </a:r>
            <a:r>
              <a:rPr sz="1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16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bg>
      <p:bgPr shadeToTitle="0">
        <a:gradFill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1093009" name="Заголовок 1"/>
          <p:cNvSpPr>
            <a:spLocks noGrp="1"/>
          </p:cNvSpPr>
          <p:nvPr>
            <p:ph type="title"/>
          </p:nvPr>
        </p:nvSpPr>
        <p:spPr bwMode="auto">
          <a:xfrm>
            <a:off x="1995501" y="1605688"/>
            <a:ext cx="8596667" cy="18265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Благодарю за внимание!</a:t>
            </a:r>
            <a:endParaRPr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62384151" name="Прямоугольник 4"/>
          <p:cNvSpPr/>
          <p:nvPr/>
        </p:nvSpPr>
        <p:spPr bwMode="auto">
          <a:xfrm rot="10799989">
            <a:off x="0" y="0"/>
            <a:ext cx="822747" cy="6864539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0000">
                <a:schemeClr val="accent6">
                  <a:lumMod val="20000"/>
                  <a:lumOff val="8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 defTabSz="914400">
              <a:defRPr/>
            </a:pPr>
            <a:r>
              <a:rPr lang="ru-RU" sz="2200">
                <a:solidFill>
                  <a:schemeClr val="accent6">
                    <a:lumMod val="50000"/>
                  </a:schemeClr>
                </a:solidFill>
                <a:latin typeface="Liberation Serif"/>
                <a:ea typeface="Liberation Serif"/>
                <a:cs typeface="Liberation Serif"/>
              </a:rPr>
              <a:t>НОВОСИБИРСКАЯ ОБЛАСТЬ</a:t>
            </a:r>
            <a:endParaRPr sz="2200">
              <a:solidFill>
                <a:schemeClr val="accent6">
                  <a:lumMod val="50000"/>
                </a:schemeClr>
              </a:solidFill>
              <a:latin typeface="Liberation Serif"/>
              <a:ea typeface="Liberation Serif"/>
              <a:cs typeface="Liberation Serif"/>
            </a:endParaRPr>
          </a:p>
        </p:txBody>
      </p:sp>
      <p:pic>
        <p:nvPicPr>
          <p:cNvPr id="1804445430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310572" y="3729174"/>
            <a:ext cx="2144946" cy="214897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2467698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370849" y="120217"/>
            <a:ext cx="11596456" cy="1054221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Информация </a:t>
            </a:r>
            <a:b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 землях сельскохозяйственного назначения на территории Новосибирской области</a:t>
            </a:r>
            <a:endParaRPr lang="ru-RU" sz="22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15569121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494028" y="1467956"/>
            <a:ext cx="5103113" cy="33204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r>
              <a:rPr lang="ru-RU" sz="1200" b="1" i="0" u="none" strike="noStrike" cap="none" spc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СВЕДЕНИЯ О ВИДАХ СЕЛЬСКОХОЗЯЙСТВЕННЫХ УГОДИЙ</a:t>
            </a:r>
            <a:endParaRPr sz="1200" b="1">
              <a:latin typeface="Times New Roman"/>
              <a:cs typeface="Times New Roman"/>
            </a:endParaRPr>
          </a:p>
        </p:txBody>
      </p:sp>
      <p:sp>
        <p:nvSpPr>
          <p:cNvPr id="1729882446" name="Subtitle 2"/>
          <p:cNvSpPr>
            <a:spLocks noGrp="1"/>
          </p:cNvSpPr>
          <p:nvPr/>
        </p:nvSpPr>
        <p:spPr bwMode="auto">
          <a:xfrm flipH="0" flipV="0">
            <a:off x="7218491" y="1493294"/>
            <a:ext cx="4397031" cy="72612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 marL="0" indent="0" algn="ctr" defTabSz="914400">
              <a:lnSpc>
                <a:spcPct val="90000"/>
              </a:lnSpc>
              <a:spcBef>
                <a:spcPts val="997"/>
              </a:spcBef>
              <a:buFont typeface="Arial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РАБОТА В ЕФГИС ЗСН</a:t>
            </a:r>
            <a:endParaRPr sz="1200" b="1" i="0" u="none" strike="noStrike" cap="none" spc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659658806" name="Subtitle 2"/>
          <p:cNvSpPr>
            <a:spLocks noGrp="1"/>
          </p:cNvSpPr>
          <p:nvPr/>
        </p:nvSpPr>
        <p:spPr bwMode="auto">
          <a:xfrm flipH="0" flipV="0">
            <a:off x="7370888" y="1800000"/>
            <a:ext cx="4244634" cy="47643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 marL="0" indent="0" algn="ctr" defTabSz="914400">
              <a:lnSpc>
                <a:spcPct val="90000"/>
              </a:lnSpc>
              <a:spcBef>
                <a:spcPts val="997"/>
              </a:spcBef>
              <a:buFont typeface="Arial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497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Font typeface="Arial"/>
              <a:buNone/>
              <a:defRPr/>
            </a:pPr>
            <a:r>
              <a:rPr lang="ru-RU" sz="16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i="0" u="none" strike="noStrike" cap="none" spc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Наполнение севооборота ЕФГИС ЗСН 90%</a:t>
            </a:r>
            <a:endParaRPr lang="ru-RU" sz="1600" b="1" i="0" u="none" strike="noStrike" cap="none" spc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738759090" name=""/>
          <p:cNvGraphicFramePr>
            <a:graphicFrameLocks xmlns:a="http://schemas.openxmlformats.org/drawingml/2006/main"/>
          </p:cNvGraphicFramePr>
          <p:nvPr/>
        </p:nvGraphicFramePr>
        <p:xfrm>
          <a:off x="0" y="0"/>
          <a:ext cx="3600000" cy="3600000"/>
        </p:xfrm>
        <a:graphic>
          <a:graphicData uri="http://schemas.openxmlformats.org/drawingml/2006/table">
            <a:tbl>
              <a:tblPr firstRow="1" firstCol="1" lastRow="0" lastCol="0" bandRow="1" bandCol="0"/>
              <a:tblGrid>
                <a:gridCol w="590547"/>
              </a:tblGrid>
              <a:tr h="838200">
                <a:tc>
                  <a:txBody>
                    <a:bodyPr/>
                    <a:p>
                      <a:pPr>
                        <a:defRPr/>
                      </a:pPr>
                      <a:endParaRPr/>
                    </a:p>
                  </a:txBody>
                  <a:tcPr marL="9522" marR="9522" marT="9522" marB="0" anchor="b">
                    <a:lnL w="12699" algn="ctr">
                      <a:noFill/>
                    </a:lnL>
                    <a:lnR w="12699" algn="ctr">
                      <a:noFill/>
                    </a:lnR>
                    <a:lnT w="12699" algn="ctr">
                      <a:noFill/>
                    </a:lnT>
                    <a:lnB w="12699" algn="ctr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65374083" name=""/>
          <p:cNvSpPr txBox="1"/>
          <p:nvPr/>
        </p:nvSpPr>
        <p:spPr bwMode="auto">
          <a:xfrm flipH="0" flipV="0">
            <a:off x="6579216" y="5940259"/>
            <a:ext cx="5526061" cy="5794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p>
            <a:pPr algn="ctr">
              <a:defRPr/>
            </a:pP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 09.01.2025 в Минсельхоз НСО поступило бо</a:t>
            </a:r>
            <a:r>
              <a:rPr sz="1600">
                <a:latin typeface="Times New Roman"/>
                <a:ea typeface="Times New Roman"/>
                <a:cs typeface="Times New Roman"/>
              </a:rPr>
              <a:t>лее 5 тысяч заявок на добавление полей</a:t>
            </a:r>
            <a:endParaRPr sz="16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9830553" name=""/>
          <p:cNvSpPr txBox="1"/>
          <p:nvPr/>
        </p:nvSpPr>
        <p:spPr bwMode="auto">
          <a:xfrm flipH="0" flipV="0">
            <a:off x="447788" y="6382219"/>
            <a:ext cx="5744845" cy="2746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0" i="0" u="none" strike="noStrike" cap="none" spc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 данным Управления Росреестра по Новосибирской области.</a:t>
            </a:r>
            <a:endParaRPr sz="160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graphicFrame>
        <p:nvGraphicFramePr>
          <p:cNvPr id="1468492771" name=""/>
          <p:cNvGraphicFramePr>
            <a:graphicFrameLocks xmlns:a="http://schemas.openxmlformats.org/drawingml/2006/main"/>
          </p:cNvGraphicFramePr>
          <p:nvPr/>
        </p:nvGraphicFramePr>
        <p:xfrm>
          <a:off x="676018" y="1969727"/>
          <a:ext cx="4921119" cy="381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29276801" name=""/>
          <p:cNvGraphicFramePr>
            <a:graphicFrameLocks xmlns:a="http://schemas.openxmlformats.org/drawingml/2006/main"/>
          </p:cNvGraphicFramePr>
          <p:nvPr/>
        </p:nvGraphicFramePr>
        <p:xfrm>
          <a:off x="6522788" y="2276433"/>
          <a:ext cx="5444516" cy="3507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3009031" name="Номер слайда 3"/>
          <p:cNvSpPr>
            <a:spLocks noGrp="1"/>
          </p:cNvSpPr>
          <p:nvPr>
            <p:ph type="sldNum" sz="quarter" idx="17"/>
          </p:nvPr>
        </p:nvSpPr>
        <p:spPr bwMode="auto">
          <a:xfrm>
            <a:off x="9407691" y="6492872"/>
            <a:ext cx="2784305" cy="365122"/>
          </a:xfrm>
        </p:spPr>
        <p:txBody>
          <a:bodyPr/>
          <a:lstStyle/>
          <a:p>
            <a:pPr>
              <a:defRPr/>
            </a:pPr>
            <a:fld id="{3D8E81BA-4A53-84B9-3FF3-AF0C95CA4337}" type="slidenum">
              <a:rPr lang="ru-RU" b="1"/>
              <a:t/>
            </a:fld>
            <a:endParaRPr lang="ru-RU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36444492" name="Заголовок 1"/>
          <p:cNvSpPr txBox="1"/>
          <p:nvPr/>
        </p:nvSpPr>
        <p:spPr bwMode="auto">
          <a:xfrm flipH="0" flipV="0">
            <a:off x="185859" y="68229"/>
            <a:ext cx="6426297" cy="750919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Обе</a:t>
            </a: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спеченность семенным материалом под урожай </a:t>
            </a: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2023 </a:t>
            </a: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– 2</a:t>
            </a: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025 </a:t>
            </a:r>
            <a:r>
              <a:rPr lang="ru-RU" sz="2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гг., тыс. тонн</a:t>
            </a:r>
            <a:endParaRPr lang="ru-RU" sz="22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102043808" name="TextBox 16"/>
          <p:cNvSpPr txBox="1"/>
          <p:nvPr/>
        </p:nvSpPr>
        <p:spPr bwMode="auto">
          <a:xfrm flipH="0" flipV="0">
            <a:off x="-8550" y="6589848"/>
            <a:ext cx="6881501" cy="274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0" i="0" u="none" strike="noStrike" cap="none" spc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  <a:cs typeface="Times New Roman"/>
              </a:rPr>
              <a:t>По данным филиала ФГБУ «Россельхозцентр» по </a:t>
            </a:r>
            <a:r>
              <a:rPr lang="ru-RU" sz="1200" b="0" i="0" u="none" strike="noStrike" cap="none" spc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  <a:cs typeface="Times New Roman"/>
              </a:rPr>
              <a:t>Н</a:t>
            </a:r>
            <a:r>
              <a:rPr lang="ru-RU" sz="1200" b="0" i="0" u="none" strike="noStrike" cap="none" spc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  <a:cs typeface="Times New Roman"/>
              </a:rPr>
              <a:t>овосибирской области</a:t>
            </a:r>
            <a:endParaRPr sz="1200" b="0" i="0" u="none" strike="noStrike" cap="none" spc="0">
              <a:ln>
                <a:noFill/>
              </a:ln>
              <a:solidFill>
                <a:prstClr val="white">
                  <a:lumMod val="50000"/>
                </a:prst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078988051" name="Таблица 2"/>
          <p:cNvGraphicFramePr>
            <a:graphicFrameLocks xmlns:a="http://schemas.openxmlformats.org/drawingml/2006/main"/>
          </p:cNvGraphicFramePr>
          <p:nvPr/>
        </p:nvGraphicFramePr>
        <p:xfrm>
          <a:off x="128709" y="4264023"/>
          <a:ext cx="6816233" cy="2171698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{16D9F66E-5EB9-4882-86FB-DCBF35E3C3E4}</a:tableStyleId>
              </a:tblPr>
              <a:tblGrid>
                <a:gridCol w="2086849"/>
                <a:gridCol w="1501032"/>
                <a:gridCol w="1560617"/>
                <a:gridCol w="1655028"/>
              </a:tblGrid>
              <a:tr h="410210">
                <a:tc gridSpan="4">
                  <a:txBody>
                    <a:bodyPr/>
                    <a:p>
                      <a:pPr algn="ctr">
                        <a:defRPr/>
                      </a:pPr>
                      <a:r>
                        <a:rPr lang="ru-RU" sz="1400" b="1" i="0" u="none" strike="noStrike" cap="none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состоянию на 04.04.2025 г. по Новосибирской области</a:t>
                      </a:r>
                      <a:endParaRPr sz="140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41021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Потребность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% обеспеченности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41021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Зерновые и зернобобовые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300,7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323,2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107,5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41021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Технические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88,8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41021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Картофель и овощи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58461259" name=""/>
          <p:cNvGraphicFramePr>
            <a:graphicFrameLocks xmlns:a="http://schemas.openxmlformats.org/drawingml/2006/main"/>
          </p:cNvGraphicFramePr>
          <p:nvPr/>
        </p:nvGraphicFramePr>
        <p:xfrm rot="0" flipH="0" flipV="0">
          <a:off x="370449" y="1151847"/>
          <a:ext cx="6241707" cy="289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34833589" name="Номер слайда 3"/>
          <p:cNvSpPr>
            <a:spLocks noGrp="1"/>
          </p:cNvSpPr>
          <p:nvPr>
            <p:ph type="sldNum" sz="quarter" idx="17"/>
          </p:nvPr>
        </p:nvSpPr>
        <p:spPr bwMode="auto">
          <a:xfrm>
            <a:off x="9407691" y="6492872"/>
            <a:ext cx="2784305" cy="365122"/>
          </a:xfrm>
        </p:spPr>
        <p:txBody>
          <a:bodyPr/>
          <a:lstStyle/>
          <a:p>
            <a:pPr>
              <a:defRPr/>
            </a:pPr>
            <a:fld id="{1B5BF22F-D00B-D0DD-2B2F-8C6243B58E62}" type="slidenum">
              <a:rPr lang="ru-RU" b="1"/>
              <a:t/>
            </a:fld>
            <a:endParaRPr lang="ru-RU" b="1"/>
          </a:p>
        </p:txBody>
      </p:sp>
      <p:graphicFrame>
        <p:nvGraphicFramePr>
          <p:cNvPr id="1096837300" name=""/>
          <p:cNvGraphicFramePr>
            <a:graphicFrameLocks xmlns:a="http://schemas.openxmlformats.org/drawingml/2006/main"/>
          </p:cNvGraphicFramePr>
          <p:nvPr/>
        </p:nvGraphicFramePr>
        <p:xfrm>
          <a:off x="7135196" y="39368"/>
          <a:ext cx="4878342" cy="6779259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{EB344D84-9AFB-497E-A393-DC336BA19D2E}</a:tableStyleId>
              </a:tblPr>
              <a:tblGrid>
                <a:gridCol w="1385667"/>
                <a:gridCol w="1193585"/>
                <a:gridCol w="1154844"/>
                <a:gridCol w="1131543"/>
              </a:tblGrid>
              <a:tr h="499408">
                <a:tc gridSpan="4">
                  <a:txBody>
                    <a:bodyPr/>
                    <a:p>
                      <a:pPr algn="ctr">
                        <a:defRPr/>
                      </a:pPr>
                      <a:r>
                        <a:rPr lang="ru-RU" sz="12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Обеспеченность семенного материала</a:t>
                      </a:r>
                      <a:r>
                        <a:rPr lang="ru-RU" sz="12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зерновых и зернобобовых культур</a:t>
                      </a:r>
                      <a:r>
                        <a:rPr lang="ru-RU" sz="12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состоянию на 04</a:t>
                      </a:r>
                      <a:r>
                        <a:rPr lang="ru-RU" sz="12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.04.20</a:t>
                      </a:r>
                      <a:r>
                        <a:rPr lang="ru-RU" sz="1200" b="1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sz="1200" b="1" i="0" u="none" strike="noStrike" cap="none" spc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sz="1200" b="0" i="0" u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  <a:miter/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  <a:miter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  <a:tc hMerge="1">
                  <a:txBody>
                    <a:bodyPr/>
                    <a:p>
                      <a:endParaRPr/>
                    </a:p>
                  </a:txBody>
                </a:tc>
              </a:tr>
              <a:tr h="662111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района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  <a:miter/>
                    </a:lnR>
                    <a:lnT w="12699" algn="ctr">
                      <a:solidFill>
                        <a:srgbClr val="000000"/>
                      </a:solidFill>
                      <a:round/>
                    </a:lnT>
                    <a:lnB w="12699" algn="ctr">
                      <a:solidFill>
                        <a:srgbClr val="000000"/>
                      </a:solidFill>
                      <a:miter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Потребность в семенном материале, тыс. тонн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  <a:miter/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семян, тыс. тонн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  <a:miter/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</a:t>
                      </a:r>
                      <a:endParaRPr sz="1200" b="0" i="0" u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ность, 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  <a:miter/>
                    </a:lnR>
                    <a:lnT w="12699" algn="ctr">
                      <a:solidFill>
                        <a:srgbClr val="000000"/>
                      </a:solidFill>
                      <a:round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Краснозёрский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30.1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100.4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Карасукский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6.5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91.1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Баганский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9.0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11.8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  <a:miter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round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Купинский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13.0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  <a:round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13.0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round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Чистоозёрный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14.5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13.6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Кочковский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15.4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111.4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Доволенский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10.7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  <a:miter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  <a:miter/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Татарский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  <a:miter/>
                    </a:lnR>
                    <a:lnT w="12699" algn="ctr">
                      <a:solidFill>
                        <a:srgbClr val="000000"/>
                      </a:solidFill>
                      <a:round/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18.9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107.0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Усть-Таркский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10.7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  <a:miter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10.7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99.8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  <a:miter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Чановский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86.5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Венгеровский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10.7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104.8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Кыштовский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89.5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Северный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155.3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Куйбышевский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87.7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Барабинский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5.6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5.9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  <a:miter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105.9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Здвинский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  <a:miter/>
                    </a:lnR>
                    <a:lnT w="12699" algn="ctr">
                      <a:solidFill>
                        <a:srgbClr val="000000"/>
                      </a:solidFill>
                      <a:round/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10.8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130.5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miter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Убинский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round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Каргатский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5.8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8.0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round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136.9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Чулымский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5.9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miter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round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4.4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74.6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  <a:round/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Колыванский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Коченёвский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17.9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Новосибирский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4.4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6.5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Искитимский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11.6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11.9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102.4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Ордынский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21.0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round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21.6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  <a:round/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102.5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  <a:round/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Сузунский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12.4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12.5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100.9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Черепановский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11.8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11.1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93.6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Маслянинский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6.9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8.2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119.7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Тогучинский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14.4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24.5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170.5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Болотнинский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6.1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120.7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74699">
                <a:tc>
                  <a:txBody>
                    <a:bodyPr/>
                    <a:p>
                      <a:pPr algn="l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Мошковский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sz="12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165.1</a:t>
                      </a:r>
                      <a:endParaRPr sz="1200"/>
                    </a:p>
                  </a:txBody>
                  <a:tcPr marL="0" marR="0" marT="0" marB="0" anchor="ctr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5353925" name="Заголовок 1"/>
          <p:cNvSpPr txBox="1"/>
          <p:nvPr/>
        </p:nvSpPr>
        <p:spPr bwMode="auto">
          <a:xfrm flipH="0" flipV="0">
            <a:off x="0" y="0"/>
            <a:ext cx="12191999" cy="1128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засыпанных семенах зерновых и зернобобовых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культур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состоянию на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04.04.2025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имеется: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951517280" name=""/>
          <p:cNvGraphicFramePr>
            <a:graphicFrameLocks xmlns:a="http://schemas.openxmlformats.org/drawingml/2006/main"/>
          </p:cNvGraphicFramePr>
          <p:nvPr/>
        </p:nvGraphicFramePr>
        <p:xfrm>
          <a:off x="474755" y="2228662"/>
          <a:ext cx="5213439" cy="3893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88406770" name="TextBox 6"/>
          <p:cNvSpPr txBox="1"/>
          <p:nvPr/>
        </p:nvSpPr>
        <p:spPr bwMode="auto">
          <a:xfrm>
            <a:off x="474755" y="1277463"/>
            <a:ext cx="5014649" cy="701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Доля сортовых семян составляет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87,7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%, </a:t>
            </a:r>
            <a:endParaRPr sz="2000" b="1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из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них районированных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72,1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% </a:t>
            </a:r>
            <a:endParaRPr b="1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622240192" name=""/>
          <p:cNvGraphicFramePr>
            <a:graphicFrameLocks xmlns:a="http://schemas.openxmlformats.org/drawingml/2006/main"/>
          </p:cNvGraphicFramePr>
          <p:nvPr/>
        </p:nvGraphicFramePr>
        <p:xfrm>
          <a:off x="6095999" y="2450604"/>
          <a:ext cx="5640638" cy="3671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62194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97322A9-E4AF-7287-75E8-B5EFCE5AFA61}" type="slidenum">
              <a:rPr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30350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5E78142-DDB1-8943-4C0B-104C241EDCA7}" type="slidenum">
              <a:rPr lang="ru-RU"/>
              <a:t/>
            </a:fld>
            <a:endParaRPr lang="ru-RU"/>
          </a:p>
        </p:txBody>
      </p:sp>
      <p:sp>
        <p:nvSpPr>
          <p:cNvPr id="548586277" name="Заголовок 1"/>
          <p:cNvSpPr txBox="1"/>
          <p:nvPr/>
        </p:nvSpPr>
        <p:spPr bwMode="auto">
          <a:xfrm>
            <a:off x="0" y="0"/>
            <a:ext cx="12192000" cy="1323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аличие сортовых семян сельскохозяйственных культур отечественной селекции по основным группам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по состоянию на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04.04.202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5, %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47789097" name=""/>
          <p:cNvSpPr txBox="1"/>
          <p:nvPr/>
        </p:nvSpPr>
        <p:spPr bwMode="auto">
          <a:xfrm flipH="0" flipV="0">
            <a:off x="705523" y="5654313"/>
            <a:ext cx="10780952" cy="1067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семеноводческих хозяйствах Новосибирской области для сортообновления по состоянию на 15.03.2025 имелось в наличии 30,3 тыс.тонн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семян сельскохозяйственных растений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отечественной селекции</a:t>
            </a:r>
            <a:r>
              <a:rPr sz="1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sz="1600" b="1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 состоянию на 04.04.2025 имеется в наличии 26,7 тыс. тонн семян сельскохозяйственных растений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отечественной селекции</a:t>
            </a:r>
            <a:r>
              <a:rPr sz="1600" b="1" i="0" u="none" strike="noStrike" cap="none" spc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sz="1600" b="1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028653249" name=""/>
          <p:cNvGraphicFramePr>
            <a:graphicFrameLocks xmlns:a="http://schemas.openxmlformats.org/drawingml/2006/main"/>
          </p:cNvGraphicFramePr>
          <p:nvPr/>
        </p:nvGraphicFramePr>
        <p:xfrm>
          <a:off x="615321" y="1385703"/>
          <a:ext cx="10738472" cy="394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7858108" name="Прямоугольник 3"/>
          <p:cNvSpPr/>
          <p:nvPr/>
        </p:nvSpPr>
        <p:spPr bwMode="auto">
          <a:xfrm flipH="0" flipV="0">
            <a:off x="232069" y="158747"/>
            <a:ext cx="11741680" cy="1404090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Мероприятия по защите объектов и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земель сельскохозяйственного назначения на территории Новосибирской области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в период прохождения пожароопасного сезона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7070549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9358036" y="6455008"/>
            <a:ext cx="2784305" cy="365121"/>
          </a:xfrm>
        </p:spPr>
        <p:txBody>
          <a:bodyPr/>
          <a:lstStyle/>
          <a:p>
            <a:pPr>
              <a:defRPr/>
            </a:pPr>
            <a:fld id="{BEAB4C29-BE12-CEC5-55E7-D0BFE392C606}" type="slidenum">
              <a:rPr lang="ru-RU" b="1"/>
              <a:t/>
            </a:fld>
            <a:endParaRPr lang="ru-RU" b="1"/>
          </a:p>
        </p:txBody>
      </p:sp>
      <p:sp>
        <p:nvSpPr>
          <p:cNvPr id="826982593" name=""/>
          <p:cNvSpPr txBox="1"/>
          <p:nvPr/>
        </p:nvSpPr>
        <p:spPr bwMode="auto">
          <a:xfrm flipH="0" flipV="0">
            <a:off x="430146" y="1718476"/>
            <a:ext cx="11553320" cy="43589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p>
            <a:pPr algn="just"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1. </a:t>
            </a:r>
            <a:r>
              <a:rPr sz="20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объектах агропромышленного комплекса Новосибирской области в 2025 году возгораний не зарегистрировано;</a:t>
            </a:r>
            <a:endParaRPr sz="2000">
              <a:latin typeface="Times New Roman"/>
              <a:cs typeface="Times New Roman"/>
            </a:endParaRPr>
          </a:p>
          <a:p>
            <a:pPr algn="just">
              <a:defRPr/>
            </a:pPr>
            <a:endParaRPr sz="20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2. </a:t>
            </a:r>
            <a:r>
              <a:rPr sz="20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Создано 926,89 км. минерализованных полос;</a:t>
            </a:r>
            <a:endParaRPr sz="2000">
              <a:latin typeface="Times New Roman"/>
              <a:cs typeface="Times New Roman"/>
            </a:endParaRPr>
          </a:p>
          <a:p>
            <a:pPr algn="just">
              <a:defRPr/>
            </a:pPr>
            <a:endParaRPr sz="20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2000">
                <a:latin typeface="Times New Roman"/>
                <a:ea typeface="Times New Roman"/>
                <a:cs typeface="Times New Roman"/>
              </a:rPr>
              <a:t>3. </a:t>
            </a:r>
            <a:r>
              <a:rPr sz="20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Подготовлено 68 ед. пропашной техники, способной быстро создать полосы, препятствующие распространению огня, 123 ед. водовозной техники, 266 ёмкостей для воды на случай тушения очага возгорания.</a:t>
            </a:r>
            <a:endParaRPr sz="20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endParaRPr sz="2000">
              <a:latin typeface="Times New Roman"/>
              <a:cs typeface="Times New Roman"/>
            </a:endParaRP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</a:t>
            </a:r>
            <a:r>
              <a:rPr lang="ru-RU" sz="20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Условием предоставления государственной поддержки является </a:t>
            </a:r>
            <a:r>
              <a:rPr lang="ru-RU" sz="20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отсутствие в году, предшествующем году получения субсидии, случаев пожара (возгорания) на землях сельхоз назначения и (или) привлечения к ответственности субъекта государственной поддержки (должностных лиц или иных работников) за несоблюдение запрета на выжигание сухой травянистой растительности, стерни, пожнивных остатков (за исключением рисовой соломы) на землях сельхоз назначения</a:t>
            </a:r>
            <a:r>
              <a:rPr lang="ru-RU" sz="20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0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bg>
      <p:bgPr shadeToTitle="0">
        <a:gradFill>
          <a:gsLst>
            <a:gs pos="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76047776" name="Заголовок 1"/>
          <p:cNvSpPr txBox="1"/>
          <p:nvPr/>
        </p:nvSpPr>
        <p:spPr bwMode="auto">
          <a:xfrm flipH="0" flipV="0">
            <a:off x="333857" y="49664"/>
            <a:ext cx="11721969" cy="81035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Объем приобретения минеральных удобрений 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2022 – 2024 гг</a:t>
            </a:r>
            <a:r>
              <a:rPr lang="ru-RU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. и план на 2025 г.</a:t>
            </a:r>
            <a:endParaRPr lang="ru-RU" sz="24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04288736" name=""/>
          <p:cNvGraphicFramePr>
            <a:graphicFrameLocks xmlns:a="http://schemas.openxmlformats.org/drawingml/2006/main"/>
          </p:cNvGraphicFramePr>
          <p:nvPr/>
        </p:nvGraphicFramePr>
        <p:xfrm>
          <a:off x="333855" y="479019"/>
          <a:ext cx="8026891" cy="3404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76756307" name="TextBox 1"/>
          <p:cNvSpPr txBox="1"/>
          <p:nvPr/>
        </p:nvSpPr>
        <p:spPr bwMode="auto">
          <a:xfrm>
            <a:off x="8620686" y="1708879"/>
            <a:ext cx="3238263" cy="945239"/>
          </a:xfrm>
          <a:prstGeom prst="rect">
            <a:avLst/>
          </a:prstGeom>
          <a:solidFill>
            <a:srgbClr val="DEE6CD">
              <a:alpha val="49000"/>
            </a:srgb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u="sng">
                <a:solidFill>
                  <a:srgbClr val="215C4B"/>
                </a:solidFill>
                <a:latin typeface="Lucida Sans Unicode"/>
                <a:cs typeface="Lucida Sans Unicode"/>
              </a:rPr>
              <a:t>Производство</a:t>
            </a:r>
            <a:r>
              <a:rPr lang="ru-RU" sz="1400" b="1" u="sng">
                <a:solidFill>
                  <a:srgbClr val="215C4B"/>
                </a:solidFill>
                <a:latin typeface="Lucida Sans Unicode"/>
                <a:cs typeface="Lucida Sans Unicode"/>
              </a:rPr>
              <a:t> </a:t>
            </a:r>
            <a:r>
              <a:rPr lang="ru-RU" sz="1400" b="1">
                <a:latin typeface="Lucida Sans Unicode"/>
                <a:cs typeface="Lucida Sans Unicode"/>
              </a:rPr>
              <a:t>минеральных удобрений на территорий Российской Федерации полностью локализовано</a:t>
            </a:r>
            <a:endParaRPr sz="1400" b="1">
              <a:latin typeface="Lucida Sans Unicode"/>
              <a:cs typeface="Lucida Sans Unicode"/>
            </a:endParaRPr>
          </a:p>
        </p:txBody>
      </p:sp>
      <p:sp>
        <p:nvSpPr>
          <p:cNvPr id="1607825338" name="TextBox 2"/>
          <p:cNvSpPr txBox="1"/>
          <p:nvPr/>
        </p:nvSpPr>
        <p:spPr bwMode="auto">
          <a:xfrm flipH="0" flipV="0">
            <a:off x="8799000" y="2873732"/>
            <a:ext cx="2881631" cy="2225399"/>
          </a:xfrm>
          <a:prstGeom prst="rect">
            <a:avLst/>
          </a:prstGeom>
          <a:solidFill>
            <a:srgbClr val="ECF1E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u="sng">
                <a:solidFill>
                  <a:schemeClr val="accent4">
                    <a:lumMod val="50000"/>
                  </a:schemeClr>
                </a:solidFill>
                <a:latin typeface="Lucida Sans Unicode"/>
                <a:cs typeface="Lucida Sans Unicode"/>
              </a:rPr>
              <a:t>Лидеры</a:t>
            </a:r>
            <a:r>
              <a:rPr lang="ru-RU" sz="1400" b="1">
                <a:solidFill>
                  <a:schemeClr val="accent4">
                    <a:lumMod val="50000"/>
                  </a:schemeClr>
                </a:solidFill>
                <a:latin typeface="Lucida Sans Unicode"/>
                <a:cs typeface="Lucida Sans Unicode"/>
              </a:rPr>
              <a:t> среди </a:t>
            </a:r>
            <a:r>
              <a:rPr lang="ru-RU" sz="1400" b="1">
                <a:solidFill>
                  <a:srgbClr val="215C4B"/>
                </a:solidFill>
                <a:latin typeface="Lucida Sans Unicode"/>
                <a:cs typeface="Lucida Sans Unicode"/>
              </a:rPr>
              <a:t>производителей</a:t>
            </a:r>
            <a:r>
              <a:rPr lang="ru-RU" sz="1400" b="1">
                <a:solidFill>
                  <a:schemeClr val="accent4">
                    <a:lumMod val="50000"/>
                  </a:schemeClr>
                </a:solidFill>
                <a:latin typeface="Lucida Sans Unicode"/>
                <a:cs typeface="Lucida Sans Unicode"/>
              </a:rPr>
              <a:t>:</a:t>
            </a:r>
            <a:endParaRPr/>
          </a:p>
          <a:p>
            <a:pPr algn="ctr">
              <a:defRPr/>
            </a:pPr>
            <a:endParaRPr lang="ru-RU" sz="1400" b="1">
              <a:latin typeface="Lucida Sans Unicode"/>
              <a:cs typeface="Lucida Sans Unicode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400" b="1">
                <a:latin typeface="Lucida Sans Unicode"/>
                <a:cs typeface="Lucida Sans Unicode"/>
              </a:rPr>
              <a:t>ПАО «ФосАгро»</a:t>
            </a:r>
            <a:endParaRPr/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400" b="1">
                <a:latin typeface="Lucida Sans Unicode"/>
                <a:cs typeface="Lucida Sans Unicode"/>
              </a:rPr>
              <a:t>АО «ОХК «</a:t>
            </a:r>
            <a:r>
              <a:rPr lang="ru-RU" sz="1400" b="1">
                <a:latin typeface="Lucida Sans Unicode"/>
                <a:cs typeface="Lucida Sans Unicode"/>
              </a:rPr>
              <a:t>УралХим</a:t>
            </a:r>
            <a:r>
              <a:rPr lang="ru-RU" sz="1400" b="1">
                <a:latin typeface="Lucida Sans Unicode"/>
                <a:cs typeface="Lucida Sans Unicode"/>
              </a:rPr>
              <a:t>»</a:t>
            </a:r>
            <a:endParaRPr/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400" b="1">
                <a:latin typeface="Lucida Sans Unicode"/>
                <a:cs typeface="Lucida Sans Unicode"/>
              </a:rPr>
              <a:t>АО ГК «Азот»</a:t>
            </a:r>
            <a:endParaRPr/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400" b="1">
                <a:latin typeface="Lucida Sans Unicode"/>
                <a:cs typeface="Lucida Sans Unicode"/>
              </a:rPr>
              <a:t>ГК «Урал Калий»</a:t>
            </a:r>
            <a:endParaRPr/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400" b="1">
                <a:latin typeface="Lucida Sans Unicode"/>
                <a:cs typeface="Lucida Sans Unicode"/>
              </a:rPr>
              <a:t>ООО «</a:t>
            </a:r>
            <a:r>
              <a:rPr lang="ru-RU" sz="1400" b="1">
                <a:latin typeface="Lucida Sans Unicode"/>
                <a:cs typeface="Lucida Sans Unicode"/>
              </a:rPr>
              <a:t>ХимАгроГрупп</a:t>
            </a:r>
            <a:r>
              <a:rPr lang="ru-RU" sz="1400" b="1">
                <a:latin typeface="Lucida Sans Unicode"/>
                <a:cs typeface="Lucida Sans Unicode"/>
              </a:rPr>
              <a:t>»</a:t>
            </a:r>
            <a:endParaRPr/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400" b="1">
                <a:latin typeface="Lucida Sans Unicode"/>
                <a:cs typeface="Lucida Sans Unicode"/>
              </a:rPr>
              <a:t>ОАО «Соликамский магниевый завод»</a:t>
            </a:r>
            <a:endParaRPr/>
          </a:p>
        </p:txBody>
      </p:sp>
      <p:sp>
        <p:nvSpPr>
          <p:cNvPr id="101882974" name="Номер слайда 3"/>
          <p:cNvSpPr>
            <a:spLocks noGrp="1"/>
          </p:cNvSpPr>
          <p:nvPr>
            <p:ph type="sldNum" sz="quarter" idx="17"/>
          </p:nvPr>
        </p:nvSpPr>
        <p:spPr bwMode="auto">
          <a:xfrm>
            <a:off x="9407691" y="6492873"/>
            <a:ext cx="2784308" cy="365123"/>
          </a:xfrm>
        </p:spPr>
        <p:txBody>
          <a:bodyPr/>
          <a:lstStyle/>
          <a:p>
            <a:pPr>
              <a:defRPr/>
            </a:pPr>
            <a:fld id="{DEA9A101-E52C-2961-803A-23635F216D5F}" type="slidenum">
              <a:rPr lang="ru-RU" b="1"/>
              <a:t/>
            </a:fld>
            <a:endParaRPr lang="ru-RU" b="1"/>
          </a:p>
        </p:txBody>
      </p:sp>
      <p:sp>
        <p:nvSpPr>
          <p:cNvPr id="1007985189" name="TextBox 14"/>
          <p:cNvSpPr txBox="1"/>
          <p:nvPr/>
        </p:nvSpPr>
        <p:spPr bwMode="auto">
          <a:xfrm>
            <a:off x="2319165" y="6484487"/>
            <a:ext cx="8242709" cy="274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0" i="0" u="none" strike="noStrike" cap="none" spc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  <a:cs typeface="Times New Roman"/>
              </a:rPr>
              <a:t>По данным филиала ФГБУ </a:t>
            </a:r>
            <a:r>
              <a:rPr lang="ru-RU" sz="1200" b="0" i="0" u="none" strike="noStrike" cap="none" spc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  <a:cs typeface="Times New Roman"/>
              </a:rPr>
              <a:t>ЦАС «Новосибирский</a:t>
            </a:r>
            <a:r>
              <a:rPr lang="ru-RU" sz="1200" b="0" i="0" u="none" strike="noStrike" cap="none" spc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1200" b="0" i="0" u="none" strike="noStrike" cap="none" spc="0">
              <a:ln>
                <a:noFill/>
              </a:ln>
              <a:solidFill>
                <a:prstClr val="white">
                  <a:lumMod val="50000"/>
                </a:prst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343520215" name=""/>
          <p:cNvGraphicFramePr>
            <a:graphicFrameLocks xmlns:a="http://schemas.openxmlformats.org/drawingml/2006/main"/>
          </p:cNvGraphicFramePr>
          <p:nvPr/>
        </p:nvGraphicFramePr>
        <p:xfrm>
          <a:off x="528057" y="3883977"/>
          <a:ext cx="7758708" cy="26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76101987" name="Прямая соединительная линия 3"/>
          <p:cNvCxnSpPr>
            <a:cxnSpLocks/>
          </p:cNvCxnSpPr>
          <p:nvPr/>
        </p:nvCxnSpPr>
        <p:spPr bwMode="auto">
          <a:xfrm rot="0" flipH="0" flipV="0">
            <a:off x="213639" y="3883257"/>
            <a:ext cx="8193349" cy="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541487" name="Прямая соединительная линия 3"/>
          <p:cNvCxnSpPr>
            <a:cxnSpLocks/>
          </p:cNvCxnSpPr>
          <p:nvPr/>
        </p:nvCxnSpPr>
        <p:spPr bwMode="auto">
          <a:xfrm rot="16199865" flipH="0" flipV="0">
            <a:off x="5481848" y="3658847"/>
            <a:ext cx="5850563" cy="28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bg>
      <p:bgPr shadeToTitle="0">
        <a:gradFill>
          <a:gsLst>
            <a:gs pos="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725725568" name=""/>
          <p:cNvGraphicFramePr>
            <a:graphicFrameLocks xmlns:a="http://schemas.openxmlformats.org/drawingml/2006/main"/>
          </p:cNvGraphicFramePr>
          <p:nvPr/>
        </p:nvGraphicFramePr>
        <p:xfrm>
          <a:off x="176646" y="343578"/>
          <a:ext cx="8036134" cy="412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48794261" name="Номер слайда 3"/>
          <p:cNvSpPr>
            <a:spLocks noGrp="1"/>
          </p:cNvSpPr>
          <p:nvPr>
            <p:ph type="sldNum" sz="quarter" idx="17"/>
          </p:nvPr>
        </p:nvSpPr>
        <p:spPr bwMode="auto">
          <a:xfrm>
            <a:off x="9407691" y="6492873"/>
            <a:ext cx="2784308" cy="365123"/>
          </a:xfrm>
        </p:spPr>
        <p:txBody>
          <a:bodyPr/>
          <a:lstStyle/>
          <a:p>
            <a:pPr>
              <a:defRPr/>
            </a:pPr>
            <a:fld id="{902950F7-9143-3A8B-EAE1-6479BADFEFC8}" type="slidenum">
              <a:rPr lang="ru-RU" b="1"/>
              <a:t/>
            </a:fld>
            <a:endParaRPr lang="ru-RU" b="1"/>
          </a:p>
        </p:txBody>
      </p:sp>
      <p:sp>
        <p:nvSpPr>
          <p:cNvPr id="1705817815" name="TextBox 12"/>
          <p:cNvSpPr txBox="1"/>
          <p:nvPr/>
        </p:nvSpPr>
        <p:spPr bwMode="auto">
          <a:xfrm flipH="0" flipV="0">
            <a:off x="8286770" y="1943415"/>
            <a:ext cx="3723283" cy="2164439"/>
          </a:xfrm>
          <a:prstGeom prst="rect">
            <a:avLst/>
          </a:prstGeom>
          <a:solidFill>
            <a:srgbClr val="ECF1E1"/>
          </a:solidFill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spAutoFit/>
          </a:bodyPr>
          <a:lstStyle/>
          <a:p>
            <a:pPr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1" u="sng">
                <a:solidFill>
                  <a:srgbClr val="215C4B"/>
                </a:solidFill>
                <a:latin typeface="Lucida Sans Unicode"/>
                <a:cs typeface="Lucida Sans Unicode"/>
              </a:rPr>
              <a:t>Лидеры </a:t>
            </a:r>
            <a:r>
              <a:rPr lang="ru-RU" sz="1400" b="1">
                <a:solidFill>
                  <a:srgbClr val="215C4B"/>
                </a:solidFill>
                <a:latin typeface="Lucida Sans Unicode"/>
                <a:cs typeface="Lucida Sans Unicode"/>
              </a:rPr>
              <a:t>среди производителей</a:t>
            </a:r>
            <a:r>
              <a:rPr lang="ru-RU" sz="1400" b="1">
                <a:solidFill>
                  <a:srgbClr val="215C4B"/>
                </a:solidFill>
                <a:latin typeface="Lucida Sans Unicode"/>
                <a:cs typeface="Lucida Sans Unicode"/>
              </a:rPr>
              <a:t>:</a:t>
            </a:r>
            <a:endParaRPr>
              <a:solidFill>
                <a:srgbClr val="215C4B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1400" b="1">
              <a:latin typeface="Lucida Sans Unicode"/>
              <a:cs typeface="Lucida Sans Unicode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latin typeface="Lucida Sans Unicode"/>
                <a:cs typeface="Lucida Sans Unicode"/>
              </a:rPr>
              <a:t>1. ООО «Агро Эксперт </a:t>
            </a:r>
            <a:r>
              <a:rPr lang="ru-RU" sz="1200" b="1">
                <a:latin typeface="Lucida Sans Unicode"/>
                <a:cs typeface="Lucida Sans Unicode"/>
              </a:rPr>
              <a:t>Груп</a:t>
            </a:r>
            <a:r>
              <a:rPr lang="ru-RU" sz="1200" b="1">
                <a:latin typeface="Lucida Sans Unicode"/>
                <a:cs typeface="Lucida Sans Unicode"/>
              </a:rPr>
              <a:t>»</a:t>
            </a:r>
            <a:endParaRPr sz="1200" b="1">
              <a:latin typeface="Lucida Sans Unicode"/>
              <a:cs typeface="Lucida Sans Unicode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latin typeface="Lucida Sans Unicode"/>
                <a:cs typeface="Lucida Sans Unicode"/>
              </a:rPr>
              <a:t>2. ЗАО «Август»</a:t>
            </a:r>
            <a:endParaRPr sz="1200" b="1">
              <a:latin typeface="Lucida Sans Unicode"/>
              <a:cs typeface="Lucida Sans Unicode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latin typeface="Lucida Sans Unicode"/>
                <a:cs typeface="Lucida Sans Unicode"/>
              </a:rPr>
              <a:t>3. АО «Щелково </a:t>
            </a:r>
            <a:r>
              <a:rPr lang="ru-RU" sz="1200" b="1">
                <a:latin typeface="Lucida Sans Unicode"/>
                <a:cs typeface="Lucida Sans Unicode"/>
              </a:rPr>
              <a:t>Агрохим</a:t>
            </a:r>
            <a:r>
              <a:rPr lang="ru-RU" sz="1200" b="1">
                <a:latin typeface="Lucida Sans Unicode"/>
                <a:cs typeface="Lucida Sans Unicode"/>
              </a:rPr>
              <a:t>» </a:t>
            </a:r>
            <a:endParaRPr sz="1200" b="1">
              <a:latin typeface="Lucida Sans Unicode"/>
              <a:cs typeface="Lucida Sans Unicode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latin typeface="Lucida Sans Unicode"/>
                <a:cs typeface="Lucida Sans Unicode"/>
              </a:rPr>
              <a:t>4. ГК «Шанс»</a:t>
            </a:r>
            <a:endParaRPr sz="1200" b="1">
              <a:latin typeface="Lucida Sans Unicode"/>
              <a:cs typeface="Lucida Sans Unicode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latin typeface="Lucida Sans Unicode"/>
                <a:cs typeface="Lucida Sans Unicode"/>
              </a:rPr>
              <a:t>5. ООО ТД «Кирово-Чепецкая </a:t>
            </a:r>
            <a:r>
              <a:rPr lang="ru-RU" sz="1200" b="1">
                <a:latin typeface="Lucida Sans Unicode"/>
                <a:cs typeface="Lucida Sans Unicode"/>
              </a:rPr>
              <a:t>Химическая </a:t>
            </a:r>
            <a:r>
              <a:rPr lang="ru-RU" sz="1200" b="1">
                <a:latin typeface="Lucida Sans Unicode"/>
                <a:cs typeface="Lucida Sans Unicode"/>
              </a:rPr>
              <a:t>Компания»</a:t>
            </a:r>
            <a:endParaRPr sz="1200" b="1">
              <a:latin typeface="Lucida Sans Unicode"/>
              <a:cs typeface="Lucida Sans Unicode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latin typeface="Lucida Sans Unicode"/>
                <a:cs typeface="Lucida Sans Unicode"/>
              </a:rPr>
              <a:t>6. ГК «</a:t>
            </a:r>
            <a:r>
              <a:rPr lang="ru-RU" sz="1200" b="1">
                <a:latin typeface="Lucida Sans Unicode"/>
                <a:cs typeface="Lucida Sans Unicode"/>
              </a:rPr>
              <a:t>Союзагрохим</a:t>
            </a:r>
            <a:r>
              <a:rPr lang="ru-RU" sz="1200" b="1">
                <a:latin typeface="Lucida Sans Unicode"/>
                <a:cs typeface="Lucida Sans Unicode"/>
              </a:rPr>
              <a:t>»</a:t>
            </a:r>
            <a:endParaRPr sz="1200" b="1">
              <a:latin typeface="Lucida Sans Unicode"/>
              <a:cs typeface="Lucida Sans Unicode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latin typeface="Lucida Sans Unicode"/>
                <a:cs typeface="Lucida Sans Unicode"/>
              </a:rPr>
              <a:t>7. ООО «</a:t>
            </a:r>
            <a:r>
              <a:rPr lang="ru-RU" sz="1200" b="1">
                <a:latin typeface="Lucida Sans Unicode"/>
                <a:cs typeface="Lucida Sans Unicode"/>
              </a:rPr>
              <a:t>Листерра</a:t>
            </a:r>
            <a:r>
              <a:rPr lang="ru-RU" sz="1200" b="1">
                <a:latin typeface="Lucida Sans Unicode"/>
                <a:cs typeface="Lucida Sans Unicode"/>
              </a:rPr>
              <a:t>»</a:t>
            </a:r>
            <a:endParaRPr sz="1200" b="1">
              <a:latin typeface="Lucida Sans Unicode"/>
              <a:cs typeface="Lucida Sans Unicode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>
                <a:latin typeface="Lucida Sans Unicode"/>
                <a:cs typeface="Lucida Sans Unicode"/>
              </a:rPr>
              <a:t>8. АО </a:t>
            </a:r>
            <a:r>
              <a:rPr lang="ru-RU" sz="1200" b="1">
                <a:latin typeface="Lucida Sans Unicode"/>
                <a:cs typeface="Lucida Sans Unicode"/>
              </a:rPr>
              <a:t>ФМРус</a:t>
            </a:r>
            <a:endParaRPr sz="1200" b="1">
              <a:latin typeface="Lucida Sans Unicode"/>
              <a:cs typeface="Lucida Sans Unicode"/>
            </a:endParaRPr>
          </a:p>
        </p:txBody>
      </p:sp>
      <p:sp>
        <p:nvSpPr>
          <p:cNvPr id="1034581434" name="Заголовок 1"/>
          <p:cNvSpPr txBox="1"/>
          <p:nvPr/>
        </p:nvSpPr>
        <p:spPr bwMode="auto">
          <a:xfrm flipH="0" flipV="0">
            <a:off x="444830" y="110969"/>
            <a:ext cx="11480254" cy="7860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85000" lnSpcReduction="3000"/>
          </a:bodyPr>
          <a:lstStyle>
            <a:defPPr>
              <a:defRPr lang="en-US"/>
            </a:defPPr>
            <a:lvl1pPr lvl="0" algn="ctr" defTabSz="914400">
              <a:lnSpc>
                <a:spcPct val="90000"/>
              </a:lnSpc>
              <a:spcBef>
                <a:spcPts val="0"/>
              </a:spcBef>
              <a:buNone/>
              <a:defRPr b="1">
                <a:solidFill>
                  <a:schemeClr val="accent4">
                    <a:lumMod val="50000"/>
                  </a:schemeClr>
                </a:solidFill>
                <a:latin typeface="Lucida Sans Unicode"/>
                <a:ea typeface="+mj-ea"/>
                <a:cs typeface="Lucida Sans Unicode"/>
              </a:defRPr>
            </a:lvl1pPr>
          </a:lstStyle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Объем приобретения средств защиты растений в период 2022 - 2024 гг. </a:t>
            </a:r>
            <a:endParaRPr lang="ru-RU" sz="28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и план на 2025 г.</a:t>
            </a:r>
            <a:endParaRPr lang="ru-RU" sz="2800" b="1" i="0" u="none" strike="noStrike" cap="none" spc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818898154" name="TextBox 15"/>
          <p:cNvSpPr txBox="1"/>
          <p:nvPr/>
        </p:nvSpPr>
        <p:spPr bwMode="auto">
          <a:xfrm>
            <a:off x="2319165" y="6484487"/>
            <a:ext cx="8242709" cy="274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0" i="0" u="none" strike="noStrike" cap="none" spc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  <a:cs typeface="Times New Roman"/>
              </a:rPr>
              <a:t>По данным филиала ФГБУ «</a:t>
            </a:r>
            <a:r>
              <a:rPr lang="ru-RU" sz="1200" b="0" i="0" u="none" strike="noStrike" cap="none" spc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  <a:cs typeface="Times New Roman"/>
              </a:rPr>
              <a:t>Россельхозцентр</a:t>
            </a:r>
            <a:r>
              <a:rPr lang="ru-RU" sz="1200" b="0" i="0" u="none" strike="noStrike" cap="none" spc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latin typeface="Times New Roman"/>
                <a:ea typeface="Times New Roman"/>
                <a:cs typeface="Times New Roman"/>
              </a:rPr>
              <a:t>» по Новосибирской области</a:t>
            </a:r>
            <a:endParaRPr lang="ru-RU" sz="1200" b="0" i="0" u="none" strike="noStrike" cap="none" spc="0">
              <a:ln>
                <a:noFill/>
              </a:ln>
              <a:solidFill>
                <a:prstClr val="white">
                  <a:lumMod val="50000"/>
                </a:prstClr>
              </a:solidFill>
              <a:latin typeface="Times New Roman"/>
              <a:cs typeface="Times New Roman"/>
            </a:endParaRPr>
          </a:p>
        </p:txBody>
      </p:sp>
      <p:sp>
        <p:nvSpPr>
          <p:cNvPr id="958594383" name=""/>
          <p:cNvSpPr txBox="1"/>
          <p:nvPr/>
        </p:nvSpPr>
        <p:spPr bwMode="auto">
          <a:xfrm flipH="0" flipV="0">
            <a:off x="111916" y="4937762"/>
            <a:ext cx="11979565" cy="13109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spAutoFit/>
          </a:bodyPr>
          <a:p>
            <a:pPr algn="ctr">
              <a:defRPr/>
            </a:pPr>
            <a:r>
              <a:rPr sz="1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рамках соглашения о взаимном сотрудничестве между филиалом ФГБУ «Россельхозцентр» по Новосибирской области и Павлодарским областным филиалом РГУ «Республиканский методический центр фитосанитарной диагностики и прогнозов» КГИ в АПК МСХ РК, осуществляется обмен информацией о фитосанитарной обстановке, ведется регулярный мониторинг приграничных территорий для предотвращения возникновения опасности распространения стадных саранчовых, лугового мотылька, итальянского пруса, других вредителей и болезней сельскохозяйственных культур.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 advClick="1">
        <p:fade thruBlk="0"/>
      </p:transition>
    </mc:Choice>
    <mc:Fallback>
      <p:transition spd="med" advClick="1">
        <p:fade thruBlk="0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Blank">
  <a:themeElements>
    <a:clrScheme name="New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">
        <a:dk1>
          <a:sysClr val="windowText" lastClr="000000"/>
        </a:dk1>
        <a:lt1>
          <a:sysClr val="window" lastClr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</a:extraClrScheme>
  </a:extraClrSchemeLst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New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тандартная">
        <a:dk1>
          <a:sysClr val="windowText" lastClr="000000"/>
        </a:dk1>
        <a:lt1>
          <a:sysClr val="window" lastClr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Р7-Офис/2024.3.1.523</Application>
  <DocSecurity>0</DocSecurity>
  <PresentationFormat>Широкоэкранный</PresentationFormat>
  <Paragraphs>0</Paragraphs>
  <Slides>20</Slides>
  <Notes>20</Notes>
  <HiddenSlides>0</HiddenSlides>
  <MMClips>2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Theme 1</vt:lpstr>
      <vt:lpstr>Theme 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Manager/>
  <Company>PNO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Лобова Елизавета Валерьевна</dc:creator>
  <cp:keywords/>
  <dc:description/>
  <dc:identifier/>
  <dc:language/>
  <cp:lastModifiedBy/>
  <cp:revision>177</cp:revision>
  <dcterms:created xsi:type="dcterms:W3CDTF">2023-04-05T03:36:02Z</dcterms:created>
  <dcterms:modified xsi:type="dcterms:W3CDTF">2025-04-11T09:13:08Z</dcterms:modified>
  <cp:category/>
  <cp:contentStatus/>
  <cp:version/>
</cp:coreProperties>
</file>