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14"/>
  </p:notesMasterIdLst>
  <p:sldIdLst>
    <p:sldId id="256" r:id="rId2"/>
    <p:sldId id="257" r:id="rId3"/>
    <p:sldId id="280" r:id="rId4"/>
    <p:sldId id="282" r:id="rId5"/>
    <p:sldId id="287" r:id="rId6"/>
    <p:sldId id="268" r:id="rId7"/>
    <p:sldId id="269" r:id="rId8"/>
    <p:sldId id="288" r:id="rId9"/>
    <p:sldId id="281" r:id="rId10"/>
    <p:sldId id="284" r:id="rId11"/>
    <p:sldId id="283" r:id="rId12"/>
    <p:sldId id="264" r:id="rId13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анченко Наталья Васильевна" initials="ПНВ" lastIdx="1" clrIdx="0">
    <p:extLst>
      <p:ext uri="{19B8F6BF-5375-455C-9EA6-DF929625EA0E}">
        <p15:presenceInfo xmlns:p15="http://schemas.microsoft.com/office/powerpoint/2012/main" userId="S-1-5-21-2356655543-2162514679-1277178298-408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9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882130973351183E-2"/>
          <c:y val="3.1072520463399207E-2"/>
          <c:w val="0.97266386670748473"/>
          <c:h val="0.87489103897490406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blipFill>
              <a:blip xmlns:r="http://schemas.openxmlformats.org/officeDocument/2006/relationships" r:embed="rId3"/>
              <a:tile tx="0" ty="0" sx="100000" sy="100000" flip="none" algn="tl"/>
            </a:blip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0FFF-4FD8-9187-48C0FA588F33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0FFF-4FD8-9187-48C0FA588F33}"/>
              </c:ext>
            </c:extLst>
          </c:dPt>
          <c:dPt>
            <c:idx val="2"/>
            <c:invertIfNegative val="0"/>
            <c:bubble3D val="0"/>
            <c:spPr>
              <a:solidFill>
                <a:srgbClr val="BB4C4A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0FFF-4FD8-9187-48C0FA588F33}"/>
              </c:ext>
            </c:extLst>
          </c:dPt>
          <c:dPt>
            <c:idx val="3"/>
            <c:invertIfNegative val="0"/>
            <c:bubble3D val="0"/>
            <c:spPr>
              <a:solidFill>
                <a:srgbClr val="CC000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0FFF-4FD8-9187-48C0FA588F33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0FFF-4FD8-9187-48C0FA588F33}"/>
              </c:ext>
            </c:extLst>
          </c:dPt>
          <c:dPt>
            <c:idx val="5"/>
            <c:invertIfNegative val="0"/>
            <c:bubble3D val="0"/>
            <c:spPr>
              <a:solidFill>
                <a:srgbClr val="C65351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B-0FFF-4FD8-9187-48C0FA588F33}"/>
              </c:ext>
            </c:extLst>
          </c:dPt>
          <c:dPt>
            <c:idx val="6"/>
            <c:invertIfNegative val="0"/>
            <c:bubble3D val="0"/>
            <c:spPr>
              <a:solidFill>
                <a:srgbClr val="CC000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D-0FFF-4FD8-9187-48C0FA588F33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F-0FFF-4FD8-9187-48C0FA588F33}"/>
              </c:ext>
            </c:extLst>
          </c:dPt>
          <c:dPt>
            <c:idx val="8"/>
            <c:invertIfNegative val="0"/>
            <c:bubble3D val="0"/>
            <c:spPr>
              <a:solidFill>
                <a:srgbClr val="C65351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1-0FFF-4FD8-9187-48C0FA588F33}"/>
              </c:ext>
            </c:extLst>
          </c:dPt>
          <c:dPt>
            <c:idx val="9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3-0FFF-4FD8-9187-48C0FA588F33}"/>
              </c:ext>
            </c:extLst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5-0FFF-4FD8-9187-48C0FA588F33}"/>
              </c:ext>
            </c:extLst>
          </c:dPt>
          <c:dLbls>
            <c:dLbl>
              <c:idx val="0"/>
              <c:layout>
                <c:manualLayout>
                  <c:x val="-3.8917301348300559E-3"/>
                  <c:y val="-9.143927101994695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FFF-4FD8-9187-48C0FA588F33}"/>
                </c:ext>
              </c:extLst>
            </c:dLbl>
            <c:dLbl>
              <c:idx val="1"/>
              <c:layout>
                <c:manualLayout>
                  <c:x val="-1.6069418222574653E-4"/>
                  <c:y val="-2.173988935662133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1 784,5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FFF-4FD8-9187-48C0FA588F33}"/>
                </c:ext>
              </c:extLst>
            </c:dLbl>
            <c:dLbl>
              <c:idx val="3"/>
              <c:layout>
                <c:manualLayout>
                  <c:x val="-6.1728395061728392E-3"/>
                  <c:y val="-3.657775105009827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en-US" baseline="0" dirty="0" smtClean="0"/>
                      <a:t> 334,1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FFF-4FD8-9187-48C0FA588F33}"/>
                </c:ext>
              </c:extLst>
            </c:dLbl>
            <c:dLbl>
              <c:idx val="4"/>
              <c:layout>
                <c:manualLayout>
                  <c:x val="-2.1844007864758111E-3"/>
                  <c:y val="-2.145683881012281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en-US" baseline="0" dirty="0" smtClean="0"/>
                      <a:t> 314,2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FFF-4FD8-9187-48C0FA588F3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FFF-4FD8-9187-48C0FA588F33}"/>
                </c:ext>
              </c:extLst>
            </c:dLbl>
            <c:dLbl>
              <c:idx val="6"/>
              <c:layout>
                <c:manualLayout>
                  <c:x val="1.1489636144551587E-3"/>
                  <c:y val="-1.15717488552493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en-US" baseline="0" dirty="0" smtClean="0"/>
                      <a:t> 023,7</a:t>
                    </a:r>
                    <a:endParaRPr lang="en-US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0FFF-4FD8-9187-48C0FA588F33}"/>
                </c:ext>
              </c:extLst>
            </c:dLbl>
            <c:dLbl>
              <c:idx val="7"/>
              <c:layout>
                <c:manualLayout>
                  <c:x val="0"/>
                  <c:y val="-9.568967011174593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en-US" baseline="0" dirty="0" smtClean="0"/>
                      <a:t> 644,1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0FFF-4FD8-9187-48C0FA588F33}"/>
                </c:ext>
              </c:extLst>
            </c:dLbl>
            <c:dLbl>
              <c:idx val="9"/>
              <c:layout>
                <c:manualLayout>
                  <c:x val="-6.1728395061728392E-3"/>
                  <c:y val="7.31555021001965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592592592592587E-2"/>
                      <c:h val="7.827638724721029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0FFF-4FD8-9187-48C0FA588F33}"/>
                </c:ext>
              </c:extLst>
            </c:dLbl>
            <c:dLbl>
              <c:idx val="10"/>
              <c:layout>
                <c:manualLayout>
                  <c:x val="3.08641975308641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0FFF-4FD8-9187-48C0FA588F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ФБ</c:v>
                </c:pt>
                <c:pt idx="1">
                  <c:v>ОБ</c:v>
                </c:pt>
                <c:pt idx="3">
                  <c:v>ФБ</c:v>
                </c:pt>
                <c:pt idx="4">
                  <c:v>ОБ</c:v>
                </c:pt>
                <c:pt idx="6">
                  <c:v>ФБ</c:v>
                </c:pt>
                <c:pt idx="7">
                  <c:v>ОБ</c:v>
                </c:pt>
                <c:pt idx="9">
                  <c:v>ФБ</c:v>
                </c:pt>
                <c:pt idx="10">
                  <c:v>ОБ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1778.7</c:v>
                </c:pt>
                <c:pt idx="1">
                  <c:v>1946.3</c:v>
                </c:pt>
                <c:pt idx="3">
                  <c:v>1334.1</c:v>
                </c:pt>
                <c:pt idx="4">
                  <c:v>3314.2</c:v>
                </c:pt>
                <c:pt idx="6">
                  <c:v>2023.7</c:v>
                </c:pt>
                <c:pt idx="7">
                  <c:v>2644.1</c:v>
                </c:pt>
                <c:pt idx="9">
                  <c:v>1455.8</c:v>
                </c:pt>
                <c:pt idx="10">
                  <c:v>3709.4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0FFF-4FD8-9187-48C0FA588F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"/>
        <c:overlap val="-17"/>
        <c:axId val="109752320"/>
        <c:axId val="81532544"/>
      </c:barChart>
      <c:catAx>
        <c:axId val="1097523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1532544"/>
        <c:crosses val="autoZero"/>
        <c:auto val="1"/>
        <c:lblAlgn val="ctr"/>
        <c:lblOffset val="100"/>
        <c:noMultiLvlLbl val="0"/>
      </c:catAx>
      <c:valAx>
        <c:axId val="81532544"/>
        <c:scaling>
          <c:orientation val="minMax"/>
        </c:scaling>
        <c:delete val="1"/>
        <c:axPos val="l"/>
        <c:majorGridlines>
          <c:spPr>
            <a:ln w="15875" cap="flat" cmpd="sng" algn="ctr">
              <a:noFill/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#,##0.0" sourceLinked="1"/>
        <c:majorTickMark val="none"/>
        <c:minorTickMark val="none"/>
        <c:tickLblPos val="nextTo"/>
        <c:crossAx val="10975232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20549526405998667"/>
          <c:w val="1"/>
          <c:h val="0.50275103888929895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273472"/>
        <c:axId val="48168256"/>
      </c:lineChart>
      <c:catAx>
        <c:axId val="632734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168256"/>
        <c:crosses val="autoZero"/>
        <c:auto val="1"/>
        <c:lblAlgn val="ctr"/>
        <c:lblOffset val="100"/>
        <c:noMultiLvlLbl val="0"/>
      </c:catAx>
      <c:valAx>
        <c:axId val="481682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327347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20549526405998667"/>
          <c:w val="1"/>
          <c:h val="0.5027510388892989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6950196141491137E-2"/>
                  <c:y val="-4.176890624404311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3563,2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B16-4BC6-8D98-C82479EC20F8}"/>
                </c:ext>
              </c:extLst>
            </c:dLbl>
            <c:dLbl>
              <c:idx val="1"/>
              <c:layout>
                <c:manualLayout>
                  <c:x val="-7.4311489112846393E-2"/>
                  <c:y val="-0.2099172078887741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4648,3</a:t>
                    </a:r>
                    <a:endParaRPr lang="en-US" dirty="0"/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43563815632832E-2"/>
                      <c:h val="0.19180050080831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B16-4BC6-8D98-C82479EC20F8}"/>
                </c:ext>
              </c:extLst>
            </c:dLbl>
            <c:dLbl>
              <c:idx val="2"/>
              <c:layout>
                <c:manualLayout>
                  <c:x val="-8.8330729808047376E-2"/>
                  <c:y val="-0.2079136496125372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4667,8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B16-4BC6-8D98-C82479EC20F8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5165,2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B16-4BC6-8D98-C82479EC20F8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 (план)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3563.2</c:v>
                </c:pt>
                <c:pt idx="1">
                  <c:v>4648.3</c:v>
                </c:pt>
                <c:pt idx="2">
                  <c:v>4667.8</c:v>
                </c:pt>
                <c:pt idx="3" formatCode="0.0">
                  <c:v>5165.2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B16-4BC6-8D98-C82479EC20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273472"/>
        <c:axId val="48168256"/>
      </c:lineChart>
      <c:catAx>
        <c:axId val="632734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168256"/>
        <c:crosses val="autoZero"/>
        <c:auto val="1"/>
        <c:lblAlgn val="ctr"/>
        <c:lblOffset val="100"/>
        <c:noMultiLvlLbl val="0"/>
      </c:catAx>
      <c:valAx>
        <c:axId val="481682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327347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0.05556</cdr:x>
      <cdr:y>0.91346</cdr:y>
    </cdr:from>
    <cdr:to>
      <cdr:x>0.18426</cdr:x>
      <cdr:y>0.97167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09600" y="3667241"/>
          <a:ext cx="1412240" cy="2336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0.06296</cdr:x>
      <cdr:y>0.94035</cdr:y>
    </cdr:from>
    <cdr:to>
      <cdr:x>0.20463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90880" y="3775165"/>
          <a:ext cx="1554480" cy="2394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0.04221</cdr:x>
      <cdr:y>0.91251</cdr:y>
    </cdr:from>
    <cdr:to>
      <cdr:x>0.17406</cdr:x>
      <cdr:y>1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29497" y="3633269"/>
          <a:ext cx="1341625" cy="3483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2021</a:t>
          </a:r>
        </a:p>
      </cdr:txBody>
    </cdr:sp>
  </cdr:relSizeAnchor>
  <cdr:relSizeAnchor xmlns:cdr="http://schemas.openxmlformats.org/drawingml/2006/chartDrawing">
    <cdr:from>
      <cdr:x>0.30286</cdr:x>
      <cdr:y>0.90929</cdr:y>
    </cdr:from>
    <cdr:to>
      <cdr:x>0.44238</cdr:x>
      <cdr:y>0.99678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2911871" y="3620457"/>
          <a:ext cx="1341420" cy="3483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2022 </a:t>
          </a:r>
        </a:p>
      </cdr:txBody>
    </cdr:sp>
  </cdr:relSizeAnchor>
  <cdr:relSizeAnchor xmlns:cdr="http://schemas.openxmlformats.org/drawingml/2006/chartDrawing">
    <cdr:from>
      <cdr:x>0.88889</cdr:x>
      <cdr:y>0.73664</cdr:y>
    </cdr:from>
    <cdr:to>
      <cdr:x>1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355684" y="320122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0.85881</cdr:x>
      <cdr:y>0.73664</cdr:y>
    </cdr:from>
    <cdr:to>
      <cdr:x>0.96992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067652" y="323661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0.84038</cdr:x>
      <cdr:y>0.91185</cdr:y>
    </cdr:from>
    <cdr:to>
      <cdr:x>0.96576</cdr:x>
      <cdr:y>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8551168" y="3630641"/>
          <a:ext cx="1275791" cy="3509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2024 (план) 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0.81646</cdr:x>
      <cdr:y>0.64307</cdr:y>
    </cdr:from>
    <cdr:to>
      <cdr:x>0.92758</cdr:x>
      <cdr:y>0.90643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19172" y="223278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0.03677</cdr:x>
      <cdr:y>0.55846</cdr:y>
    </cdr:from>
    <cdr:to>
      <cdr:x>0.12663</cdr:x>
      <cdr:y>0.78811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374120" y="222356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0.88686</cdr:x>
      <cdr:y>0.01104</cdr:y>
    </cdr:from>
    <cdr:to>
      <cdr:x>0.99098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88699" y="3791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0.88175</cdr:x>
      <cdr:y>0.00808</cdr:y>
    </cdr:from>
    <cdr:to>
      <cdr:x>0.98586</cdr:x>
      <cdr:y>0.81776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743836" y="7473"/>
          <a:ext cx="914327" cy="7486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0.88686</cdr:x>
      <cdr:y>0.01104</cdr:y>
    </cdr:from>
    <cdr:to>
      <cdr:x>0.99098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88699" y="3791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0.88175</cdr:x>
      <cdr:y>0.00808</cdr:y>
    </cdr:from>
    <cdr:to>
      <cdr:x>0.98586</cdr:x>
      <cdr:y>0.81776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743836" y="7473"/>
          <a:ext cx="914327" cy="7486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458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510" y="0"/>
            <a:ext cx="4301543" cy="341458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r">
              <a:defRPr sz="1100"/>
            </a:lvl1pPr>
          </a:lstStyle>
          <a:p>
            <a:fld id="{2F1A4C3D-97DD-46C4-B119-0652481BF6AC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75" tIns="40138" rIns="80275" bIns="4013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4" y="3271382"/>
            <a:ext cx="7941310" cy="2676584"/>
          </a:xfrm>
          <a:prstGeom prst="rect">
            <a:avLst/>
          </a:prstGeom>
        </p:spPr>
        <p:txBody>
          <a:bodyPr vert="horz" lIns="80275" tIns="40138" rIns="80275" bIns="4013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1543" cy="341457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510" y="6456219"/>
            <a:ext cx="4301543" cy="341457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r">
              <a:defRPr sz="1100"/>
            </a:lvl1pPr>
          </a:lstStyle>
          <a:p>
            <a:fld id="{8A2A8982-CF49-49A8-A4E7-B38F81C5B5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168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A8F8E-D065-4D88-9007-321B4E5B9B6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305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4B8CF-3A6A-4DA6-9CB3-6F1A3DDD3314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A5AC8-77A2-497F-A0CE-EFDE2635DA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02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4B8CF-3A6A-4DA6-9CB3-6F1A3DDD3314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A5AC8-77A2-497F-A0CE-EFDE2635DA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43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4B8CF-3A6A-4DA6-9CB3-6F1A3DDD3314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A5AC8-77A2-497F-A0CE-EFDE2635DA0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2574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4B8CF-3A6A-4DA6-9CB3-6F1A3DDD3314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A5AC8-77A2-497F-A0CE-EFDE2635DA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794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4B8CF-3A6A-4DA6-9CB3-6F1A3DDD3314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A5AC8-77A2-497F-A0CE-EFDE2635DA0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139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4B8CF-3A6A-4DA6-9CB3-6F1A3DDD3314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A5AC8-77A2-497F-A0CE-EFDE2635DA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500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4B8CF-3A6A-4DA6-9CB3-6F1A3DDD3314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A5AC8-77A2-497F-A0CE-EFDE2635DA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241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4B8CF-3A6A-4DA6-9CB3-6F1A3DDD3314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A5AC8-77A2-497F-A0CE-EFDE2635DA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240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18.02.2024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 extrusionOk="0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4529540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92925" y="624110"/>
            <a:ext cx="8911687" cy="128089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589212" y="2133600"/>
            <a:ext cx="8915400" cy="377762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18.02.2024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18.02.2024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3244139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4B8CF-3A6A-4DA6-9CB3-6F1A3DDD3314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A5AC8-77A2-497F-A0CE-EFDE2635DA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192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18.02.2024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787782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18.02.2024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787782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18.02.2024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18.02.2024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18.02.2024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18.02.2024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4983087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Заголовок и подпис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18.02.2024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3244139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Цитата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3275012" y="3505199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18.02.2024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3244139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 bwMode="auto">
          <a:xfrm>
            <a:off x="2467651" y="648005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15" name="TextBox 14"/>
          <p:cNvSpPr txBox="1"/>
          <p:nvPr/>
        </p:nvSpPr>
        <p:spPr bwMode="auto">
          <a:xfrm>
            <a:off x="11114852" y="2905306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Карточка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18.02.2024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4983087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Цитата карточки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 bwMode="auto"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18.02.2024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4983087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 bwMode="auto">
          <a:xfrm>
            <a:off x="2467651" y="648005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18" name="TextBox 17"/>
          <p:cNvSpPr txBox="1"/>
          <p:nvPr/>
        </p:nvSpPr>
        <p:spPr bwMode="auto">
          <a:xfrm>
            <a:off x="11114852" y="2905306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4B8CF-3A6A-4DA6-9CB3-6F1A3DDD3314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A5AC8-77A2-497F-A0CE-EFDE2635DA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6645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Истина или лож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18.02.2024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4983087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18.02.2024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9294812" y="627405"/>
            <a:ext cx="2207601" cy="5283817"/>
          </a:xfrm>
        </p:spPr>
        <p:txBody>
          <a:bodyPr vert="eaVert" anchor="ctr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2589212" y="627405"/>
            <a:ext cx="6477000" cy="5283817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18.02.2024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4B8CF-3A6A-4DA6-9CB3-6F1A3DDD3314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A5AC8-77A2-497F-A0CE-EFDE2635DA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48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4B8CF-3A6A-4DA6-9CB3-6F1A3DDD3314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A5AC8-77A2-497F-A0CE-EFDE2635DA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54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4B8CF-3A6A-4DA6-9CB3-6F1A3DDD3314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A5AC8-77A2-497F-A0CE-EFDE2635DA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253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4B8CF-3A6A-4DA6-9CB3-6F1A3DDD3314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A5AC8-77A2-497F-A0CE-EFDE2635DA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16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4B8CF-3A6A-4DA6-9CB3-6F1A3DDD3314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A5AC8-77A2-497F-A0CE-EFDE2635DA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01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A5AC8-77A2-497F-A0CE-EFDE2635DA0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4B8CF-3A6A-4DA6-9CB3-6F1A3DDD3314}" type="datetimeFigureOut">
              <a:rPr lang="ru-RU" smtClean="0"/>
              <a:t>18.02.2024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56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34B8CF-3A6A-4DA6-9CB3-6F1A3DDD3314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20A5AC8-77A2-497F-A0CE-EFDE2635DA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12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  <p:sldLayoutId id="2147483649" r:id="rId17"/>
    <p:sldLayoutId id="2147483650" r:id="rId18"/>
    <p:sldLayoutId id="2147483651" r:id="rId19"/>
    <p:sldLayoutId id="2147483652" r:id="rId20"/>
    <p:sldLayoutId id="2147483653" r:id="rId21"/>
    <p:sldLayoutId id="2147483654" r:id="rId22"/>
    <p:sldLayoutId id="2147483655" r:id="rId23"/>
    <p:sldLayoutId id="2147483656" r:id="rId24"/>
    <p:sldLayoutId id="2147483657" r:id="rId25"/>
    <p:sldLayoutId id="2147483658" r:id="rId26"/>
    <p:sldLayoutId id="2147483659" r:id="rId27"/>
    <p:sldLayoutId id="2147483660" r:id="rId28"/>
    <p:sldLayoutId id="2147483661" r:id="rId29"/>
    <p:sldLayoutId id="2147483662" r:id="rId30"/>
    <p:sldLayoutId id="2147483663" r:id="rId31"/>
    <p:sldLayoutId id="2147483664" r:id="rId32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5351082" y="3752273"/>
            <a:ext cx="5768374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defRPr/>
            </a:pPr>
            <a:r>
              <a:rPr lang="ru-RU" sz="2400" b="0" i="1" cap="none" spc="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400" b="0" i="1" cap="none" spc="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министра - начальник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400" i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экономики, анализа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400" i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2400" b="0" i="1" cap="none" spc="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и государственной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400" i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 АПК министерства сельского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400" b="0" i="1" cap="none" spc="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хозяйства Новосибирской области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400" b="1" i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Вилкова Татьяна Васильевна</a:t>
            </a:r>
            <a:endParaRPr lang="ru-RU" sz="2400" b="1" i="1" cap="none" spc="0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835270" y="1270419"/>
            <a:ext cx="97418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 smtClean="0">
                <a:latin typeface="Times New Roman"/>
                <a:cs typeface="Times New Roman"/>
              </a:rPr>
              <a:t>Особенности предоставления государственной поддержки в 2024 году</a:t>
            </a:r>
            <a:r>
              <a:rPr lang="ru-RU" sz="4000" dirty="0" smtClean="0">
                <a:latin typeface="Times New Roman"/>
                <a:cs typeface="Times New Roman"/>
              </a:rPr>
              <a:t>.</a:t>
            </a:r>
            <a:endParaRPr lang="ru-RU" sz="4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70439" y="395654"/>
            <a:ext cx="10392508" cy="1002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Средства, подлежащие казначейскому сопровождению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финансовое обеспечение затрат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0439" y="2233247"/>
            <a:ext cx="51610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документы:</a:t>
            </a:r>
          </a:p>
          <a:p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242.25 Бюджетного кодекса Российской Федерации;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30 Закона Новосибирской области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21.12.2023 № 413-ОЗ «Об областном бюджете Новосибирской области на 2024 год и плановый период 2025 – 2026 годов».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59005" y="2233247"/>
            <a:ext cx="50666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отношении: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оговоров (соглашений) о предоставлении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убсидии юридическим лицам, крестьянским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(фермерским) хозяйствам, индивидуальным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редпринимателям из областного бюджета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сточником финансового обеспечения, которых являются средства федерального бюджета.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825654" y="6479931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75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58435207" name="Прямоугольник 1"/>
          <p:cNvSpPr/>
          <p:nvPr/>
        </p:nvSpPr>
        <p:spPr bwMode="auto">
          <a:xfrm>
            <a:off x="925703" y="216965"/>
            <a:ext cx="10008997" cy="115167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доведения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государственной поддержки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8023594" name="TextBox 598023593"/>
          <p:cNvSpPr txBox="1"/>
          <p:nvPr/>
        </p:nvSpPr>
        <p:spPr bwMode="auto">
          <a:xfrm>
            <a:off x="925703" y="1503305"/>
            <a:ext cx="10389997" cy="4607672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just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01.04.2024 –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доведение 50% средств федерального бюджета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следующим направлениям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господдержки:</a:t>
            </a:r>
            <a:endParaRPr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b="0" i="1" u="none" strike="noStrike" cap="none" spc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- финансовое обеспечение части затрат на племенное маточное поголовье сельскохозяйственных животных;</a:t>
            </a:r>
            <a:endParaRPr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b="0" i="1" u="none" strike="noStrike" cap="none" spc="0" dirty="0"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- финансовое обеспечение части затрат на </a:t>
            </a:r>
            <a:r>
              <a:rPr lang="ru-RU" b="0" i="1" u="none" strike="noStrike" cap="none" spc="0" dirty="0" smtClean="0"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поддержку переработки </a:t>
            </a:r>
            <a:r>
              <a:rPr lang="ru-RU" b="0" i="1" u="none" strike="noStrike" cap="none" spc="0" dirty="0"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молока сырого крупного рогатого скота, козьего и овечьего на пищевую продукцию;</a:t>
            </a:r>
            <a:endParaRPr sz="1800" b="0" i="1" u="none" strike="noStrike" cap="none" spc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ru-RU" sz="18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финансовое обеспечение части затрат на поддержку производства молока</a:t>
            </a:r>
            <a:r>
              <a:rPr lang="ru-RU" sz="18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  <a:defRPr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1.05.2024 -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доведение 50% средств федерального бюджета по следующим направлениям господдержки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части затрат на производство овощей защищенного грунта, произведенных с применением технологии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досвечивания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18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 февраля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года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доведение средств до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сельхозтоваропроизводителей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направлению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 </a:t>
            </a:r>
            <a:r>
              <a:rPr lang="ru-RU" b="0" i="1" dirty="0"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«</a:t>
            </a:r>
            <a:r>
              <a:rPr lang="ru-RU" sz="1800" b="0" i="1" u="none" strike="noStrike" cap="none" spc="0" dirty="0"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возмещение части затрат на приобретение и технический сервис технических средств и оборудования для сельскохозяйственного производства</a:t>
            </a:r>
            <a:r>
              <a:rPr lang="ru-RU" b="0" i="1" dirty="0" smtClean="0"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», за счет средств областного бюджета</a:t>
            </a:r>
            <a:r>
              <a:rPr lang="ru-RU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just">
              <a:defRPr/>
            </a:pP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11693769" y="6439272"/>
            <a:ext cx="357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53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683605" y="2356338"/>
            <a:ext cx="8915399" cy="1336431"/>
          </a:xfrm>
        </p:spPr>
        <p:txBody>
          <a:bodyPr/>
          <a:lstStyle/>
          <a:p>
            <a:pPr algn="ctr">
              <a:defRPr/>
            </a:pPr>
            <a:r>
              <a:rPr lang="ru-RU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sz="6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 bwMode="auto">
          <a:xfrm>
            <a:off x="898769" y="351692"/>
            <a:ext cx="10654323" cy="914400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/>
                <a:cs typeface="Times New Roman"/>
              </a:rPr>
              <a:t>Нормативно-правовая база</a:t>
            </a:r>
            <a:endParaRPr sz="2400" dirty="0"/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906070" y="1449264"/>
            <a:ext cx="10654322" cy="91440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/>
                <a:cs typeface="Times New Roman"/>
              </a:rPr>
              <a:t>Государственная программа развития сельского хозяйства и регулирования рынков сельскохозяйственной продукции, сырья и продовольствия, утвержденная постановлением Правительства РФ от 14.07.2012 №717</a:t>
            </a:r>
            <a:endParaRPr dirty="0"/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891467" y="2511668"/>
            <a:ext cx="10654322" cy="91440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/>
                <a:cs typeface="Times New Roman"/>
              </a:rPr>
              <a:t>Закон Новосибирской области от 01.07.2019 № 396-ОЗ «О государственной аграрной политике в Новосибирской области»</a:t>
            </a:r>
            <a:endParaRPr dirty="0"/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898769" y="3543297"/>
            <a:ext cx="10654322" cy="1317381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  <a:latin typeface="Times New Roman"/>
                <a:cs typeface="Times New Roman"/>
              </a:rPr>
              <a:t>Государственная программа «Развитие сельского хозяйства и регулирование рынков сельскохозяйственной продукции, сырья и продовольствия в Новосибирской области», утвержденная постановлением Правительства Новосибирской области от </a:t>
            </a:r>
            <a:endParaRPr/>
          </a:p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  <a:latin typeface="Times New Roman"/>
                <a:cs typeface="Times New Roman"/>
              </a:rPr>
              <a:t>02.02.2015 № 37-п  </a:t>
            </a:r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891467" y="5067297"/>
            <a:ext cx="10654322" cy="1317381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  <a:latin typeface="Times New Roman"/>
                <a:cs typeface="Times New Roman"/>
              </a:rPr>
              <a:t>Постановление администрации Новосибирской области от 23.03.2009 № 121-па «Об установлении направлений государственной поддержки сельскохозяйственного производства в Новосибирской области за счет областного бюджета Новосибирской области»</a:t>
            </a:r>
            <a:endParaRPr/>
          </a:p>
        </p:txBody>
      </p:sp>
      <p:sp>
        <p:nvSpPr>
          <p:cNvPr id="2" name="TextBox 1"/>
          <p:cNvSpPr txBox="1"/>
          <p:nvPr/>
        </p:nvSpPr>
        <p:spPr bwMode="auto">
          <a:xfrm>
            <a:off x="11756805" y="648867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1400" b="1" dirty="0">
                <a:latin typeface="Times New Roman"/>
                <a:cs typeface="Times New Roman"/>
              </a:rPr>
              <a:t>2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38096" y="46937"/>
            <a:ext cx="11048461" cy="120157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2400" b="1" i="0" u="none" strike="noStrike" spc="0" baseline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800" dirty="0"/>
              <a:t>Объем средств на реализацию </a:t>
            </a:r>
            <a:r>
              <a:rPr lang="ru-RU" sz="1800" dirty="0" smtClean="0"/>
              <a:t>государственной программы </a:t>
            </a:r>
            <a:r>
              <a:rPr lang="ru-RU" sz="1800" dirty="0"/>
              <a:t>Новосибирской области «Развитие сельского хозяйства и регулирование рынков сельскохозяйственной продукции, сырья и продовольствия в Новосибирской области</a:t>
            </a:r>
            <a:r>
              <a:rPr lang="ru-RU" sz="1800" dirty="0" smtClean="0"/>
              <a:t>» в </a:t>
            </a:r>
            <a:r>
              <a:rPr lang="ru-RU" sz="1800" dirty="0"/>
              <a:t>2021-2023 годах и выделенные ассигнования на 2024 год, млн руб.</a:t>
            </a:r>
          </a:p>
        </p:txBody>
      </p:sp>
      <p:graphicFrame>
        <p:nvGraphicFramePr>
          <p:cNvPr id="7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4898717"/>
              </p:ext>
            </p:extLst>
          </p:nvPr>
        </p:nvGraphicFramePr>
        <p:xfrm>
          <a:off x="1268872" y="2312261"/>
          <a:ext cx="10175389" cy="3981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Диаграмма 15"/>
          <p:cNvGraphicFramePr/>
          <p:nvPr>
            <p:extLst/>
          </p:nvPr>
        </p:nvGraphicFramePr>
        <p:xfrm>
          <a:off x="1090197" y="946954"/>
          <a:ext cx="10696360" cy="998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"/>
          <p:cNvSpPr txBox="1"/>
          <p:nvPr/>
        </p:nvSpPr>
        <p:spPr>
          <a:xfrm>
            <a:off x="1268872" y="5259213"/>
            <a:ext cx="1288520" cy="35124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67138" y="6387244"/>
            <a:ext cx="307972" cy="23236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90523" y="6297573"/>
            <a:ext cx="2485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бюджет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267575" y="6387244"/>
            <a:ext cx="328066" cy="22963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796954" y="6266795"/>
            <a:ext cx="2560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7031518" y="5935536"/>
            <a:ext cx="1530871" cy="4050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613021041"/>
              </p:ext>
            </p:extLst>
          </p:nvPr>
        </p:nvGraphicFramePr>
        <p:xfrm>
          <a:off x="1090197" y="1187222"/>
          <a:ext cx="10696360" cy="998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77776" y="1446034"/>
            <a:ext cx="917978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Всего: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786557" y="655022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25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0831862" name="Заголовок 4"/>
          <p:cNvSpPr>
            <a:spLocks noGrp="1"/>
          </p:cNvSpPr>
          <p:nvPr>
            <p:ph type="title"/>
          </p:nvPr>
        </p:nvSpPr>
        <p:spPr bwMode="auto">
          <a:xfrm>
            <a:off x="638175" y="176081"/>
            <a:ext cx="10233342" cy="10050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/>
                <a:cs typeface="Times New Roman"/>
              </a:rPr>
              <a:t>Отборы получателей субсидий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1194978106" name="Прямоугольник 19"/>
          <p:cNvSpPr/>
          <p:nvPr/>
        </p:nvSpPr>
        <p:spPr bwMode="auto">
          <a:xfrm>
            <a:off x="432375" y="1857092"/>
            <a:ext cx="1000585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400" b="1" dirty="0">
              <a:latin typeface="Trebuchet MS"/>
            </a:endParaRPr>
          </a:p>
          <a:p>
            <a:pPr algn="just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1 отбору по 23 видам господдержки </a:t>
            </a:r>
            <a:endParaRPr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1400" b="0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</a:t>
            </a:r>
            <a:r>
              <a:rPr lang="ru-RU" sz="1400" b="0" i="1" u="none" strike="noStrike" cap="none" spc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возмещение стоимости молодняка крупного рогатого скота, приобретенного личными подсобными хозяйствами, возмещение части затрат на закладку и уход за земляникой садовой, государственная поддержка стимулирование увеличения производства масличных культур,</a:t>
            </a:r>
            <a:r>
              <a:rPr lang="ru-RU" sz="1400" b="0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400" b="0" i="1" u="none" strike="noStrike" cap="none" spc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возмещение части затрат на доставку приобретенных грубых, сочных и концентрированных кормов</a:t>
            </a:r>
            <a:r>
              <a:rPr lang="ru-RU" sz="1400" b="0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 др.);</a:t>
            </a:r>
            <a:endParaRPr b="0" i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just">
              <a:defRPr/>
            </a:pPr>
            <a:endParaRPr sz="1400" b="0" i="1" dirty="0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2 отбора по 9 видам господдержки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defRPr/>
            </a:pPr>
            <a:r>
              <a:rPr lang="ru-RU" sz="1400" b="0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</a:t>
            </a:r>
            <a:r>
              <a:rPr lang="ru-RU" sz="1400" b="0" i="1" u="none" strike="noStrike" cap="none" spc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возмещение части затрат на поддержку производства картофеля и овощей открытого грунта</a:t>
            </a:r>
            <a:r>
              <a:rPr lang="ru-RU" sz="1400" b="0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1400" b="0" i="1" u="none" strike="noStrike" cap="none" spc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государственная поддержка проведения </a:t>
            </a:r>
            <a:r>
              <a:rPr lang="ru-RU" sz="1400" b="0" i="1" u="none" strike="noStrike" cap="none" spc="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культуртехнических</a:t>
            </a:r>
            <a:r>
              <a:rPr lang="ru-RU" sz="1400" b="0" i="1" u="none" strike="noStrike" cap="none" spc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мероприятий на выбывших сельскохозяйственных угодьях, вовлекаемых в сельскохозяйственный оборот, возмещение части затрат на приобретение элитных семян, возмещение части затрат на приобретение и технический сервис технических средств и оборудования для сельскохозяйственного производства и др.</a:t>
            </a:r>
            <a:r>
              <a:rPr lang="ru-RU" sz="1400" b="0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);</a:t>
            </a:r>
            <a:endParaRPr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sz="1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3 отбора по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видам господдержки</a:t>
            </a:r>
            <a:endParaRPr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1400" b="0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</a:t>
            </a:r>
            <a:r>
              <a:rPr lang="ru-RU" sz="1400" b="0" i="1" u="none" strike="noStrike" cap="none" spc="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возмещение части затрат на производство и реализацию зерновых культур</a:t>
            </a:r>
            <a:r>
              <a:rPr lang="ru-RU" sz="1400" b="0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1400" b="0" i="1" u="none" strike="noStrike" cap="none" spc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возмещение части затрат на уплату страховой премии, начисленной по договорам </a:t>
            </a:r>
            <a:r>
              <a:rPr lang="ru-RU" sz="1400" b="0" i="1" u="none" strike="noStrike" cap="none" spc="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сельхозстрахования</a:t>
            </a:r>
            <a:r>
              <a:rPr lang="ru-RU" sz="1400" b="0" i="1" u="none" strike="noStrike" cap="none" spc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в области растениеводства, животноводства, возмещение части стоимости приобретаемых минеральных </a:t>
            </a:r>
            <a:r>
              <a:rPr lang="ru-RU" sz="1400" b="0" i="1" u="none" strike="noStrike" cap="none" spc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удобрений</a:t>
            </a:r>
            <a:r>
              <a:rPr lang="ru-RU" sz="1400" b="0" i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1400" b="0" i="1" u="none" strike="noStrike" cap="none" spc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возмещение </a:t>
            </a:r>
            <a:r>
              <a:rPr lang="ru-RU" sz="1400" b="0" i="1" u="none" strike="noStrike" cap="none" spc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части затрат на проведение комплекса агротехнологических </a:t>
            </a:r>
            <a:r>
              <a:rPr lang="ru-RU" sz="1400" b="0" i="1" u="none" strike="noStrike" cap="none" spc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работ).</a:t>
            </a: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9989841" name="TextBox 1139989840"/>
          <p:cNvSpPr txBox="1"/>
          <p:nvPr/>
        </p:nvSpPr>
        <p:spPr bwMode="auto">
          <a:xfrm>
            <a:off x="638175" y="1490972"/>
            <a:ext cx="10233342" cy="387222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2023 год проведено 56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отборов, из них:   </a:t>
            </a:r>
            <a:endParaRPr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67392" y="646234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06559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4450490" name="Прямоугольник 1"/>
          <p:cNvSpPr/>
          <p:nvPr/>
        </p:nvSpPr>
        <p:spPr bwMode="auto">
          <a:xfrm>
            <a:off x="925702" y="216964"/>
            <a:ext cx="10008996" cy="84650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ошибки при подаче документов на участие в отборах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022505" name="TextBox 598023593"/>
          <p:cNvSpPr txBox="1"/>
          <p:nvPr/>
        </p:nvSpPr>
        <p:spPr bwMode="auto">
          <a:xfrm>
            <a:off x="925702" y="1063470"/>
            <a:ext cx="10800756" cy="5136021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marL="283879" indent="-283879" algn="just">
              <a:buFont typeface="Arial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документов, предусмотренных условиями предоставления субсидии;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3879" indent="-283879" algn="just">
              <a:buFont typeface="Arial"/>
              <a:buChar char="•"/>
              <a:defRPr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3879" indent="-283879" algn="just">
              <a:buFont typeface="Arial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затрат, которые не относятся к технологическому процессу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указаны в перечне условий предоставления субсидии;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3879" indent="-283879" algn="just">
              <a:buFont typeface="Arial"/>
              <a:buChar char="•"/>
              <a:defRPr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3879" indent="-283879" algn="just">
              <a:buFont typeface="Arial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дублирование затрат, которые ранее были приложены при предоставлении субсидии;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3879" indent="-283879" algn="just">
              <a:buFont typeface="Arial"/>
              <a:buChar char="•"/>
              <a:defRPr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3879" indent="-283879" algn="just">
              <a:buFont typeface="Arial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несоответствий в документах (указан неверно № договора в универсальном передаточном документе, а также в назначении платежа в платежном поручении, отсутствие подписи и (или)печати на документах);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3879" indent="-283879" algn="just">
              <a:buFont typeface="Arial"/>
              <a:buChar char="•"/>
              <a:defRPr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3879" indent="-283879" algn="just">
              <a:buFont typeface="Arial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недостоверных данных (по отчетности поголовье 200 голов,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справке-расчет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указывается 300 и др.);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3879" indent="-283879" algn="just">
              <a:buFont typeface="Arial"/>
              <a:buChar char="•"/>
              <a:defRPr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3879" indent="-283879" algn="just">
              <a:buFont typeface="Arial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затрат с учетом НДС, хотя заявитель является плательщиком НДС;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3879" indent="-283879" algn="just">
              <a:buFont typeface="Arial"/>
              <a:buChar char="•"/>
              <a:defRPr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3879" indent="-283879" algn="just">
              <a:buFont typeface="Arial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несоответствие сроков СДИЗ (когда универсальный передаточный документ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ранее СДИЗ более чем на один день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3879" indent="-283879" algn="just">
              <a:buFont typeface="Arial"/>
              <a:buChar char="•"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1208998" name="TextBox 2"/>
          <p:cNvSpPr txBox="1"/>
          <p:nvPr/>
        </p:nvSpPr>
        <p:spPr bwMode="auto">
          <a:xfrm>
            <a:off x="11693768" y="643927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1400" dirty="0" smtClean="0">
                <a:latin typeface="Times New Roman"/>
                <a:cs typeface="Times New Roman"/>
              </a:rPr>
              <a:t>5</a:t>
            </a:r>
            <a:endParaRPr lang="ru-RU"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3951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1320800" y="464145"/>
            <a:ext cx="10604500" cy="1059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/>
                <a:cs typeface="Times New Roman"/>
              </a:rPr>
              <a:t>Приведение в соответствие с федеральным законодательством</a:t>
            </a: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1320799" y="1842770"/>
            <a:ext cx="10528301" cy="3172458"/>
          </a:xfrm>
          <a:prstGeom prst="roundRect">
            <a:avLst>
              <a:gd name="adj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endParaRPr lang="ru-RU"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23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Порядки предоставления средств государственной поддержки </a:t>
            </a:r>
            <a:r>
              <a:rPr lang="ru-RU" sz="230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в рамках государственной программы № 37-п от 02.02.2015 </a:t>
            </a:r>
            <a:r>
              <a:rPr lang="ru-RU" sz="23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привести в соответствии с:</a:t>
            </a:r>
            <a:endParaRPr sz="23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ru-RU" sz="23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общими требованиями </a:t>
            </a:r>
            <a:r>
              <a:rPr lang="ru-RU" sz="230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к нормативным правовым актам, муниципальным правовым актам, регулирующим предоставление субсидий, утвержденным </a:t>
            </a:r>
            <a:r>
              <a:rPr lang="ru-RU" sz="23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постановлением Правительства РФ от </a:t>
            </a:r>
            <a:r>
              <a:rPr lang="ru-RU" sz="2300" b="1" i="0" u="none" strike="noStrike" cap="none" spc="0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25.10.2023 </a:t>
            </a:r>
            <a:r>
              <a:rPr lang="ru-RU" sz="2300" b="1" i="0" u="none" strike="noStrike" cap="none" spc="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№ 1782</a:t>
            </a:r>
            <a:r>
              <a:rPr lang="ru-RU" sz="23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;</a:t>
            </a:r>
            <a:endParaRPr sz="23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ru-RU" sz="23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Государственной программой </a:t>
            </a:r>
            <a:r>
              <a:rPr lang="ru-RU" sz="230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развития сельского хозяйства и регулирования рынков сельскохозяйственной продукции, сырья и продовольствия, утвержденной </a:t>
            </a:r>
            <a:r>
              <a:rPr lang="ru-RU" sz="23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постановлением Правительства РФ от 14.07.2012 № 717.</a:t>
            </a:r>
            <a:endParaRPr sz="23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endParaRPr lang="ru-RU" sz="24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1354441" y="5372839"/>
            <a:ext cx="10494659" cy="1358135"/>
          </a:xfrm>
          <a:prstGeom prst="roundRect">
            <a:avLst>
              <a:gd name="adj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endParaRPr lang="ru-RU"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endParaRPr dirty="0"/>
          </a:p>
          <a:p>
            <a:pPr algn="just">
              <a:defRPr/>
            </a:pPr>
            <a:r>
              <a:rPr lang="ru-RU" sz="2300" b="0" i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разработан проект постановления Правительства Новосибирской области «О внесении изменений в постановление Правительства Новосибирской области от 02.02.2015 № 37-п» (проходит процедуры согласования)</a:t>
            </a:r>
            <a:endParaRPr sz="2300" b="0" i="1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endParaRPr lang="ru-RU"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endParaRPr lang="ru-RU" sz="24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34466" y="654788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301787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1348837" y="331371"/>
            <a:ext cx="10318555" cy="11609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/>
                <a:cs typeface="Times New Roman"/>
              </a:rPr>
              <a:t>Основные изменения в Порядках предоставления средств поддержки с 01.01.2024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33413" y="1615382"/>
            <a:ext cx="40144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заявки посредством </a:t>
            </a:r>
            <a:r>
              <a:rPr lang="ru-RU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ГИС «Господдержка АПК»:</a:t>
            </a:r>
          </a:p>
          <a:p>
            <a:pPr algn="just">
              <a:defRPr/>
            </a:pPr>
            <a:r>
              <a:rPr lang="ru-RU" sz="1600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 направлениям господдержки, финансируемым за счет средств ОБ и </a:t>
            </a:r>
            <a:r>
              <a:rPr lang="ru-RU" sz="1600" i="1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софинансируемым</a:t>
            </a:r>
            <a:r>
              <a:rPr lang="ru-RU" sz="1600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из ФБ</a:t>
            </a:r>
            <a:r>
              <a:rPr lang="ru-RU" sz="16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48146" y="1492272"/>
            <a:ext cx="45192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заявки посредством </a:t>
            </a: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ГИИС «Электронный бюджет</a:t>
            </a:r>
            <a:r>
              <a:rPr lang="ru-RU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»:</a:t>
            </a:r>
          </a:p>
          <a:p>
            <a:pPr algn="just">
              <a:defRPr/>
            </a:pPr>
            <a:r>
              <a:rPr lang="ru-RU" sz="16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</a:t>
            </a:r>
            <a:r>
              <a:rPr lang="ru-RU" sz="1600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01.01.2024 по </a:t>
            </a:r>
            <a:r>
              <a:rPr lang="ru-RU" sz="16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направлениям </a:t>
            </a:r>
            <a:r>
              <a:rPr lang="ru-RU" sz="1600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господдержки, </a:t>
            </a:r>
            <a:r>
              <a:rPr lang="ru-RU" sz="1600" i="1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софинансируемым</a:t>
            </a:r>
            <a:r>
              <a:rPr lang="ru-RU" sz="1600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из ФБ;</a:t>
            </a:r>
          </a:p>
          <a:p>
            <a:pPr algn="just">
              <a:defRPr/>
            </a:pPr>
            <a:r>
              <a:rPr lang="ru-RU" sz="1600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 01.01.2025 </a:t>
            </a:r>
            <a:r>
              <a:rPr lang="ru-RU" sz="16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финансируемым за счет средств ОБ и </a:t>
            </a:r>
            <a:r>
              <a:rPr lang="ru-RU" sz="1600" i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софинансируемым</a:t>
            </a:r>
            <a:r>
              <a:rPr lang="ru-RU" sz="16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из ФБ  </a:t>
            </a:r>
            <a:r>
              <a:rPr lang="ru-RU" sz="1600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6884377" y="3213794"/>
            <a:ext cx="519625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субъектам государственной поддержки в соответствии </a:t>
            </a:r>
          </a:p>
          <a:p>
            <a:pPr algn="ctr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ПП РФ от 25.10.2023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1782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defRPr/>
            </a:pP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получатель субсидии (участник отбора) не находится в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перечнях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и физических лиц, связанных с террористическими организациями и террористами или с распространением оружия массового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уничтожения;</a:t>
            </a:r>
          </a:p>
          <a:p>
            <a:pPr algn="just">
              <a:defRPr/>
            </a:pP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получатель субсидии (участник отбора) не является иностранным агентом в соответствии с Федеральным законом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контроле за деятельностью лиц, находящихся под иностранным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влиянием»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48837" y="3213794"/>
            <a:ext cx="36312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субъектам государственной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 в соответствии </a:t>
            </a:r>
          </a:p>
          <a:p>
            <a:pPr algn="ctr"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ПП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 18.09.2020 №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1492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5583115" y="2363373"/>
            <a:ext cx="1063870" cy="247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5583115" y="3490547"/>
            <a:ext cx="1063870" cy="2461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1827798" y="655022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42108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3142" y="892418"/>
            <a:ext cx="3024554" cy="808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Компенсирующая субсидия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92008" y="892418"/>
            <a:ext cx="2866292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Стимулирующая субсидия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941027" y="1718897"/>
            <a:ext cx="2523393" cy="7033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3" idx="2"/>
          </p:cNvCxnSpPr>
          <p:nvPr/>
        </p:nvCxnSpPr>
        <p:spPr>
          <a:xfrm flipH="1">
            <a:off x="5464421" y="1806818"/>
            <a:ext cx="2360733" cy="615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446585" y="2453055"/>
            <a:ext cx="4035670" cy="5187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субсидия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464420" y="2971803"/>
            <a:ext cx="0" cy="7033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07731" y="3433398"/>
            <a:ext cx="11403623" cy="33103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Направления: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инансовое обеспечение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затрат на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поддержку производства молока;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инансовое обеспечение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затрат на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поддержку переработки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молока сырого крупного рогатого скота, козьего 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овечьего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пищевую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продукцию;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инансовое обеспечение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затрат на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маточного 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товарного поголовья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крупного рогатого скота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специализированных мясных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пород, за исключением племенных животных;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сельскохозяйственных потребительских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кооперативов;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семейных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ферм;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затрат на проведение комплекса агротехнологических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затрат на приобретение элитных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семян;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инансовое обеспечение части затрат на племенное маточное поголовье сельскохозяйственных животных;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затрат на племенных быков-производителей, оцененных по качеству потомства или находящихся в процессе оценки этого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затрат сельскохозяйственных товаропроизводителей на уплату страховой премии, начисленной по договорам сельскохозяйственного страхования в области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растениеводства и животноводства.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786130" y="155525"/>
            <a:ext cx="10318555" cy="565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/>
                <a:cs typeface="Times New Roman"/>
              </a:rPr>
              <a:t>Основные изменения в </a:t>
            </a:r>
            <a:r>
              <a:rPr lang="ru-RU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направлениях государственной поддержки</a:t>
            </a:r>
            <a:endParaRPr lang="ru-RU"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917566" y="655022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390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 bwMode="auto">
          <a:xfrm>
            <a:off x="282085" y="176082"/>
            <a:ext cx="11652740" cy="9093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/>
                <a:cs typeface="Times New Roman"/>
              </a:rPr>
              <a:t>Изменения в перечне направлений государственной поддержки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 bwMode="auto">
          <a:xfrm>
            <a:off x="386863" y="1294992"/>
            <a:ext cx="5143499" cy="805962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затрат на племенное маточное поголовье сельскохозяйственных животных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 bwMode="auto">
          <a:xfrm>
            <a:off x="6452946" y="1294992"/>
            <a:ext cx="5591907" cy="726830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обеспечение части затрат на племенное маточное поголовье сельскохозяйственных животных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6408379" y="2131934"/>
            <a:ext cx="5681043" cy="777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обеспечение части затрат на поддержку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переработки молока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сырого крупного рогатого скота, козьего и овечьего на пищевую продукцию</a:t>
            </a:r>
            <a:endParaRPr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6497516" y="3293239"/>
            <a:ext cx="55473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обеспечение части затрат на содержание маточного товарного поголовья крупного рогатого скота специализированных мясных пород, за исключением племенных животных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6559062" y="4578404"/>
            <a:ext cx="54857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части затрат на производство овощей защищенного грунта, произведенных с применением технологии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досвечивания</a:t>
            </a:r>
            <a:endParaRPr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5679707" name="TextBox 635679706"/>
          <p:cNvSpPr txBox="1"/>
          <p:nvPr/>
        </p:nvSpPr>
        <p:spPr bwMode="auto">
          <a:xfrm>
            <a:off x="386863" y="2100954"/>
            <a:ext cx="5143499" cy="1036181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just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озмещение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затрат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прироста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объема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молока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сырого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крупного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рогатого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скота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козьего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овечьего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переработанного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пищевую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продукцию</a:t>
            </a:r>
            <a:endParaRPr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7722676" name="TextBox 1547722675"/>
          <p:cNvSpPr txBox="1"/>
          <p:nvPr/>
        </p:nvSpPr>
        <p:spPr bwMode="auto">
          <a:xfrm>
            <a:off x="386863" y="3364654"/>
            <a:ext cx="5222630" cy="564257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just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озмещение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затрат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прирост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товарного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поголовья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коров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специализированных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мясных</a:t>
            </a:r>
            <a:r>
              <a:rPr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пород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5856410" y="1565533"/>
            <a:ext cx="501892" cy="1582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5858607" y="2366497"/>
            <a:ext cx="499695" cy="154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5856410" y="3639153"/>
            <a:ext cx="501892" cy="1582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1776688" y="647993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6936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801</TotalTime>
  <Words>1096</Words>
  <Application>Microsoft Office PowerPoint</Application>
  <DocSecurity>0</DocSecurity>
  <PresentationFormat>Широкоэкранный</PresentationFormat>
  <Paragraphs>138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Отборы получателей субсидий</vt:lpstr>
      <vt:lpstr>Презентация PowerPoint</vt:lpstr>
      <vt:lpstr>Презентация PowerPoint</vt:lpstr>
      <vt:lpstr>Презентация PowerPoint</vt:lpstr>
      <vt:lpstr>Презентация PowerPoint</vt:lpstr>
      <vt:lpstr>Изменения в перечне направлений государственной поддержки</vt:lpstr>
      <vt:lpstr>Презентация PowerPoint</vt:lpstr>
      <vt:lpstr>Презентация PowerPoint</vt:lpstr>
      <vt:lpstr>Спасибо за внимание!</vt:lpstr>
    </vt:vector>
  </TitlesOfParts>
  <Manager/>
  <Company>PNO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Панченко Наталья Васильевна</dc:creator>
  <cp:keywords/>
  <dc:description/>
  <cp:lastModifiedBy>Панченко Наталья Васильевна</cp:lastModifiedBy>
  <cp:revision>215</cp:revision>
  <cp:lastPrinted>2024-02-18T07:57:29Z</cp:lastPrinted>
  <dcterms:created xsi:type="dcterms:W3CDTF">2021-12-18T09:41:14Z</dcterms:created>
  <dcterms:modified xsi:type="dcterms:W3CDTF">2024-02-18T10:14:59Z</dcterms:modified>
  <cp:category/>
  <dc:identifier/>
  <cp:contentStatus/>
  <dc:language/>
  <cp:version/>
</cp:coreProperties>
</file>