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6133" r:id="rId1"/>
  </p:sldMasterIdLst>
  <p:notesMasterIdLst>
    <p:notesMasterId r:id="rId7"/>
  </p:notesMasterIdLst>
  <p:handoutMasterIdLst>
    <p:handoutMasterId r:id="rId8"/>
  </p:handoutMasterIdLst>
  <p:sldIdLst>
    <p:sldId id="572" r:id="rId2"/>
    <p:sldId id="590" r:id="rId3"/>
    <p:sldId id="639" r:id="rId4"/>
    <p:sldId id="583" r:id="rId5"/>
    <p:sldId id="638" r:id="rId6"/>
  </p:sldIdLst>
  <p:sldSz cx="9144000" cy="6858000" type="screen4x3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843D3E9-1FC3-4584-AA34-6EC906565BC7}">
          <p14:sldIdLst>
            <p14:sldId id="572"/>
            <p14:sldId id="590"/>
            <p14:sldId id="639"/>
            <p14:sldId id="583"/>
            <p14:sldId id="63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D2CCCF"/>
    <a:srgbClr val="000000"/>
    <a:srgbClr val="FF9900"/>
    <a:srgbClr val="800000"/>
    <a:srgbClr val="FFFF9B"/>
    <a:srgbClr val="FBFEF8"/>
    <a:srgbClr val="C7EA7A"/>
    <a:srgbClr val="7C7688"/>
    <a:srgbClr val="686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9" autoAdjust="0"/>
    <p:restoredTop sz="91314" autoAdjust="0"/>
  </p:normalViewPr>
  <p:slideViewPr>
    <p:cSldViewPr>
      <p:cViewPr varScale="1">
        <p:scale>
          <a:sx n="117" d="100"/>
          <a:sy n="117" d="100"/>
        </p:scale>
        <p:origin x="-16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1"/>
            <a:ext cx="2970203" cy="49450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667" tIns="46333" rIns="92667" bIns="46333" numCol="1" anchor="t" anchorCtr="0" compatLnSpc="1">
            <a:prstTxWarp prst="textNoShape">
              <a:avLst/>
            </a:prstTxWarp>
          </a:bodyPr>
          <a:lstStyle>
            <a:lvl1pPr defTabSz="926376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803" y="1"/>
            <a:ext cx="2970203" cy="49450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667" tIns="46333" rIns="92667" bIns="46333" numCol="1" anchor="t" anchorCtr="0" compatLnSpc="1">
            <a:prstTxWarp prst="textNoShape">
              <a:avLst/>
            </a:prstTxWarp>
          </a:bodyPr>
          <a:lstStyle>
            <a:lvl1pPr algn="r" defTabSz="926376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32136"/>
            <a:ext cx="2970203" cy="49450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667" tIns="46333" rIns="92667" bIns="46333" numCol="1" anchor="b" anchorCtr="0" compatLnSpc="1">
            <a:prstTxWarp prst="textNoShape">
              <a:avLst/>
            </a:prstTxWarp>
          </a:bodyPr>
          <a:lstStyle>
            <a:lvl1pPr defTabSz="926376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803" y="9432136"/>
            <a:ext cx="2970203" cy="49450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667" tIns="46333" rIns="92667" bIns="46333" numCol="1" anchor="b" anchorCtr="0" compatLnSpc="1">
            <a:prstTxWarp prst="textNoShape">
              <a:avLst/>
            </a:prstTxWarp>
          </a:bodyPr>
          <a:lstStyle>
            <a:lvl1pPr algn="r" defTabSz="926376">
              <a:defRPr sz="1300"/>
            </a:lvl1pPr>
          </a:lstStyle>
          <a:p>
            <a:pPr>
              <a:defRPr/>
            </a:pPr>
            <a:fld id="{A2A8FE39-E687-4182-9875-17CC9FE938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850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2"/>
            <a:ext cx="2997378" cy="5341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67" tIns="45687" rIns="91367" bIns="45687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371" y="2"/>
            <a:ext cx="2920644" cy="5341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67" tIns="45687" rIns="91367" bIns="45687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62000"/>
            <a:ext cx="4979987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401" y="4724782"/>
            <a:ext cx="4997228" cy="4494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67" tIns="45687" rIns="91367" bIns="456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449565"/>
            <a:ext cx="2997378" cy="45647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67" tIns="45687" rIns="91367" bIns="45687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371" y="9449565"/>
            <a:ext cx="2920644" cy="45647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67" tIns="45687" rIns="91367" bIns="45687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4A60EA0-70BD-4931-82F7-34D3378179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161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611313" y="1185863"/>
            <a:ext cx="7883526" cy="59118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464465" y="7491191"/>
            <a:ext cx="3728749" cy="7095565"/>
          </a:xfrm>
          <a:noFill/>
          <a:ln/>
        </p:spPr>
        <p:txBody>
          <a:bodyPr lIns="93228" tIns="46614" rIns="93228" bIns="46614"/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600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84604" y="9428961"/>
            <a:ext cx="2971801" cy="49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01" tIns="45750" rIns="91501" bIns="45750" anchor="b"/>
          <a:lstStyle>
            <a:lvl1pPr defTabSz="90646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0646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0646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0646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0646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eaLnBrk="1" hangingPunct="1"/>
            <a:fld id="{4FC4CF3B-635D-49B2-ADA8-8B40A0600050}" type="slidenum">
              <a:rPr lang="ru-RU" altLang="ru-RU" sz="1300">
                <a:latin typeface="Arial" charset="0"/>
              </a:rPr>
              <a:pPr algn="r" eaLnBrk="1" hangingPunct="1"/>
              <a:t>1</a:t>
            </a:fld>
            <a:endParaRPr lang="ru-RU" altLang="ru-RU" sz="1300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9325" y="749300"/>
            <a:ext cx="4957763" cy="3717925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1" y="4715273"/>
            <a:ext cx="5486400" cy="44632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01" tIns="45750" rIns="91501" bIns="45750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аааа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A60EA0-70BD-4931-82F7-34D337817968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451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аааа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A60EA0-70BD-4931-82F7-34D337817968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451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15CFC5-6CF2-447A-805E-326902B51A38}" type="datetime1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675F-043A-4978-886A-7F9FCC37B9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673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5C895A-50D1-4FFA-9120-B77A7DA69AA6}" type="datetime1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EEAF2-254C-46A5-856C-CAA25BDA77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59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90D561-7933-48A2-BFD8-4266068C0F9E}" type="datetime1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EEAF2-254C-46A5-856C-CAA25BDA77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2367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3A106F-9D95-48C4-88BA-F7122A2A1115}" type="datetime1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EEAF2-254C-46A5-856C-CAA25BDA77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83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F33589-F391-4CF9-B1DD-13D9DAB8E506}" type="datetime1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EEAF2-254C-46A5-856C-CAA25BDA77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0854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0B8A4D-6026-4B36-BC1D-035C96A931A3}" type="datetime1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EEAF2-254C-46A5-856C-CAA25BDA77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694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5198A5-78D6-4C7A-A6EB-7B3D6DCC8280}" type="datetime1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8BA0F-6CC4-4E01-8BA0-92612002A05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085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331BAF-017D-416B-B81F-A64CAEF17A7D}" type="datetime1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2B7499-AFBC-4B11-B3D9-D8E09412A3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03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891F31-A8BF-469C-ABE8-688C69769E0C}" type="datetime1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BF808-53F5-4C5D-A6E4-F647CF4856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50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2C5F62-FEA0-4BA1-B7C5-29ED0385277B}" type="datetime1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FECB9E-5FF9-4F15-A9F0-3EDA436513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150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31F233-BD8F-4170-87C4-897C2FE775A3}" type="datetime1">
              <a:rPr lang="ru-RU" smtClean="0"/>
              <a:t>24.01.2019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2EA704-9F6C-4FD2-910D-3EE9D5540DC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1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5DD28-0A17-4C55-8490-3F80FF7D23BE}" type="datetime1">
              <a:rPr lang="ru-RU" smtClean="0"/>
              <a:t>24.01.2019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0AF21A-6A78-4FE4-BC7C-B28E9715D26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196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87E06C-EAED-4713-A2E5-7011B21C1431}" type="datetime1">
              <a:rPr lang="ru-RU" smtClean="0"/>
              <a:t>24.01.2019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53BC99-2634-4D64-899F-71AD495C56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86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E8664A-676C-4A6A-8355-ECADCC95A953}" type="datetime1">
              <a:rPr lang="ru-RU" smtClean="0"/>
              <a:t>24.01.2019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EC729-0578-4946-8828-FA4849AAD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224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DE3601-F3C2-483A-8C3C-77A0EC0D86CA}" type="datetime1">
              <a:rPr lang="ru-RU" smtClean="0"/>
              <a:t>24.01.2019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979FB-E759-4355-AE21-038119AD98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62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CA8BB9-6550-4F49-8B87-C2E65EC30CA6}" type="datetime1">
              <a:rPr lang="ru-RU" smtClean="0"/>
              <a:t>24.01.2019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EA6627-83DC-424F-B75F-AA1E9F0E0C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97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3F4B290-9CFA-4639-9D6D-067EC8BA6C62}" type="datetime1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89EEAF2-254C-46A5-856C-CAA25BDA77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43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34" r:id="rId1"/>
    <p:sldLayoutId id="2147486135" r:id="rId2"/>
    <p:sldLayoutId id="2147486136" r:id="rId3"/>
    <p:sldLayoutId id="2147486137" r:id="rId4"/>
    <p:sldLayoutId id="2147486138" r:id="rId5"/>
    <p:sldLayoutId id="2147486139" r:id="rId6"/>
    <p:sldLayoutId id="2147486140" r:id="rId7"/>
    <p:sldLayoutId id="2147486141" r:id="rId8"/>
    <p:sldLayoutId id="2147486142" r:id="rId9"/>
    <p:sldLayoutId id="2147486143" r:id="rId10"/>
    <p:sldLayoutId id="2147486144" r:id="rId11"/>
    <p:sldLayoutId id="2147486145" r:id="rId12"/>
    <p:sldLayoutId id="2147486146" r:id="rId13"/>
    <p:sldLayoutId id="2147486147" r:id="rId14"/>
    <p:sldLayoutId id="2147486148" r:id="rId15"/>
    <p:sldLayoutId id="214748614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329423" y="298014"/>
            <a:ext cx="84406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ХОЗЯЙСТВА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НОВОСИБИРСКОЙ ОБЛАСТИ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594657" y="980729"/>
            <a:ext cx="7910146" cy="3528392"/>
          </a:xfrm>
          <a:prstGeom prst="roundRect">
            <a:avLst>
              <a:gd name="adj" fmla="val 16667"/>
            </a:avLst>
          </a:prstGeom>
          <a:noFill/>
          <a:ln w="28575">
            <a:noFill/>
            <a:round/>
            <a:headEnd/>
            <a:tailEnd/>
          </a:ln>
        </p:spPr>
        <p:txBody>
          <a:bodyPr tIns="0" anchor="t"/>
          <a:lstStyle/>
          <a:p>
            <a:pPr algn="ctr">
              <a:spcBef>
                <a:spcPts val="0"/>
              </a:spcBef>
              <a:defRPr/>
            </a:pP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algn="ctr">
              <a:spcBef>
                <a:spcPts val="0"/>
              </a:spcBef>
              <a:defRPr/>
            </a:pP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Закон Новосибирской области</a:t>
            </a:r>
          </a:p>
          <a:p>
            <a:pPr algn="ctr">
              <a:spcBef>
                <a:spcPts val="0"/>
              </a:spcBef>
              <a:defRPr/>
            </a:pP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  <a:spcBef>
                <a:spcPts val="0"/>
              </a:spcBef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О государственной поддержке ведения садоводства и огородничества для собственных нужд на территории Новосибирской области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83275" y="5661248"/>
            <a:ext cx="7510096" cy="0"/>
          </a:xfrm>
          <a:prstGeom prst="line">
            <a:avLst/>
          </a:prstGeom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16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Oval 17"/>
          <p:cNvSpPr>
            <a:spLocks noChangeArrowheads="1"/>
          </p:cNvSpPr>
          <p:nvPr/>
        </p:nvSpPr>
        <p:spPr bwMode="auto">
          <a:xfrm>
            <a:off x="684214" y="6473764"/>
            <a:ext cx="372867" cy="44144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altLang="ru-RU" sz="1600">
              <a:solidFill>
                <a:srgbClr val="000099"/>
              </a:solidFill>
            </a:endParaRPr>
          </a:p>
        </p:txBody>
      </p:sp>
      <p:sp>
        <p:nvSpPr>
          <p:cNvPr id="25" name="Прямоугольник 13"/>
          <p:cNvSpPr>
            <a:spLocks noChangeArrowheads="1"/>
          </p:cNvSpPr>
          <p:nvPr/>
        </p:nvSpPr>
        <p:spPr bwMode="auto">
          <a:xfrm>
            <a:off x="527050" y="6450027"/>
            <a:ext cx="83581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СЕЛЬСКОГО ХОЗЯЙСТВА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НОВОСИБИРСКОЙ ОБЛАСТИ 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 bwMode="auto">
          <a:xfrm>
            <a:off x="169865" y="6453336"/>
            <a:ext cx="8715375" cy="0"/>
          </a:xfrm>
          <a:prstGeom prst="line">
            <a:avLst/>
          </a:prstGeom>
          <a:ln>
            <a:solidFill>
              <a:srgbClr val="EA3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164288" y="646915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" name="AutoShape 18" descr="Картинки по запросу росстат эмблем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20" descr="Картинки по запросу росстат эмблем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32" descr="Картинки по запросу галочка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34" descr="Картинки по запросу галочка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36" descr="Картинки по запросу галочк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38" descr="Картинки по запросу галочка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40" descr="Картинки по запросу галочка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42" descr="Картинки по запросу галочка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44" descr="Картинки по запросу галочка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8" descr="Картинки по запросу МОЛОЧНЫЙ ЗАВОД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0" descr="Картинки по запросу МОЛОЧНЫЙ ЗАВОД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" name="AutoShape 3"/>
          <p:cNvSpPr>
            <a:spLocks noChangeArrowheads="1"/>
          </p:cNvSpPr>
          <p:nvPr/>
        </p:nvSpPr>
        <p:spPr bwMode="auto">
          <a:xfrm>
            <a:off x="250078" y="1074738"/>
            <a:ext cx="8570394" cy="386643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xtLst/>
        </p:spPr>
        <p:txBody>
          <a:bodyPr anchor="ctr"/>
          <a:lstStyle/>
          <a:p>
            <a:pPr algn="ctr">
              <a:lnSpc>
                <a:spcPct val="20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проекта закона Новосибирской области</a:t>
            </a:r>
          </a:p>
          <a:p>
            <a:pPr algn="ctr">
              <a:lnSpc>
                <a:spcPct val="20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«О государственной поддержке ведения садоводства и огородничества для собственных нужд на территории Новосибирской области»</a:t>
            </a:r>
          </a:p>
          <a:p>
            <a:pPr algn="ctr">
              <a:lnSpc>
                <a:spcPct val="20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обусловлена необходимостью приведения законодательства в соответствие с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29 июля 2017 года № 217-ФЗ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</a:r>
          </a:p>
          <a:p>
            <a:pPr algn="ctr">
              <a:lnSpc>
                <a:spcPct val="150000"/>
              </a:lnSpc>
            </a:pP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604447" y="6165304"/>
            <a:ext cx="400759" cy="406946"/>
          </a:xfrm>
        </p:spPr>
        <p:txBody>
          <a:bodyPr/>
          <a:lstStyle/>
          <a:p>
            <a:pPr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2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29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532440" y="6041363"/>
            <a:ext cx="288032" cy="365125"/>
          </a:xfrm>
        </p:spPr>
        <p:txBody>
          <a:bodyPr/>
          <a:lstStyle/>
          <a:p>
            <a:pPr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3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16632"/>
            <a:ext cx="65527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ОРГАНОВ ГОСУДАРСТВЕННОЙ ВЛАСТИ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2766" y="1378679"/>
            <a:ext cx="25200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glow rad="127000">
              <a:schemeClr val="accent1">
                <a:lumMod val="40000"/>
                <a:lumOff val="6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Законодательное собрание Новосибирской области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09019" y="1380346"/>
            <a:ext cx="25200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glow rad="127000">
              <a:schemeClr val="accent1">
                <a:lumMod val="40000"/>
                <a:lumOff val="6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                      Новосибирской области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6243624" y="1517178"/>
            <a:ext cx="25200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glow rad="127000">
              <a:schemeClr val="accent1">
                <a:lumMod val="40000"/>
                <a:lumOff val="6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исполнительный орган государственной власти Новосибирской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</p:txBody>
      </p:sp>
      <p:sp>
        <p:nvSpPr>
          <p:cNvPr id="7" name="Стрелка вниз 6"/>
          <p:cNvSpPr/>
          <p:nvPr/>
        </p:nvSpPr>
        <p:spPr>
          <a:xfrm flipH="1">
            <a:off x="1439901" y="1976214"/>
            <a:ext cx="45719" cy="431494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405" y="1957908"/>
            <a:ext cx="98138" cy="44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206" y="1976214"/>
            <a:ext cx="94144" cy="431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23528" y="2504638"/>
            <a:ext cx="2520000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законов Новосибирской области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3189441"/>
            <a:ext cx="2520000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контроля за их соблюдением и исполнением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348071" y="3889353"/>
            <a:ext cx="2520000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иных полномочий, установленных федеральным законодательством и законодательством Новосибирской области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47097" y="2473386"/>
            <a:ext cx="2520000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порядка осуществления государственной поддержки ведения садоводства и огородничества на территории Новосибирской области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3329785" y="3595856"/>
            <a:ext cx="2506155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порядка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безвозмездного приобретения в государственную собственность Новосибирской области имущества общего пользования (автомобильных дорог, объектов электросетевого хозяйства, водоснабжения, связи и других объектов)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22722" y="5455051"/>
            <a:ext cx="2520280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иных полномочий, установленных федеральным законодательством и законодательством Новосибирской области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228464" y="2466166"/>
            <a:ext cx="2520000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государственной поддержки ведения садоводства и огородничества для собственных нужд на территории Новосибирской области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10800000" flipH="1" flipV="1">
            <a:off x="6228464" y="3626633"/>
            <a:ext cx="2535160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иных полномочий, установленных федеральным законодательством и законодательством Новосибирской области </a:t>
            </a:r>
          </a:p>
        </p:txBody>
      </p:sp>
      <p:sp>
        <p:nvSpPr>
          <p:cNvPr id="18" name="Стрелка вниз 17"/>
          <p:cNvSpPr/>
          <p:nvPr/>
        </p:nvSpPr>
        <p:spPr>
          <a:xfrm>
            <a:off x="1443959" y="3665105"/>
            <a:ext cx="45719" cy="216024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1442607" y="2986537"/>
            <a:ext cx="45719" cy="177890"/>
          </a:xfrm>
          <a:prstGeom prst="down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4537143" y="3424090"/>
            <a:ext cx="45719" cy="207477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flipH="1">
            <a:off x="4514755" y="5350183"/>
            <a:ext cx="45719" cy="125530"/>
          </a:xfrm>
          <a:prstGeom prst="downArrow">
            <a:avLst>
              <a:gd name="adj1" fmla="val 50000"/>
              <a:gd name="adj2" fmla="val 53132"/>
            </a:avLst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7408618" y="3429580"/>
            <a:ext cx="45719" cy="201987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6470714"/>
            <a:ext cx="85689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СЕЛЬСКОГО ХОЗЯЙСТВА НОВОСИБИРСКОЙ ОБЛАСТИ 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 bwMode="auto">
          <a:xfrm flipV="1">
            <a:off x="290125" y="6469906"/>
            <a:ext cx="8715375" cy="77752"/>
          </a:xfrm>
          <a:prstGeom prst="line">
            <a:avLst/>
          </a:prstGeom>
          <a:ln>
            <a:solidFill>
              <a:srgbClr val="EA3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53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370492" y="176859"/>
            <a:ext cx="8439401" cy="672227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ГОСУДАРСТВЕННОЙ ПОДДЕРЖКИ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60" descr="https://img.myloview.ru/murals/hand-draw-sprouts-plants-seeding-400-19980848.jpg"/>
          <p:cNvSpPr>
            <a:spLocks noChangeAspect="1" noChangeArrowheads="1"/>
          </p:cNvSpPr>
          <p:nvPr/>
        </p:nvSpPr>
        <p:spPr bwMode="auto">
          <a:xfrm>
            <a:off x="1620179" y="3224917"/>
            <a:ext cx="28135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" name="AutoShape 65" descr="https://img.myloview.ru/murals/hand-draw-sprouts-plants-seeding-400-19980848.jpg"/>
          <p:cNvSpPr>
            <a:spLocks noChangeAspect="1" noChangeArrowheads="1"/>
          </p:cNvSpPr>
          <p:nvPr/>
        </p:nvSpPr>
        <p:spPr bwMode="auto">
          <a:xfrm>
            <a:off x="6584539" y="5325289"/>
            <a:ext cx="28135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" name="AutoShape 67" descr="https://img.myloview.ru/murals/hand-draw-sprouts-plants-seeding-400-19980848.jpg"/>
          <p:cNvSpPr>
            <a:spLocks noChangeAspect="1" noChangeArrowheads="1"/>
          </p:cNvSpPr>
          <p:nvPr/>
        </p:nvSpPr>
        <p:spPr bwMode="auto">
          <a:xfrm>
            <a:off x="424961" y="160338"/>
            <a:ext cx="28135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Прямоугольник 13"/>
          <p:cNvSpPr>
            <a:spLocks noChangeArrowheads="1"/>
          </p:cNvSpPr>
          <p:nvPr/>
        </p:nvSpPr>
        <p:spPr bwMode="auto">
          <a:xfrm>
            <a:off x="527050" y="6450027"/>
            <a:ext cx="83581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СЕЛЬСКОГО </a:t>
            </a:r>
            <a:r>
              <a:rPr lang="ru-RU" alt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ХОЗЯЙСТВА НОВОСИБИРСКОЙ ОБЛАСТИ </a:t>
            </a:r>
            <a:endParaRPr lang="ru-RU" alt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 bwMode="auto">
          <a:xfrm>
            <a:off x="290125" y="6469906"/>
            <a:ext cx="8715375" cy="0"/>
          </a:xfrm>
          <a:prstGeom prst="line">
            <a:avLst/>
          </a:prstGeom>
          <a:ln>
            <a:solidFill>
              <a:srgbClr val="EA3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76456" y="6041363"/>
            <a:ext cx="288032" cy="365125"/>
          </a:xfrm>
        </p:spPr>
        <p:txBody>
          <a:bodyPr/>
          <a:lstStyle/>
          <a:p>
            <a:pPr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4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361813" y="28517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1907704" y="155679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330590" y="1065455"/>
            <a:ext cx="3277785" cy="13231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144000" tIns="216000" rIns="0" bIns="180000" anchor="ctr" anchorCtr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ИНЖЕНЕРНОЕ</a:t>
            </a: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ТЕРРИТОРИЙ </a:t>
            </a: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САДОВОДСТВА </a:t>
            </a: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ОГОРОДНИЧЕСТВА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 rot="10800000" flipH="1" flipV="1">
            <a:off x="4139951" y="1134177"/>
            <a:ext cx="4745287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противопожарные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4139950" y="1522386"/>
            <a:ext cx="4745287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электроснабжения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 rot="10800000" flipV="1">
            <a:off x="4147626" y="1949890"/>
            <a:ext cx="4745287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водоснабжения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1229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2" y="1205601"/>
            <a:ext cx="504057" cy="10809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9" name="Picture 1229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2" y="1625104"/>
            <a:ext cx="504057" cy="920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2" name="Прямоугольник 21"/>
          <p:cNvSpPr/>
          <p:nvPr/>
        </p:nvSpPr>
        <p:spPr>
          <a:xfrm>
            <a:off x="330589" y="2476291"/>
            <a:ext cx="3277785" cy="9538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144000" tIns="216000" rIns="0" bIns="180000" anchor="ctr" anchorCtr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ЗЕМЛЕУСТРОЙСТВО  И ОРГАНИЗАЦИЯ ТЕРРИТОРИЙ САДОВОДСТВА И ОГОРОДНИЧЕСТВА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30590" y="3529718"/>
            <a:ext cx="3277785" cy="104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144000" tIns="216000" rIns="0" bIns="180000" anchor="ctr" anchorCtr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СТРОИТЕЛЬСТВО, РЕКОНСТРУКЦИЯ И КАПИТАЛЬНЫЙ РЕМОНТ ИМУЩЕСТВА ОБЩЕГО ПОЛЬЗОВАНИЯ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70491" y="4931750"/>
            <a:ext cx="8532000" cy="79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144000" tIns="216000" rIns="0" bIns="180000" anchor="ctr" anchorCtr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КОНСУЛЬТАЦИОННАЯ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ПОДДЕРЖКА, А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ИНЫЕ НЕФИНАНСОВЫЕ МЕРЫ ГОСУДАРСТВЕННОЙ ПОДДЕРЖКИ В СООТВЕТСТВИИ С ФЕДЕРАЛЬНЫМ ЗАКОНОДАТЕЛЬСТВОМ  И ЗАКОНОДАТЕЛЬСТВОМ НОВОСИБИРСКОЙ ОБЛАСТИ</a:t>
            </a:r>
          </a:p>
          <a:p>
            <a:pPr algn="ctr"/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0800000" flipV="1">
            <a:off x="4165200" y="2476291"/>
            <a:ext cx="4745286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межевание</a:t>
            </a:r>
          </a:p>
        </p:txBody>
      </p:sp>
      <p:sp>
        <p:nvSpPr>
          <p:cNvPr id="27" name="Прямоугольник 26"/>
          <p:cNvSpPr/>
          <p:nvPr/>
        </p:nvSpPr>
        <p:spPr>
          <a:xfrm rot="10800000" flipV="1">
            <a:off x="4139948" y="2944070"/>
            <a:ext cx="4745286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кадастровые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Picture 1229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3" y="2553421"/>
            <a:ext cx="471155" cy="936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9" name="Picture 1229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227" y="3028016"/>
            <a:ext cx="502505" cy="10910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0" name="Прямоугольник 29"/>
          <p:cNvSpPr/>
          <p:nvPr/>
        </p:nvSpPr>
        <p:spPr>
          <a:xfrm rot="10800000" flipV="1">
            <a:off x="4139947" y="3434422"/>
            <a:ext cx="4745285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 и ремонт дорог и пешеходных переходов садоводческих, огороднических объединений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 rot="10800000" flipV="1">
            <a:off x="4147629" y="4051718"/>
            <a:ext cx="474528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txBody>
          <a:bodyPr vert="horz"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 и капитальный ремонт дорог общего пользования к территориям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садоводческих, огороднических объединений граждан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1229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2" y="2045901"/>
            <a:ext cx="504057" cy="9691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7" name="Picture 1229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707959" y="3623918"/>
            <a:ext cx="533689" cy="936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8676456" y="6309320"/>
            <a:ext cx="652661" cy="309774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32" name="Picture 1229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706279" y="4358411"/>
            <a:ext cx="504000" cy="8839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4" name="Прямоугольник 33"/>
          <p:cNvSpPr/>
          <p:nvPr/>
        </p:nvSpPr>
        <p:spPr>
          <a:xfrm rot="10800000" flipV="1">
            <a:off x="320856" y="747929"/>
            <a:ext cx="1440000" cy="276999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1.1. субсидии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 rot="10800000" flipV="1">
            <a:off x="339595" y="4613547"/>
            <a:ext cx="1116000" cy="276999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1.2.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 rot="10800000" flipV="1">
            <a:off x="984074" y="5856947"/>
            <a:ext cx="7444140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расходов, связанных с реализацией настоящего Закона, осуществляется за счет средств областного бюджета Новосибирской области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34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370492" y="176859"/>
            <a:ext cx="8439401" cy="672227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2" name="AutoShape 60" descr="https://img.myloview.ru/murals/hand-draw-sprouts-plants-seeding-400-19980848.jpg"/>
          <p:cNvSpPr>
            <a:spLocks noChangeAspect="1" noChangeArrowheads="1"/>
          </p:cNvSpPr>
          <p:nvPr/>
        </p:nvSpPr>
        <p:spPr bwMode="auto">
          <a:xfrm>
            <a:off x="1620179" y="3224917"/>
            <a:ext cx="28135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" name="AutoShape 65" descr="https://img.myloview.ru/murals/hand-draw-sprouts-plants-seeding-400-19980848.jpg"/>
          <p:cNvSpPr>
            <a:spLocks noChangeAspect="1" noChangeArrowheads="1"/>
          </p:cNvSpPr>
          <p:nvPr/>
        </p:nvSpPr>
        <p:spPr bwMode="auto">
          <a:xfrm>
            <a:off x="6584539" y="5301208"/>
            <a:ext cx="28135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" name="AutoShape 67" descr="https://img.myloview.ru/murals/hand-draw-sprouts-plants-seeding-400-19980848.jpg"/>
          <p:cNvSpPr>
            <a:spLocks noChangeAspect="1" noChangeArrowheads="1"/>
          </p:cNvSpPr>
          <p:nvPr/>
        </p:nvSpPr>
        <p:spPr bwMode="auto">
          <a:xfrm>
            <a:off x="424961" y="160338"/>
            <a:ext cx="28135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Прямоугольник 13"/>
          <p:cNvSpPr>
            <a:spLocks noChangeArrowheads="1"/>
          </p:cNvSpPr>
          <p:nvPr/>
        </p:nvSpPr>
        <p:spPr bwMode="auto">
          <a:xfrm>
            <a:off x="527050" y="6450027"/>
            <a:ext cx="83581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СЕЛЬСКОГО ХОЗЯЙСТВА </a:t>
            </a:r>
            <a:r>
              <a:rPr lang="ru-RU" alt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НОВОСИБИРСКОЙ ОБЛАСТИ </a:t>
            </a:r>
            <a:endParaRPr lang="ru-RU" alt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 bwMode="auto">
          <a:xfrm>
            <a:off x="169865" y="6453336"/>
            <a:ext cx="8715375" cy="0"/>
          </a:xfrm>
          <a:prstGeom prst="line">
            <a:avLst/>
          </a:prstGeom>
          <a:ln>
            <a:solidFill>
              <a:srgbClr val="EA3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809892" y="6041363"/>
            <a:ext cx="226603" cy="365125"/>
          </a:xfrm>
        </p:spPr>
        <p:txBody>
          <a:bodyPr/>
          <a:lstStyle/>
          <a:p>
            <a:pPr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                    5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464496" y="349894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1907704" y="155679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 rot="10800000" flipV="1">
            <a:off x="4025600" y="3358047"/>
            <a:ext cx="3348000" cy="140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  <a:prstDash val="sysDot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108000" tIns="36000" rIns="10800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 УРОВНЯ САМООБЕСПЕЧЕННОСТИ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В ПЛОДОВО-ЯГОДНОЙ ПРОДУКЦИИ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51519" y="1602958"/>
            <a:ext cx="3570577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  <a:prstDash val="sysDot"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ПРИВЛЕКАТЕЛЬНОСТИ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ВЕДЕНИЯ САДОВОДСТВА И ОГОРОДНИЧЕСТВА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07504" y="456942"/>
            <a:ext cx="8928992" cy="8838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lt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lnSpc>
                <a:spcPct val="150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РЕАЛИЗАЦИЯ УКАЗАННЫХ МЕРОПРИЯТИЙ БУДЕТ СПОСОБСТВОВАТЬ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2432113"/>
            <a:ext cx="3600398" cy="9452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  <a:prstDash val="sysDot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anchor="ctr">
            <a:no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 УРОВНЯ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САМОЗАНЯТОСТИ НАСЕЛЕНИЯ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 rot="10800000" flipV="1">
            <a:off x="5461893" y="4762048"/>
            <a:ext cx="3348000" cy="155984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  <a:prstDash val="sysDash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108000" tIns="36000" rIns="10800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УВЕЛИЧЕНИЮ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ОБЪЕМОВ ПРОИЗВЕДЕННОЙ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СЕЛЬСКОХОЗЯЙСТВЕННОЙ ПРОДУКЦИИ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90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20165</TotalTime>
  <Words>365</Words>
  <Application>Microsoft Office PowerPoint</Application>
  <PresentationFormat>Экран (4:3)</PresentationFormat>
  <Paragraphs>63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MCX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Кудряшова Оксана Сергеевна</cp:lastModifiedBy>
  <cp:revision>1496</cp:revision>
  <cp:lastPrinted>2019-01-23T04:08:16Z</cp:lastPrinted>
  <dcterms:created xsi:type="dcterms:W3CDTF">2009-06-22T09:46:00Z</dcterms:created>
  <dcterms:modified xsi:type="dcterms:W3CDTF">2019-01-24T03:19:32Z</dcterms:modified>
</cp:coreProperties>
</file>