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905" r:id="rId1"/>
  </p:sldMasterIdLst>
  <p:notesMasterIdLst>
    <p:notesMasterId r:id="rId12"/>
  </p:notesMasterIdLst>
  <p:handoutMasterIdLst>
    <p:handoutMasterId r:id="rId13"/>
  </p:handoutMasterIdLst>
  <p:sldIdLst>
    <p:sldId id="608" r:id="rId2"/>
    <p:sldId id="627" r:id="rId3"/>
    <p:sldId id="629" r:id="rId4"/>
    <p:sldId id="630" r:id="rId5"/>
    <p:sldId id="631" r:id="rId6"/>
    <p:sldId id="636" r:id="rId7"/>
    <p:sldId id="632" r:id="rId8"/>
    <p:sldId id="633" r:id="rId9"/>
    <p:sldId id="634" r:id="rId10"/>
    <p:sldId id="635" r:id="rId11"/>
  </p:sldIdLst>
  <p:sldSz cx="12192000" cy="6858000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9F89"/>
    <a:srgbClr val="507260"/>
    <a:srgbClr val="339933"/>
    <a:srgbClr val="009900"/>
    <a:srgbClr val="700000"/>
    <a:srgbClr val="CCECFF"/>
    <a:srgbClr val="713605"/>
    <a:srgbClr val="F5E4E3"/>
    <a:srgbClr val="D1F3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5" autoAdjust="0"/>
    <p:restoredTop sz="96368" autoAdjust="0"/>
  </p:normalViewPr>
  <p:slideViewPr>
    <p:cSldViewPr snapToGrid="0">
      <p:cViewPr varScale="1">
        <p:scale>
          <a:sx n="112" d="100"/>
          <a:sy n="112" d="100"/>
        </p:scale>
        <p:origin x="42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640528306632554"/>
          <c:y val="9.8524568705126801E-3"/>
          <c:w val="0.41287227627870793"/>
          <c:h val="0.90741461870405882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15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A1-41B8-B0FD-7045EC91BA83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A1-41B8-B0FD-7045EC91BA83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A1-41B8-B0FD-7045EC91BA83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A1-41B8-B0FD-7045EC91BA83}"/>
              </c:ext>
            </c:extLst>
          </c:dPt>
          <c:dPt>
            <c:idx val="4"/>
            <c:bubble3D val="0"/>
            <c:spPr>
              <a:pattFill prst="ltUpDiag">
                <a:fgClr>
                  <a:schemeClr val="accent5"/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5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A1-41B8-B0FD-7045EC91BA83}"/>
              </c:ext>
            </c:extLst>
          </c:dPt>
          <c:dPt>
            <c:idx val="5"/>
            <c:bubble3D val="0"/>
            <c:spPr>
              <a:pattFill prst="ltUpDiag">
                <a:fgClr>
                  <a:schemeClr val="accent6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6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CA1-41B8-B0FD-7045EC91BA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[Книга1]Лист1!$B$4:$B$9</c:f>
              <c:strCache>
                <c:ptCount val="6"/>
                <c:pt idx="0">
                  <c:v>Профицит</c:v>
                </c:pt>
                <c:pt idx="1">
                  <c:v>на семена </c:v>
                </c:pt>
                <c:pt idx="2">
                  <c:v>на корм скоту</c:v>
                </c:pt>
                <c:pt idx="3">
                  <c:v>переработка на кормовые цели</c:v>
                </c:pt>
                <c:pt idx="4">
                  <c:v>переработка на продовольственные цели</c:v>
                </c:pt>
                <c:pt idx="5">
                  <c:v>личное потребление</c:v>
                </c:pt>
              </c:strCache>
            </c:strRef>
          </c:cat>
          <c:val>
            <c:numRef>
              <c:f>[Книга1]Лист1!$C$4:$C$9</c:f>
              <c:numCache>
                <c:formatCode>General</c:formatCode>
                <c:ptCount val="6"/>
                <c:pt idx="0">
                  <c:v>1330</c:v>
                </c:pt>
                <c:pt idx="1">
                  <c:v>357</c:v>
                </c:pt>
                <c:pt idx="2">
                  <c:v>432</c:v>
                </c:pt>
                <c:pt idx="3">
                  <c:v>463</c:v>
                </c:pt>
                <c:pt idx="4">
                  <c:v>304</c:v>
                </c:pt>
                <c:pt idx="5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CA1-41B8-B0FD-7045EC91BA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2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[Книга1]Лист1!$B$36</c:f>
              <c:strCache>
                <c:ptCount val="1"/>
                <c:pt idx="0">
                  <c:v>2016 год</c:v>
                </c:pt>
              </c:strCache>
            </c:strRef>
          </c:tx>
          <c:spPr>
            <a:noFill/>
            <a:ln w="25400" cap="flat" cmpd="sng" algn="ctr">
              <a:noFill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2.4897271798125079E-3"/>
                  <c:y val="-8.6754046131292985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F045986-B27E-4CF3-BF61-5980AA437193}" type="VALUE">
                      <a:rPr lang="ru-RU" sz="1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шт.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99C-4C2C-97B2-04159EE8FA3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2243179495312237E-3"/>
                  <c:y val="4.6268824603356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3BABE6A-8EF3-46BA-A6C3-E4D01A1CADEE}" type="VALUE">
                      <a:rPr lang="ru-RU" sz="1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шт.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99C-4C2C-97B2-04159EE8FA3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7345907697187617E-3"/>
                  <c:y val="5.78360307541955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5909F40-3E17-4304-A69D-4F1F1B85DCF8}" type="VALUE">
                      <a:rPr lang="ru-RU" sz="1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шт.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99C-4C2C-97B2-04159EE8FA3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[Книга1]Лист1!$C$35:$E$35</c:f>
              <c:strCache>
                <c:ptCount val="3"/>
                <c:pt idx="0">
                  <c:v>Сентябрь</c:v>
                </c:pt>
                <c:pt idx="1">
                  <c:v>Октябрь </c:v>
                </c:pt>
                <c:pt idx="2">
                  <c:v>09 ноября</c:v>
                </c:pt>
              </c:strCache>
            </c:strRef>
          </c:cat>
          <c:val>
            <c:numRef>
              <c:f>[Книга1]Лист1!$C$36:$E$36</c:f>
              <c:numCache>
                <c:formatCode>General</c:formatCode>
                <c:ptCount val="3"/>
                <c:pt idx="0">
                  <c:v>1142</c:v>
                </c:pt>
                <c:pt idx="1">
                  <c:v>1099</c:v>
                </c:pt>
                <c:pt idx="2">
                  <c:v>1342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99C-4C2C-97B2-04159EE8FA36}"/>
            </c:ext>
          </c:extLst>
        </c:ser>
        <c:ser>
          <c:idx val="1"/>
          <c:order val="1"/>
          <c:tx>
            <c:strRef>
              <c:f>[Книга1]Лист1!$B$37</c:f>
              <c:strCache>
                <c:ptCount val="1"/>
                <c:pt idx="0">
                  <c:v>2017 год</c:v>
                </c:pt>
              </c:strCache>
            </c:strRef>
          </c:tx>
          <c:spPr>
            <a:noFill/>
            <a:ln w="25400" cap="flat" cmpd="sng" algn="ctr">
              <a:noFill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244863589906254E-3"/>
                  <c:y val="-7.5186839980454209E-2"/>
                </c:manualLayout>
              </c:layout>
              <c:tx>
                <c:rich>
                  <a:bodyPr/>
                  <a:lstStyle/>
                  <a:p>
                    <a:fld id="{6F3E78FF-D4D7-4B35-8E8F-770423BCA113}" type="VALUE">
                      <a:rPr lang="ru-RU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шт.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99C-4C2C-97B2-04159EE8FA3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4897271798125079E-3"/>
                  <c:y val="-5.494422921648572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EC2980FE-4AE8-4883-AD15-87FD607045DD}" type="VALUE">
                      <a:rPr lang="ru-RU" sz="1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шт.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244863589906254E-3"/>
                  <c:y val="-0.12434746612152033"/>
                </c:manualLayout>
              </c:layout>
              <c:tx>
                <c:rich>
                  <a:bodyPr/>
                  <a:lstStyle/>
                  <a:p>
                    <a:fld id="{4F08457B-6544-44F9-A143-ADC23F417B5E}" type="VALUE">
                      <a:rPr lang="ru-RU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[ЗНАЧЕНИЕ]</a:t>
                    </a:fld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шт.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99C-4C2C-97B2-04159EE8FA3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[Книга1]Лист1!$C$35:$E$35</c:f>
              <c:strCache>
                <c:ptCount val="3"/>
                <c:pt idx="0">
                  <c:v>Сентябрь</c:v>
                </c:pt>
                <c:pt idx="1">
                  <c:v>Октябрь </c:v>
                </c:pt>
                <c:pt idx="2">
                  <c:v>09 ноября</c:v>
                </c:pt>
              </c:strCache>
            </c:strRef>
          </c:cat>
          <c:val>
            <c:numRef>
              <c:f>[Книга1]Лист1!$C$37:$E$37</c:f>
              <c:numCache>
                <c:formatCode>General</c:formatCode>
                <c:ptCount val="3"/>
                <c:pt idx="0">
                  <c:v>575</c:v>
                </c:pt>
                <c:pt idx="1">
                  <c:v>537</c:v>
                </c:pt>
                <c:pt idx="2">
                  <c:v>701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99C-4C2C-97B2-04159EE8FA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491994560"/>
        <c:axId val="491993776"/>
      </c:barChart>
      <c:catAx>
        <c:axId val="491994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1993776"/>
        <c:crosses val="autoZero"/>
        <c:auto val="1"/>
        <c:lblAlgn val="ctr"/>
        <c:lblOffset val="100"/>
        <c:noMultiLvlLbl val="0"/>
      </c:catAx>
      <c:valAx>
        <c:axId val="49199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199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0.79688</cdr:x>
      <cdr:y>0.2466</cdr:y>
    </cdr:from>
    <cdr:to>
      <cdr:x>0.92465</cdr:x>
      <cdr:y>0.3357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93271" y="1350756"/>
          <a:ext cx="1538218" cy="488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профицит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0.09027</cdr:x>
      <cdr:y>0.3324</cdr:y>
    </cdr:from>
    <cdr:to>
      <cdr:x>0.17036</cdr:x>
      <cdr:y>0.42715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086719" y="1820714"/>
          <a:ext cx="964137" cy="519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ru-RU" sz="1800" b="1" dirty="0" smtClean="0"/>
            <a:t>463 тыс. т.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0.14511</cdr:x>
      <cdr:y>0.69864</cdr:y>
    </cdr:from>
    <cdr:to>
      <cdr:x>0.24862</cdr:x>
      <cdr:y>0.7591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746911" y="3826839"/>
          <a:ext cx="1246094" cy="331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432 тыс. т.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0.29824</cdr:x>
      <cdr:y>0.91242</cdr:y>
    </cdr:from>
    <cdr:to>
      <cdr:x>0.36671</cdr:x>
      <cdr:y>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590374" y="4997790"/>
          <a:ext cx="824279" cy="4797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</a:rPr>
            <a:t>357 тыс. т.</a:t>
          </a:r>
          <a:endParaRPr lang="ru-RU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0.78876</cdr:x>
      <cdr:y>0.31368</cdr:y>
    </cdr:from>
    <cdr:to>
      <cdr:x>0.90324</cdr:x>
      <cdr:y>0.3762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9495533" y="1718163"/>
          <a:ext cx="1378172" cy="3424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1330 тыс. т.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0.651</cdr:x>
      <cdr:y>0.02958</cdr:y>
    </cdr:from>
    <cdr:to>
      <cdr:x>0.7472</cdr:x>
      <cdr:y>0.09282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7837057" y="162039"/>
          <a:ext cx="1158174" cy="346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84 тыс. т.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0.21742</cdr:x>
      <cdr:y>0.29443</cdr:y>
    </cdr:from>
    <cdr:to>
      <cdr:x>0.30711</cdr:x>
      <cdr:y>0.43289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18063" y="1293040"/>
          <a:ext cx="915054" cy="608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C00000"/>
              </a:solidFill>
            </a:rPr>
            <a:t>50,4%</a:t>
          </a:r>
          <a:endParaRPr lang="ru-RU" sz="2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0.54764</cdr:x>
      <cdr:y>0.29589</cdr:y>
    </cdr:from>
    <cdr:to>
      <cdr:x>0.61221</cdr:x>
      <cdr:y>0.4017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586993" y="1299453"/>
          <a:ext cx="658761" cy="464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C00000"/>
              </a:solidFill>
            </a:rPr>
            <a:t>48,9%</a:t>
          </a:r>
          <a:endParaRPr lang="ru-RU" sz="2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0.90387</cdr:x>
      <cdr:y>0.15779</cdr:y>
    </cdr:from>
    <cdr:to>
      <cdr:x>0.95799</cdr:x>
      <cdr:y>0.24162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9221219" y="692952"/>
          <a:ext cx="552128" cy="3681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C00000"/>
              </a:solidFill>
            </a:rPr>
            <a:t>52,2%</a:t>
          </a:r>
          <a:endParaRPr lang="ru-RU" sz="20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0.35813</cdr:x>
      <cdr:y>0.12686</cdr:y>
    </cdr:from>
    <cdr:to>
      <cdr:x>0.35813</cdr:x>
      <cdr:y>0.91716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3653638" y="557145"/>
          <a:ext cx="0" cy="347078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0.68501</cdr:x>
      <cdr:y>0.12649</cdr:y>
    </cdr:from>
    <cdr:to>
      <cdr:x>0.68501</cdr:x>
      <cdr:y>0.91679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6988412" y="555515"/>
          <a:ext cx="0" cy="347078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0.37996</cdr:x>
      <cdr:y>0</cdr:y>
    </cdr:from>
    <cdr:to>
      <cdr:x>0.46966</cdr:x>
      <cdr:y>0.13847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876341" y="-1841926"/>
          <a:ext cx="915054" cy="608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2016 г.</a:t>
          </a:r>
          <a:endParaRPr lang="ru-RU" sz="2000" b="1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0.56344</cdr:x>
      <cdr:y>0</cdr:y>
    </cdr:from>
    <cdr:to>
      <cdr:x>0.65314</cdr:x>
      <cdr:y>0.13847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748196" y="0"/>
          <a:ext cx="915054" cy="608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chemeClr val="tx1">
                  <a:lumMod val="50000"/>
                  <a:lumOff val="50000"/>
                </a:schemeClr>
              </a:solidFill>
            </a:rPr>
            <a:t>2017 г.</a:t>
          </a:r>
          <a:endParaRPr lang="ru-RU" sz="2000" b="1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075" cy="4918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06" tIns="46003" rIns="92006" bIns="46003" numCol="1" anchor="t" anchorCtr="0" compatLnSpc="1">
            <a:prstTxWarp prst="textNoShape">
              <a:avLst/>
            </a:prstTxWarp>
          </a:bodyPr>
          <a:lstStyle>
            <a:lvl1pPr defTabSz="91978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602" y="0"/>
            <a:ext cx="2944075" cy="4918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06" tIns="46003" rIns="92006" bIns="46003" numCol="1" anchor="t" anchorCtr="0" compatLnSpc="1">
            <a:prstTxWarp prst="textNoShape">
              <a:avLst/>
            </a:prstTxWarp>
          </a:bodyPr>
          <a:lstStyle>
            <a:lvl1pPr algn="r" defTabSz="91978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2354"/>
            <a:ext cx="2944075" cy="4918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06" tIns="46003" rIns="92006" bIns="46003" numCol="1" anchor="b" anchorCtr="0" compatLnSpc="1">
            <a:prstTxWarp prst="textNoShape">
              <a:avLst/>
            </a:prstTxWarp>
          </a:bodyPr>
          <a:lstStyle>
            <a:lvl1pPr defTabSz="91978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602" y="9382354"/>
            <a:ext cx="2944075" cy="4918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06" tIns="46003" rIns="92006" bIns="46003" numCol="1" anchor="b" anchorCtr="0" compatLnSpc="1">
            <a:prstTxWarp prst="textNoShape">
              <a:avLst/>
            </a:prstTxWarp>
          </a:bodyPr>
          <a:lstStyle>
            <a:lvl1pPr algn="r" defTabSz="918478">
              <a:defRPr sz="1200"/>
            </a:lvl1pPr>
          </a:lstStyle>
          <a:p>
            <a:fld id="{35029415-FD1A-46DD-A3E9-6C74C35977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449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71013" cy="531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17" tIns="45359" rIns="90717" bIns="45359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876" y="3"/>
            <a:ext cx="2894954" cy="5313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17" tIns="45359" rIns="90717" bIns="4535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57238"/>
            <a:ext cx="6607175" cy="3716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284" y="4699850"/>
            <a:ext cx="4953271" cy="44712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17" tIns="45359" rIns="90717" bIns="453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99697"/>
            <a:ext cx="2971013" cy="4540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17" tIns="45359" rIns="90717" bIns="45359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876" y="9399697"/>
            <a:ext cx="2894954" cy="4540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717" tIns="45359" rIns="90717" bIns="453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717E40-9927-4234-94CD-4D1E1CC4BF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3858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57238"/>
            <a:ext cx="6607175" cy="3716337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041" indent="-283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370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5318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266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214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4162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7110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0058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084EE1-93BC-4DF6-9903-02139B16E8CE}" type="slidenum">
              <a:rPr lang="ru-RU" altLang="ru-RU"/>
              <a:pPr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210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57238"/>
            <a:ext cx="6607175" cy="3716337"/>
          </a:xfrm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041" indent="-283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370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5318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266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214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4162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7110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0058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DC45F2-F85F-4A74-A25C-573D289114E4}" type="slidenum">
              <a:rPr lang="ru-RU" altLang="ru-RU"/>
              <a:pPr eaLnBrk="1" hangingPunct="1"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955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57238"/>
            <a:ext cx="6607175" cy="3716337"/>
          </a:xfrm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041" indent="-283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370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5318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266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214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4162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7110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0058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DC45F2-F85F-4A74-A25C-573D289114E4}" type="slidenum">
              <a:rPr lang="ru-RU" altLang="ru-RU"/>
              <a:pPr eaLnBrk="1" hangingPunct="1"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896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57238"/>
            <a:ext cx="6607175" cy="3716337"/>
          </a:xfrm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041" indent="-283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370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5318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266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214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4162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7110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0058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DC45F2-F85F-4A74-A25C-573D289114E4}" type="slidenum">
              <a:rPr lang="ru-RU" altLang="ru-RU"/>
              <a:pPr eaLnBrk="1" hangingPunct="1"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113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57238"/>
            <a:ext cx="6607175" cy="3716337"/>
          </a:xfrm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041" indent="-283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370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5318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266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214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4162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7110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0058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DC45F2-F85F-4A74-A25C-573D289114E4}" type="slidenum">
              <a:rPr lang="ru-RU" altLang="ru-RU"/>
              <a:pPr eaLnBrk="1" hangingPunct="1"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1287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57238"/>
            <a:ext cx="6607175" cy="3716337"/>
          </a:xfrm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041" indent="-283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370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5318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266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214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4162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7110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0058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DC45F2-F85F-4A74-A25C-573D289114E4}" type="slidenum">
              <a:rPr lang="ru-RU" altLang="ru-RU"/>
              <a:pPr eaLnBrk="1" hangingPunct="1"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4626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57238"/>
            <a:ext cx="6607175" cy="3716337"/>
          </a:xfrm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041" indent="-283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370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5318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266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214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4162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7110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0058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DC45F2-F85F-4A74-A25C-573D289114E4}" type="slidenum">
              <a:rPr lang="ru-RU" altLang="ru-RU"/>
              <a:pPr eaLnBrk="1" hangingPunct="1"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4829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57238"/>
            <a:ext cx="6607175" cy="3716337"/>
          </a:xfrm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041" indent="-283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370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5318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266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214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4162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7110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0058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DC45F2-F85F-4A74-A25C-573D289114E4}" type="slidenum">
              <a:rPr lang="ru-RU" altLang="ru-RU"/>
              <a:pPr eaLnBrk="1" hangingPunct="1"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2254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57238"/>
            <a:ext cx="6607175" cy="3716337"/>
          </a:xfrm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041" indent="-2830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2370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5318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38266" indent="-2264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1214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4162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7110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0058" indent="-2264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084EE1-93BC-4DF6-9903-02139B16E8CE}" type="slidenum">
              <a:rPr lang="ru-RU" altLang="ru-RU"/>
              <a:pPr eaLnBrk="1" hangingPunct="1">
                <a:spcBef>
                  <a:spcPct val="0"/>
                </a:spcBef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260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8F41226-6D32-45FF-8979-60D65B1A040E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D670B45F-F890-454A-BC30-1231FD7DF8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853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3B97725-CB27-409E-AF6B-731091867EF4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E13CB59-E519-4ECD-8024-E3E8010EED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4949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EC440DA-CF68-40D8-9D9D-9CE4366E01A6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FDF9C3D-FD67-4698-9892-FD320D8274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66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99AFF45-9298-4A6D-9D41-08C3470E7C0D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4645744-0EEC-457D-85F9-FBBBD579FF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8733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3C88883-A2E7-4B18-892B-4CA8E9E408EF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9C41607-E270-4C7C-A480-ED33B9AFA8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6242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AE310C5-5094-40A4-BEFC-919BA40352A4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FC650E5-A3B6-467E-B488-E323CDFEF5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69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A7ACD27-94F5-4A43-93DD-D8999BF82FD7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C57C6C07-DBC3-4E69-87CA-0F18741022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235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85F8AB6-151A-4A90-AE5F-D37DB1B2052F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CFC24EB-7E07-4520-BF7A-66D2AAF225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6204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834C957-CEB7-4335-BA90-43DBE08A5810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4F6630CD-A789-43C2-8571-FBB131B17A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8089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A73CE99-D5B3-45E6-96EF-D18A8D1CB026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D35A7A7-2992-4CC7-A5ED-5A1DB3E4BB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0869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82DD2DF-20C6-456A-9F7D-1749333D4A30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EE6300A-22F1-4B8B-965D-31FBE0BD56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858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A67DB56-406D-4E1E-B15E-7CBDF41E9158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FA7E12-5151-4123-B1BC-6FC85A720E5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0" r:id="rId1"/>
    <p:sldLayoutId id="2147485951" r:id="rId2"/>
    <p:sldLayoutId id="2147485952" r:id="rId3"/>
    <p:sldLayoutId id="2147485953" r:id="rId4"/>
    <p:sldLayoutId id="2147485954" r:id="rId5"/>
    <p:sldLayoutId id="2147485955" r:id="rId6"/>
    <p:sldLayoutId id="2147485956" r:id="rId7"/>
    <p:sldLayoutId id="2147485957" r:id="rId8"/>
    <p:sldLayoutId id="2147485958" r:id="rId9"/>
    <p:sldLayoutId id="2147485959" r:id="rId10"/>
    <p:sldLayoutId id="2147485960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3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chart" Target="../charts/chart2.xml"/><Relationship Id="rId4" Type="http://schemas.openxmlformats.org/officeDocument/2006/relationships/image" Target="../media/image27.jpg"/><Relationship Id="rId9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r.depagrorazv\Desktop\tmb_103005_7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797540" y="2993570"/>
            <a:ext cx="8569325" cy="1262743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spcBef>
                <a:spcPts val="0"/>
              </a:spcBef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Об итогах уборки урожая 2017 года и состоянии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зернового рынка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 Новосибирской области</a:t>
            </a:r>
          </a:p>
        </p:txBody>
      </p:sp>
      <p:sp>
        <p:nvSpPr>
          <p:cNvPr id="13322" name="Text Box 6"/>
          <p:cNvSpPr txBox="1">
            <a:spLocks noChangeArrowheads="1"/>
          </p:cNvSpPr>
          <p:nvPr/>
        </p:nvSpPr>
        <p:spPr bwMode="auto">
          <a:xfrm>
            <a:off x="1992313" y="115888"/>
            <a:ext cx="8216900" cy="42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bg1"/>
                </a:solidFill>
                <a:latin typeface="Arial" panose="020B0604020202020204" pitchFamily="34" charset="0"/>
              </a:rPr>
              <a:t>Министерство сельского хозяйства Новосибирской области</a:t>
            </a:r>
          </a:p>
        </p:txBody>
      </p:sp>
      <p:sp>
        <p:nvSpPr>
          <p:cNvPr id="13319" name="TextBox 1"/>
          <p:cNvSpPr txBox="1">
            <a:spLocks noChangeArrowheads="1"/>
          </p:cNvSpPr>
          <p:nvPr/>
        </p:nvSpPr>
        <p:spPr bwMode="auto">
          <a:xfrm>
            <a:off x="4506686" y="4605449"/>
            <a:ext cx="68688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Министр сельского хозяйства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Новосибирской области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Василий Андреевич Пронькин</a:t>
            </a:r>
            <a:endParaRPr lang="ru-RU" altLang="ru-RU" sz="2400" b="1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20" name="TextBox 2"/>
          <p:cNvSpPr txBox="1">
            <a:spLocks noChangeArrowheads="1"/>
          </p:cNvSpPr>
          <p:nvPr/>
        </p:nvSpPr>
        <p:spPr bwMode="auto">
          <a:xfrm>
            <a:off x="2824162" y="6319552"/>
            <a:ext cx="655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ноябрь </a:t>
            </a:r>
            <a:r>
              <a:rPr lang="ru-RU" altLang="ru-RU" sz="1400" b="1" i="1" dirty="0">
                <a:solidFill>
                  <a:schemeClr val="bg1"/>
                </a:solidFill>
                <a:latin typeface="Arial" panose="020B0604020202020204" pitchFamily="34" charset="0"/>
              </a:rPr>
              <a:t>2017 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657" y="863919"/>
            <a:ext cx="1168685" cy="131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91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r.depagrorazv\Desktop\tmb_103005_71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797540" y="2636912"/>
            <a:ext cx="8569325" cy="1872208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spcBef>
                <a:spcPts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Спасибо за внимание!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322" name="Text Box 6"/>
          <p:cNvSpPr txBox="1">
            <a:spLocks noChangeArrowheads="1"/>
          </p:cNvSpPr>
          <p:nvPr/>
        </p:nvSpPr>
        <p:spPr bwMode="auto">
          <a:xfrm>
            <a:off x="1992313" y="115888"/>
            <a:ext cx="8216900" cy="42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bg1"/>
                </a:solidFill>
                <a:latin typeface="Arial" panose="020B0604020202020204" pitchFamily="34" charset="0"/>
              </a:rPr>
              <a:t>Министерство сельского хозяйства Новосибирской области</a:t>
            </a:r>
          </a:p>
        </p:txBody>
      </p:sp>
      <p:sp>
        <p:nvSpPr>
          <p:cNvPr id="13319" name="TextBox 1"/>
          <p:cNvSpPr txBox="1">
            <a:spLocks noChangeArrowheads="1"/>
          </p:cNvSpPr>
          <p:nvPr/>
        </p:nvSpPr>
        <p:spPr bwMode="auto">
          <a:xfrm>
            <a:off x="6977744" y="4952671"/>
            <a:ext cx="54277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Министр сельского хозяйства Новосибирской области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В.А. Пронькин</a:t>
            </a:r>
            <a:endParaRPr lang="ru-RU" altLang="ru-RU" sz="2400" b="1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20" name="TextBox 2"/>
          <p:cNvSpPr txBox="1">
            <a:spLocks noChangeArrowheads="1"/>
          </p:cNvSpPr>
          <p:nvPr/>
        </p:nvSpPr>
        <p:spPr bwMode="auto">
          <a:xfrm>
            <a:off x="2824162" y="6319552"/>
            <a:ext cx="6553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ноябрь </a:t>
            </a:r>
            <a:r>
              <a:rPr lang="ru-RU" altLang="ru-RU" sz="1400" b="1" i="1" dirty="0">
                <a:solidFill>
                  <a:schemeClr val="bg1"/>
                </a:solidFill>
                <a:latin typeface="Arial" panose="020B0604020202020204" pitchFamily="34" charset="0"/>
              </a:rPr>
              <a:t>2017 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657" y="863919"/>
            <a:ext cx="1168685" cy="131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72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800">
            <a:off x="6770701" y="3400550"/>
            <a:ext cx="5028410" cy="42973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6" y="2054886"/>
            <a:ext cx="7115338" cy="4435985"/>
          </a:xfrm>
          <a:prstGeom prst="rect">
            <a:avLst/>
          </a:prstGeom>
        </p:spPr>
      </p:pic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85211" y="772134"/>
            <a:ext cx="11953327" cy="504056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Общая информация по уборке зерновых в Новосибирской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области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2017 году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67663" y="6400800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8F8C3-BD82-402B-A299-8B74BAFFD1D0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2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774" y="5587337"/>
            <a:ext cx="7803818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ea typeface="Calibri" panose="020F0502020204030204" pitchFamily="34" charset="0"/>
              </a:rPr>
              <a:t>Зерновые и зернобобовые культуры обмолочены с площади </a:t>
            </a:r>
            <a:r>
              <a:rPr lang="ru-RU" sz="3200" b="1" dirty="0">
                <a:solidFill>
                  <a:srgbClr val="FFFF00"/>
                </a:solidFill>
                <a:ea typeface="Calibri" panose="020F0502020204030204" pitchFamily="34" charset="0"/>
              </a:rPr>
              <a:t>1 598,8</a:t>
            </a:r>
            <a:r>
              <a:rPr lang="ru-RU" sz="3200" dirty="0">
                <a:solidFill>
                  <a:srgbClr val="FFFF00"/>
                </a:solidFill>
                <a:ea typeface="Calibri" panose="020F0502020204030204" pitchFamily="34" charset="0"/>
              </a:rPr>
              <a:t> </a:t>
            </a:r>
            <a:r>
              <a:rPr lang="ru-RU" sz="3200" dirty="0">
                <a:ea typeface="Calibri" panose="020F0502020204030204" pitchFamily="34" charset="0"/>
              </a:rPr>
              <a:t>тысячи га 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96192" y="1276190"/>
            <a:ext cx="7612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Намолочено зерна  </a:t>
            </a:r>
            <a:r>
              <a:rPr lang="ru-RU" sz="4000" b="1" dirty="0" smtClean="0">
                <a:solidFill>
                  <a:srgbClr val="C00000"/>
                </a:solidFill>
              </a:rPr>
              <a:t>3 040,7 </a:t>
            </a:r>
            <a:r>
              <a:rPr lang="ru-RU" sz="3600" b="1" dirty="0" smtClean="0">
                <a:solidFill>
                  <a:srgbClr val="C00000"/>
                </a:solidFill>
              </a:rPr>
              <a:t>тыс.т.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96660" y="3354733"/>
            <a:ext cx="38031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ea typeface="Calibri" panose="020F0502020204030204" pitchFamily="34" charset="0"/>
              </a:rPr>
              <a:t>Урожайность </a:t>
            </a:r>
            <a:r>
              <a:rPr lang="ru-RU" sz="3600" b="1" dirty="0">
                <a:solidFill>
                  <a:srgbClr val="C00000"/>
                </a:solidFill>
                <a:ea typeface="Calibri" panose="020F0502020204030204" pitchFamily="34" charset="0"/>
              </a:rPr>
              <a:t>19,0</a:t>
            </a:r>
            <a:r>
              <a:rPr lang="ru-RU" sz="2800" dirty="0">
                <a:ea typeface="Calibri" panose="020F0502020204030204" pitchFamily="34" charset="0"/>
              </a:rPr>
              <a:t> ц/га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347694" y="2721319"/>
            <a:ext cx="4887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 </a:t>
            </a:r>
            <a:r>
              <a:rPr lang="ru-RU" sz="2800" dirty="0"/>
              <a:t>уровню 2016 г</a:t>
            </a:r>
            <a:r>
              <a:rPr lang="ru-RU" sz="2800" dirty="0" smtClean="0"/>
              <a:t>.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+ </a:t>
            </a:r>
            <a:r>
              <a:rPr lang="en-US" sz="3600" b="1" dirty="0" smtClean="0">
                <a:solidFill>
                  <a:srgbClr val="C00000"/>
                </a:solidFill>
              </a:rPr>
              <a:t>474</a:t>
            </a:r>
            <a:r>
              <a:rPr lang="ru-RU" sz="2800" b="1" dirty="0" smtClean="0">
                <a:solidFill>
                  <a:srgbClr val="C00000"/>
                </a:solidFill>
              </a:rPr>
              <a:t> тыс.т.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45" y="188987"/>
            <a:ext cx="364971" cy="3707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618" y="144252"/>
            <a:ext cx="11235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>
                <a:solidFill>
                  <a:srgbClr val="EA3800"/>
                </a:solidFill>
              </a:rPr>
              <a:t>МИНИСТЕРСТВО СЕЛЬСКОГО ХОЗЯЙСТВА НОВОСИБИРСКОЙ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05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800">
            <a:off x="6901652" y="3253101"/>
            <a:ext cx="5028410" cy="4297346"/>
          </a:xfrm>
          <a:prstGeom prst="rect">
            <a:avLst/>
          </a:prstGeom>
        </p:spPr>
      </p:pic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85212" y="763254"/>
            <a:ext cx="11953327" cy="504056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Информация по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балансу зерна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Новосибирской области в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2017 году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67663" y="6400800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8F8C3-BD82-402B-A299-8B74BAFFD1D0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3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879407"/>
              </p:ext>
            </p:extLst>
          </p:nvPr>
        </p:nvGraphicFramePr>
        <p:xfrm>
          <a:off x="153461" y="1318774"/>
          <a:ext cx="12038539" cy="5477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37663" y="2896286"/>
            <a:ext cx="31940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2 970 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тыс. тонн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8869544" y="3010749"/>
            <a:ext cx="668594" cy="299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537663" y="6092781"/>
            <a:ext cx="489155" cy="358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"/>
          <p:cNvSpPr txBox="1"/>
          <p:nvPr/>
        </p:nvSpPr>
        <p:spPr>
          <a:xfrm>
            <a:off x="3494408" y="6092782"/>
            <a:ext cx="1101325" cy="35890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на семена</a:t>
            </a:r>
            <a:endParaRPr lang="ru-RU" sz="18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3132346" y="4683558"/>
            <a:ext cx="814085" cy="176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"/>
          <p:cNvSpPr txBox="1"/>
          <p:nvPr/>
        </p:nvSpPr>
        <p:spPr>
          <a:xfrm>
            <a:off x="1607568" y="4771686"/>
            <a:ext cx="1524778" cy="4572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корм скоту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892629" y="2569029"/>
            <a:ext cx="1899880" cy="68955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кормовые цели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792509" y="3292715"/>
            <a:ext cx="1002664" cy="64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336025" y="1647209"/>
            <a:ext cx="892430" cy="66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"/>
          <p:cNvSpPr txBox="1"/>
          <p:nvPr/>
        </p:nvSpPr>
        <p:spPr>
          <a:xfrm>
            <a:off x="251962" y="1553926"/>
            <a:ext cx="4235990" cy="29846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продовольственные цели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6577781" y="1475669"/>
            <a:ext cx="757084" cy="171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/>
          <p:cNvSpPr txBox="1"/>
          <p:nvPr/>
        </p:nvSpPr>
        <p:spPr>
          <a:xfrm>
            <a:off x="7372500" y="1318774"/>
            <a:ext cx="2165638" cy="3401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</a:t>
            </a:r>
          </a:p>
        </p:txBody>
      </p:sp>
      <p:sp>
        <p:nvSpPr>
          <p:cNvPr id="48" name="TextBox 1"/>
          <p:cNvSpPr txBox="1"/>
          <p:nvPr/>
        </p:nvSpPr>
        <p:spPr>
          <a:xfrm>
            <a:off x="2040762" y="1852390"/>
            <a:ext cx="1253079" cy="3465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304 тыс. т.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7" y="188986"/>
            <a:ext cx="364971" cy="37076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51618" y="144252"/>
            <a:ext cx="11386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>
                <a:solidFill>
                  <a:srgbClr val="EA3800"/>
                </a:solidFill>
              </a:rPr>
              <a:t>МИНИСТЕРСТВО СЕЛЬСКОГО ХОЗЯЙСТВА НОВОСИБИРСКОЙ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423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7" y="820742"/>
            <a:ext cx="11907722" cy="594452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800">
            <a:off x="6597620" y="3119078"/>
            <a:ext cx="5028410" cy="4297346"/>
          </a:xfrm>
          <a:prstGeom prst="rect">
            <a:avLst/>
          </a:prstGeom>
        </p:spPr>
      </p:pic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94194" y="723221"/>
            <a:ext cx="11953327" cy="504056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ts val="0"/>
              </a:spcBef>
              <a:buNone/>
              <a:defRPr/>
            </a:pP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Основные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направления и возможные объемы вывоза зерновых культур за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пределы региона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67663" y="6400800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8F8C3-BD82-402B-A299-8B74BAFFD1D0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4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625" y="4424447"/>
            <a:ext cx="942857" cy="3333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78" y="4091114"/>
            <a:ext cx="942857" cy="3333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47" y="5213234"/>
            <a:ext cx="942857" cy="3333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700" y="2191236"/>
            <a:ext cx="942857" cy="3333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862" y="1680197"/>
            <a:ext cx="942857" cy="3333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09" y="2418963"/>
            <a:ext cx="942857" cy="3333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96" y="3010043"/>
            <a:ext cx="942857" cy="33333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862" y="4031892"/>
            <a:ext cx="942857" cy="333333"/>
          </a:xfrm>
          <a:prstGeom prst="rect">
            <a:avLst/>
          </a:prstGeom>
        </p:spPr>
      </p:pic>
      <p:sp>
        <p:nvSpPr>
          <p:cNvPr id="22" name="Дуга 21"/>
          <p:cNvSpPr/>
          <p:nvPr/>
        </p:nvSpPr>
        <p:spPr>
          <a:xfrm>
            <a:off x="3757527" y="3196506"/>
            <a:ext cx="2371889" cy="3958254"/>
          </a:xfrm>
          <a:prstGeom prst="arc">
            <a:avLst>
              <a:gd name="adj1" fmla="val 16200000"/>
              <a:gd name="adj2" fmla="val 74118"/>
            </a:avLst>
          </a:prstGeom>
          <a:ln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>
            <a:off x="3581401" y="3196506"/>
            <a:ext cx="2791690" cy="3958254"/>
          </a:xfrm>
          <a:prstGeom prst="arc">
            <a:avLst>
              <a:gd name="adj1" fmla="val 16200000"/>
              <a:gd name="adj2" fmla="val 19068644"/>
            </a:avLst>
          </a:prstGeom>
          <a:ln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928660" y="3454449"/>
            <a:ext cx="1376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тыс. тонн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75614" y="1748728"/>
            <a:ext cx="1376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тыс. тонн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Дуга 28"/>
          <p:cNvSpPr/>
          <p:nvPr/>
        </p:nvSpPr>
        <p:spPr>
          <a:xfrm rot="20157278">
            <a:off x="3638896" y="2515437"/>
            <a:ext cx="5374961" cy="2213768"/>
          </a:xfrm>
          <a:prstGeom prst="arc">
            <a:avLst>
              <a:gd name="adj1" fmla="val 13634099"/>
              <a:gd name="adj2" fmla="val 20402730"/>
            </a:avLst>
          </a:prstGeom>
          <a:ln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18370934">
            <a:off x="4167666" y="1968724"/>
            <a:ext cx="4137589" cy="2142820"/>
          </a:xfrm>
          <a:prstGeom prst="arc">
            <a:avLst>
              <a:gd name="adj1" fmla="val 13634099"/>
              <a:gd name="adj2" fmla="val 18008804"/>
            </a:avLst>
          </a:prstGeom>
          <a:ln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690330" y="1817747"/>
            <a:ext cx="1376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тыс. тонн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Дуга 31"/>
          <p:cNvSpPr/>
          <p:nvPr/>
        </p:nvSpPr>
        <p:spPr>
          <a:xfrm rot="1442722" flipH="1">
            <a:off x="1253282" y="2686119"/>
            <a:ext cx="4875443" cy="2213768"/>
          </a:xfrm>
          <a:prstGeom prst="arc">
            <a:avLst>
              <a:gd name="adj1" fmla="val 13634099"/>
              <a:gd name="adj2" fmla="val 20889170"/>
            </a:avLst>
          </a:prstGeom>
          <a:ln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442722" flipH="1">
            <a:off x="2219390" y="2486283"/>
            <a:ext cx="1917713" cy="1938938"/>
          </a:xfrm>
          <a:prstGeom prst="arc">
            <a:avLst>
              <a:gd name="adj1" fmla="val 17061798"/>
              <a:gd name="adj2" fmla="val 21326963"/>
            </a:avLst>
          </a:prstGeom>
          <a:ln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3380637" y="2246326"/>
            <a:ext cx="1376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 тыс. тонн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56" y="3032501"/>
            <a:ext cx="942857" cy="333333"/>
          </a:xfrm>
          <a:prstGeom prst="rect">
            <a:avLst/>
          </a:prstGeom>
        </p:spPr>
      </p:pic>
      <p:sp>
        <p:nvSpPr>
          <p:cNvPr id="36" name="Дуга 35"/>
          <p:cNvSpPr/>
          <p:nvPr/>
        </p:nvSpPr>
        <p:spPr>
          <a:xfrm rot="1442722" flipH="1">
            <a:off x="2897364" y="2713691"/>
            <a:ext cx="1917713" cy="1938938"/>
          </a:xfrm>
          <a:prstGeom prst="arc">
            <a:avLst>
              <a:gd name="adj1" fmla="val 17061798"/>
              <a:gd name="adj2" fmla="val 20670976"/>
            </a:avLst>
          </a:prstGeom>
          <a:ln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21358787" flipH="1">
            <a:off x="2551070" y="3244360"/>
            <a:ext cx="4494427" cy="1690462"/>
          </a:xfrm>
          <a:prstGeom prst="arc">
            <a:avLst>
              <a:gd name="adj1" fmla="val 15424909"/>
              <a:gd name="adj2" fmla="val 21325437"/>
            </a:avLst>
          </a:prstGeom>
          <a:ln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362209" y="3699029"/>
            <a:ext cx="1376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 тыс. тонн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Дуга 39"/>
          <p:cNvSpPr/>
          <p:nvPr/>
        </p:nvSpPr>
        <p:spPr>
          <a:xfrm rot="20569504" flipH="1">
            <a:off x="3022043" y="3202156"/>
            <a:ext cx="4239173" cy="1578456"/>
          </a:xfrm>
          <a:prstGeom prst="arc">
            <a:avLst>
              <a:gd name="adj1" fmla="val 15424909"/>
              <a:gd name="adj2" fmla="val 21325437"/>
            </a:avLst>
          </a:prstGeom>
          <a:ln>
            <a:tailEnd type="stealt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3276183" y="4150977"/>
            <a:ext cx="1273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тыс. тонн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7" y="196329"/>
            <a:ext cx="364971" cy="37076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51618" y="144252"/>
            <a:ext cx="11386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>
                <a:solidFill>
                  <a:srgbClr val="EA3800"/>
                </a:solidFill>
              </a:rPr>
              <a:t>МИНИСТЕРСТВО СЕЛЬСКОГО ХОЗЯЙСТВА НОВОСИБИРСКОЙ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355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800">
            <a:off x="-645154" y="1050646"/>
            <a:ext cx="5028410" cy="42973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15" y="257987"/>
            <a:ext cx="9689202" cy="6486495"/>
          </a:xfrm>
          <a:prstGeom prst="rect">
            <a:avLst/>
          </a:prstGeom>
        </p:spPr>
      </p:pic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89926" y="760760"/>
            <a:ext cx="11804546" cy="504056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Структура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емкостей хранения зерновых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культур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67663" y="6400800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8F8C3-BD82-402B-A299-8B74BAFFD1D0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5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016" y="4453749"/>
            <a:ext cx="4648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Элеваторы, ХПП </a:t>
            </a:r>
            <a:r>
              <a:rPr lang="ru-RU" dirty="0" smtClean="0">
                <a:ea typeface="Calibri" panose="020F0502020204030204" pitchFamily="34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1 302  </a:t>
            </a:r>
            <a:r>
              <a:rPr lang="ru-RU" dirty="0" smtClean="0">
                <a:ea typeface="Calibri" panose="020F0502020204030204" pitchFamily="34" charset="0"/>
              </a:rPr>
              <a:t>тыс. т.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381174" y="6146232"/>
            <a:ext cx="8548456" cy="691289"/>
          </a:xfrm>
          <a:prstGeom prst="homePlate">
            <a:avLst/>
          </a:prstGeom>
          <a:noFill/>
          <a:ln>
            <a:solidFill>
              <a:srgbClr val="507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59F8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1174" y="5357384"/>
            <a:ext cx="6145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Перерабатывающие </a:t>
            </a:r>
            <a:r>
              <a:rPr lang="ru-RU" dirty="0"/>
              <a:t>предприятия </a:t>
            </a:r>
            <a:r>
              <a:rPr lang="ru-RU" dirty="0" smtClean="0"/>
              <a:t>- </a:t>
            </a:r>
            <a:r>
              <a:rPr lang="ru-RU" b="1" dirty="0" smtClean="0">
                <a:solidFill>
                  <a:srgbClr val="C00000"/>
                </a:solidFill>
              </a:rPr>
              <a:t>245</a:t>
            </a:r>
            <a:r>
              <a:rPr lang="ru-RU" dirty="0" smtClean="0"/>
              <a:t> тыс. т.</a:t>
            </a:r>
            <a:endParaRPr lang="ru-RU" dirty="0"/>
          </a:p>
        </p:txBody>
      </p:sp>
      <p:sp>
        <p:nvSpPr>
          <p:cNvPr id="18" name="Пятиугольник 17"/>
          <p:cNvSpPr/>
          <p:nvPr/>
        </p:nvSpPr>
        <p:spPr>
          <a:xfrm>
            <a:off x="372412" y="5242573"/>
            <a:ext cx="6600300" cy="691289"/>
          </a:xfrm>
          <a:prstGeom prst="homePlate">
            <a:avLst/>
          </a:prstGeom>
          <a:noFill/>
          <a:ln>
            <a:solidFill>
              <a:srgbClr val="507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59F89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381174" y="4338938"/>
            <a:ext cx="5192102" cy="691289"/>
          </a:xfrm>
          <a:prstGeom prst="homePlate">
            <a:avLst>
              <a:gd name="adj" fmla="val 52845"/>
            </a:avLst>
          </a:prstGeom>
          <a:noFill/>
          <a:ln>
            <a:solidFill>
              <a:srgbClr val="507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59F8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2412" y="6261045"/>
            <a:ext cx="8557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Сельскохозяйственные организации и </a:t>
            </a:r>
            <a:r>
              <a:rPr lang="ru-RU" dirty="0" smtClean="0"/>
              <a:t>КФХ - </a:t>
            </a:r>
            <a:r>
              <a:rPr lang="ru-RU" b="1" dirty="0" smtClean="0">
                <a:solidFill>
                  <a:srgbClr val="C00000"/>
                </a:solidFill>
              </a:rPr>
              <a:t>2 160 </a:t>
            </a:r>
            <a:r>
              <a:rPr lang="ru-RU" dirty="0" smtClean="0"/>
              <a:t>тыс. т.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138220" y="1264816"/>
            <a:ext cx="5053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3 707 тыс.т.</a:t>
            </a:r>
            <a:r>
              <a:rPr lang="ru-RU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   </a:t>
            </a:r>
            <a:endParaRPr lang="ru-RU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6" y="236215"/>
            <a:ext cx="364971" cy="3707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1618" y="144252"/>
            <a:ext cx="11386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>
                <a:solidFill>
                  <a:srgbClr val="EA3800"/>
                </a:solidFill>
              </a:rPr>
              <a:t>МИНИСТЕРСТВО СЕЛЬСКОГО ХОЗЯЙСТВА НОВОСИБИРСКОЙ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591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06" y="-101022"/>
            <a:ext cx="12184624" cy="69590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154" y="2791830"/>
            <a:ext cx="352039" cy="291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844" y="2499984"/>
            <a:ext cx="352039" cy="2918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193" y="4147400"/>
            <a:ext cx="352039" cy="3218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002" y="3915699"/>
            <a:ext cx="352039" cy="2918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79" y="3659753"/>
            <a:ext cx="352039" cy="2918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06" y="4984517"/>
            <a:ext cx="352039" cy="2918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06" y="3367907"/>
            <a:ext cx="352039" cy="2918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221" y="5130440"/>
            <a:ext cx="352039" cy="2918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36" y="3115474"/>
            <a:ext cx="352039" cy="2918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41" y="3480593"/>
            <a:ext cx="352039" cy="2918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720" y="4595824"/>
            <a:ext cx="352039" cy="2918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082" y="4408887"/>
            <a:ext cx="352039" cy="2918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16" y="5680689"/>
            <a:ext cx="352039" cy="29184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208" y="4700733"/>
            <a:ext cx="352039" cy="2763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89" y="5164532"/>
            <a:ext cx="352039" cy="2918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00" y="3232566"/>
            <a:ext cx="352039" cy="2918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856" y="3513830"/>
            <a:ext cx="352039" cy="29184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19" y="2499984"/>
            <a:ext cx="352039" cy="29184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767" y="2969551"/>
            <a:ext cx="352039" cy="29184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47" y="4454265"/>
            <a:ext cx="352039" cy="29184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379" y="4429465"/>
            <a:ext cx="352039" cy="2918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628" y="4626358"/>
            <a:ext cx="352039" cy="2918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12" y="5457482"/>
            <a:ext cx="352039" cy="2536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01" y="2354061"/>
            <a:ext cx="352039" cy="2918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188" y="4984517"/>
            <a:ext cx="352039" cy="2918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81" y="5584286"/>
            <a:ext cx="352039" cy="291846"/>
          </a:xfrm>
          <a:prstGeom prst="rect">
            <a:avLst/>
          </a:prstGeom>
        </p:spPr>
      </p:pic>
      <p:sp>
        <p:nvSpPr>
          <p:cNvPr id="53" name="AutoShape 3"/>
          <p:cNvSpPr>
            <a:spLocks noChangeArrowheads="1"/>
          </p:cNvSpPr>
          <p:nvPr/>
        </p:nvSpPr>
        <p:spPr bwMode="auto">
          <a:xfrm>
            <a:off x="34226" y="558628"/>
            <a:ext cx="11953327" cy="498276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Расположение элеваторов и хлебоприёмных предприятий на территории Новосибирской области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034254"/>
            <a:ext cx="834112" cy="69149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811" y="5991424"/>
            <a:ext cx="805557" cy="667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4333" y="6356414"/>
            <a:ext cx="2193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- </a:t>
            </a:r>
            <a:r>
              <a:rPr lang="ru-RU" sz="1800" dirty="0"/>
              <a:t>л</a:t>
            </a:r>
            <a:r>
              <a:rPr lang="ru-RU" sz="1800" dirty="0" smtClean="0"/>
              <a:t>инейные (20 ед.)</a:t>
            </a:r>
            <a:endParaRPr lang="ru-RU" sz="1800" dirty="0"/>
          </a:p>
        </p:txBody>
      </p:sp>
      <p:sp>
        <p:nvSpPr>
          <p:cNvPr id="57" name="TextBox 56"/>
          <p:cNvSpPr txBox="1"/>
          <p:nvPr/>
        </p:nvSpPr>
        <p:spPr>
          <a:xfrm>
            <a:off x="9813368" y="6340724"/>
            <a:ext cx="217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- нелинейные (9 ед.)</a:t>
            </a:r>
            <a:endParaRPr lang="ru-RU" sz="1800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811" y="4207545"/>
            <a:ext cx="352039" cy="29184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51" y="3586848"/>
            <a:ext cx="352039" cy="29184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83" y="4616276"/>
            <a:ext cx="352039" cy="29184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66401"/>
            <a:ext cx="364971" cy="37076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37265" y="0"/>
            <a:ext cx="11386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>
                <a:solidFill>
                  <a:srgbClr val="EA3800"/>
                </a:solidFill>
              </a:rPr>
              <a:t>МИНИСТЕРСТВО СЕЛЬСКОГО ХОЗЯЙСТВА НОВОСИБИРСКОЙ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13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800">
            <a:off x="4355045" y="2968756"/>
            <a:ext cx="5028410" cy="429734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9" y="2132971"/>
            <a:ext cx="3064220" cy="1693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400100" y="685653"/>
            <a:ext cx="11413138" cy="504056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Общая информация по уборке зерновых в Новосибирской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области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2017 году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67663" y="6400800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8F8C3-BD82-402B-A299-8B74BAFFD1D0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7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7503" y="1227079"/>
            <a:ext cx="10441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</a:rPr>
              <a:t>В </a:t>
            </a:r>
            <a:r>
              <a:rPr lang="ru-RU" sz="1800" b="1" dirty="0">
                <a:solidFill>
                  <a:schemeClr val="tx2"/>
                </a:solidFill>
              </a:rPr>
              <a:t>2015-2017 годах в Новосибирской области были введены в эксплуатацию после процедуры оздоровления и смены собственников 5 элеваторов и ХПП: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2649" y="6188597"/>
            <a:ext cx="1871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ООО "Ассоциация"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(</a:t>
            </a:r>
            <a:r>
              <a:rPr lang="ru-RU" sz="1400" b="1" dirty="0">
                <a:solidFill>
                  <a:schemeClr val="tx2"/>
                </a:solidFill>
              </a:rPr>
              <a:t>п. Баган</a:t>
            </a:r>
            <a:r>
              <a:rPr lang="ru-RU" sz="1400" b="1" dirty="0" smtClean="0">
                <a:solidFill>
                  <a:schemeClr val="tx2"/>
                </a:solidFill>
              </a:rPr>
              <a:t>)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4275" y="3864751"/>
            <a:ext cx="3908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ea typeface="Calibri" panose="020F0502020204030204" pitchFamily="34" charset="0"/>
              </a:rPr>
              <a:t>ООО "Кондитерская </a:t>
            </a:r>
            <a:r>
              <a:rPr lang="ru-RU" sz="1400" b="1" dirty="0" smtClean="0">
                <a:solidFill>
                  <a:schemeClr val="tx2"/>
                </a:solidFill>
                <a:ea typeface="Calibri" panose="020F0502020204030204" pitchFamily="34" charset="0"/>
              </a:rPr>
              <a:t>фабрика "Инская"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ea typeface="Calibri" panose="020F0502020204030204" pitchFamily="34" charset="0"/>
              </a:rPr>
              <a:t>(</a:t>
            </a:r>
            <a:r>
              <a:rPr lang="ru-RU" sz="1400" b="1" dirty="0" smtClean="0">
                <a:solidFill>
                  <a:schemeClr val="tx2"/>
                </a:solidFill>
              </a:rPr>
              <a:t>п</a:t>
            </a:r>
            <a:r>
              <a:rPr lang="ru-RU" sz="1400" b="1" dirty="0">
                <a:solidFill>
                  <a:schemeClr val="tx2"/>
                </a:solidFill>
              </a:rPr>
              <a:t>. Кирза Ордынского района</a:t>
            </a:r>
            <a:r>
              <a:rPr lang="ru-RU" sz="1400" b="1" dirty="0" smtClean="0">
                <a:solidFill>
                  <a:schemeClr val="tx2"/>
                </a:solidFill>
                <a:ea typeface="Calibri" panose="020F0502020204030204" pitchFamily="34" charset="0"/>
              </a:rPr>
              <a:t> )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450207" y="3845836"/>
            <a:ext cx="1712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  <a:ea typeface="Calibri" panose="020F0502020204030204" pitchFamily="34" charset="0"/>
              </a:rPr>
              <a:t>ООО «СВС-Агро» </a:t>
            </a:r>
            <a:endParaRPr lang="ru-RU" sz="1400" b="1" dirty="0" smtClean="0">
              <a:solidFill>
                <a:schemeClr val="tx2"/>
              </a:solidFill>
              <a:ea typeface="Calibri" panose="020F050202020403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ea typeface="Calibri" panose="020F0502020204030204" pitchFamily="34" charset="0"/>
              </a:rPr>
              <a:t>(</a:t>
            </a:r>
            <a:r>
              <a:rPr lang="ru-RU" sz="1400" b="1" dirty="0">
                <a:solidFill>
                  <a:schemeClr val="tx2"/>
                </a:solidFill>
                <a:ea typeface="Calibri" panose="020F0502020204030204" pitchFamily="34" charset="0"/>
              </a:rPr>
              <a:t>г. Карасук) 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21623" y="6188597"/>
            <a:ext cx="2369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ООО «ТогучинАгроСнаб»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(</a:t>
            </a:r>
            <a:r>
              <a:rPr lang="ru-RU" sz="1400" b="1" dirty="0">
                <a:solidFill>
                  <a:schemeClr val="tx2"/>
                </a:solidFill>
              </a:rPr>
              <a:t>г. Тогучин)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5032" y="3826640"/>
            <a:ext cx="3227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АО «Новосибирский мелькомбинат» 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(</a:t>
            </a:r>
            <a:r>
              <a:rPr lang="ru-RU" sz="1400" b="1" dirty="0">
                <a:solidFill>
                  <a:schemeClr val="tx2"/>
                </a:solidFill>
              </a:rPr>
              <a:t>г. Новосибирск)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88" y="2152167"/>
            <a:ext cx="3596888" cy="1693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805" y="2132971"/>
            <a:ext cx="3031432" cy="1693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9" y="4480340"/>
            <a:ext cx="3013734" cy="1693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504" y="4486820"/>
            <a:ext cx="3013733" cy="1701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3916397" y="5117430"/>
            <a:ext cx="4370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+ 404,5 тыс.тонн</a:t>
            </a:r>
            <a:endParaRPr lang="ru-RU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1618" y="144252"/>
            <a:ext cx="11386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>
                <a:solidFill>
                  <a:srgbClr val="EA3800"/>
                </a:solidFill>
              </a:rPr>
              <a:t>МИНИСТЕРСТВО СЕЛЬСКОГО ХОЗЯЙСТВА НОВОСИБИРСКОЙ ОБЛАСТИ</a:t>
            </a:r>
          </a:p>
          <a:p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3" y="188986"/>
            <a:ext cx="364971" cy="37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06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800">
            <a:off x="6770699" y="3026960"/>
            <a:ext cx="5028410" cy="4297346"/>
          </a:xfrm>
          <a:prstGeom prst="rect">
            <a:avLst/>
          </a:prstGeom>
        </p:spPr>
      </p:pic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38674" y="797858"/>
            <a:ext cx="11703118" cy="504056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sz="2000" b="1" dirty="0">
                <a:solidFill>
                  <a:schemeClr val="bg1"/>
                </a:solidFill>
              </a:rPr>
              <a:t>Наличие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р</a:t>
            </a:r>
            <a:r>
              <a:rPr lang="ru-RU" sz="2000" b="1" dirty="0" smtClean="0">
                <a:solidFill>
                  <a:schemeClr val="bg1"/>
                </a:solidFill>
              </a:rPr>
              <a:t>абочего </a:t>
            </a:r>
            <a:r>
              <a:rPr lang="ru-RU" sz="2000" b="1" dirty="0">
                <a:solidFill>
                  <a:schemeClr val="bg1"/>
                </a:solidFill>
              </a:rPr>
              <a:t>парка порожних зерновозов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для перевозки </a:t>
            </a:r>
            <a:r>
              <a:rPr lang="ru-RU" sz="2000" b="1" dirty="0" smtClean="0">
                <a:solidFill>
                  <a:schemeClr val="bg1"/>
                </a:solidFill>
              </a:rPr>
              <a:t>зерна на дороге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67663" y="6400800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8F8C3-BD82-402B-A299-8B74BAFFD1D0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8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2" y="1428507"/>
            <a:ext cx="5319252" cy="1179170"/>
          </a:xfrm>
          <a:prstGeom prst="rect">
            <a:avLst/>
          </a:prstGeom>
        </p:spPr>
      </p:pic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686832"/>
              </p:ext>
            </p:extLst>
          </p:nvPr>
        </p:nvGraphicFramePr>
        <p:xfrm>
          <a:off x="1000778" y="2373417"/>
          <a:ext cx="10201921" cy="4391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753" y="5372576"/>
            <a:ext cx="907047" cy="6349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752" y="5055109"/>
            <a:ext cx="907047" cy="6349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752" y="4730360"/>
            <a:ext cx="907047" cy="63493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751" y="4412893"/>
            <a:ext cx="907047" cy="6349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716" y="4088144"/>
            <a:ext cx="907047" cy="63493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715" y="3765403"/>
            <a:ext cx="907047" cy="63493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714" y="3434528"/>
            <a:ext cx="907047" cy="63493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23" y="5398711"/>
            <a:ext cx="907047" cy="6349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23" y="5091644"/>
            <a:ext cx="907047" cy="63493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22" y="4779377"/>
            <a:ext cx="907047" cy="63493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34" y="4467110"/>
            <a:ext cx="907047" cy="6349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030" y="4069461"/>
            <a:ext cx="907047" cy="63493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25" y="3765403"/>
            <a:ext cx="907047" cy="63493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29" y="4397327"/>
            <a:ext cx="907047" cy="63493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64" y="4730359"/>
            <a:ext cx="907047" cy="63493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52" y="5081244"/>
            <a:ext cx="907047" cy="63493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740" y="5404060"/>
            <a:ext cx="907047" cy="63493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23" y="4666774"/>
            <a:ext cx="907047" cy="63493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712" y="5027093"/>
            <a:ext cx="907047" cy="63493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11" y="5387411"/>
            <a:ext cx="907047" cy="63493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42" y="3024947"/>
            <a:ext cx="907047" cy="63493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645" y="3342414"/>
            <a:ext cx="907047" cy="63493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324" y="3659881"/>
            <a:ext cx="907047" cy="63493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646" y="4026920"/>
            <a:ext cx="907047" cy="63493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41" y="4373964"/>
            <a:ext cx="907047" cy="63493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42" y="4764604"/>
            <a:ext cx="907047" cy="63493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42" y="5106944"/>
            <a:ext cx="907047" cy="63493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42" y="5424411"/>
            <a:ext cx="907047" cy="63493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014" y="3934347"/>
            <a:ext cx="907047" cy="63493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09" y="4323490"/>
            <a:ext cx="907047" cy="63493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926" y="4710954"/>
            <a:ext cx="907047" cy="63493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926" y="5103948"/>
            <a:ext cx="907047" cy="63493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568" y="5433370"/>
            <a:ext cx="907047" cy="63493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39" y="2320979"/>
            <a:ext cx="769323" cy="53852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25" y="2355849"/>
            <a:ext cx="719509" cy="50365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3" y="188799"/>
            <a:ext cx="364971" cy="3707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5171" y="145192"/>
            <a:ext cx="10998256" cy="457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EA3800"/>
                </a:solidFill>
              </a:rPr>
              <a:t>МИНИСТЕРСТВО СЕЛЬСКОГО ХОЗЯЙСТВА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722890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75800">
            <a:off x="6770699" y="3026960"/>
            <a:ext cx="5028410" cy="4297346"/>
          </a:xfrm>
          <a:prstGeom prst="rect">
            <a:avLst/>
          </a:prstGeom>
        </p:spPr>
      </p:pic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137715" y="883387"/>
            <a:ext cx="11845019" cy="504056"/>
          </a:xfrm>
          <a:prstGeom prst="roundRect">
            <a:avLst>
              <a:gd name="adj" fmla="val 16667"/>
            </a:avLst>
          </a:prstGeom>
          <a:solidFill>
            <a:srgbClr val="E554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b="1" dirty="0">
                <a:solidFill>
                  <a:schemeClr val="bg1"/>
                </a:solidFill>
              </a:rPr>
              <a:t>Предложения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167663" y="6400800"/>
            <a:ext cx="19050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28F8C3-BD82-402B-A299-8B74BAFFD1D0}" type="slidenum">
              <a:rPr lang="ru-RU" altLang="ru-RU" sz="1200">
                <a:solidFill>
                  <a:srgbClr val="898989"/>
                </a:solidFill>
              </a:rPr>
              <a:pPr eaLnBrk="1" hangingPunct="1"/>
              <a:t>9</a:t>
            </a:fld>
            <a:endParaRPr lang="ru-RU" altLang="ru-RU" sz="1200" dirty="0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8601" y="1876574"/>
            <a:ext cx="10945139" cy="107721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вести нормы поставки вагонов Сибирскому региону для обеспечения ритмичности отгрузки зерна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7654" y="3580564"/>
            <a:ext cx="10945139" cy="17912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пересмотреть подход к подписанию условий соглашений регионов с Министерством сельского хозяйства Российской Федерации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0" y="257038"/>
            <a:ext cx="364971" cy="3707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0584" y="211587"/>
            <a:ext cx="109955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EA3800"/>
                </a:solidFill>
              </a:rPr>
              <a:t>МИНИСТЕРСТВО СЕЛЬСКОГО ХОЗЯЙСТВА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97863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15983</TotalTime>
  <Words>451</Words>
  <Application>Microsoft Office PowerPoint</Application>
  <PresentationFormat>Широкоэкранный</PresentationFormat>
  <Paragraphs>100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MCX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Малый зал правительства НСО</cp:lastModifiedBy>
  <cp:revision>1171</cp:revision>
  <cp:lastPrinted>2017-10-23T05:35:28Z</cp:lastPrinted>
  <dcterms:created xsi:type="dcterms:W3CDTF">2009-06-22T09:46:00Z</dcterms:created>
  <dcterms:modified xsi:type="dcterms:W3CDTF">2017-11-13T08:21:41Z</dcterms:modified>
</cp:coreProperties>
</file>