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9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3.jp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19432188378349E-2"/>
          <c:y val="1.8313899261939371E-2"/>
          <c:w val="0.97266386670748473"/>
          <c:h val="0.87489103897490406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prstGeom prst="rect">
              <a:avLst/>
            </a:prstGeom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dPt>
            <c:idx val="0"/>
            <c:invertIfNegative val="0"/>
            <c:bubble3D val="0"/>
            <c:spPr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FFA-4FDF-A263-48B5F1DC9C9D}"/>
              </c:ext>
            </c:extLst>
          </c:dPt>
          <c:dPt>
            <c:idx val="1"/>
            <c:invertIfNegative val="0"/>
            <c:bubble3D val="0"/>
            <c:spPr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FFA-4FDF-A263-48B5F1DC9C9D}"/>
              </c:ext>
            </c:extLst>
          </c:dPt>
          <c:dPt>
            <c:idx val="2"/>
            <c:invertIfNegative val="0"/>
            <c:bubble3D val="0"/>
            <c:spPr>
              <a:prstGeom prst="rect">
                <a:avLst/>
              </a:prstGeom>
              <a:solidFill>
                <a:srgbClr val="BB4C4A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FFA-4FDF-A263-48B5F1DC9C9D}"/>
              </c:ext>
            </c:extLst>
          </c:dPt>
          <c:dPt>
            <c:idx val="3"/>
            <c:invertIfNegative val="0"/>
            <c:bubble3D val="0"/>
            <c:spPr>
              <a:prstGeom prst="rect">
                <a:avLst/>
              </a:prstGeom>
              <a:solidFill>
                <a:srgbClr val="CC000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FFA-4FDF-A263-48B5F1DC9C9D}"/>
              </c:ext>
            </c:extLst>
          </c:dPt>
          <c:dPt>
            <c:idx val="4"/>
            <c:invertIfNegative val="0"/>
            <c:bubble3D val="0"/>
            <c:spPr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FFA-4FDF-A263-48B5F1DC9C9D}"/>
              </c:ext>
            </c:extLst>
          </c:dPt>
          <c:dPt>
            <c:idx val="5"/>
            <c:invertIfNegative val="0"/>
            <c:bubble3D val="0"/>
            <c:spPr>
              <a:prstGeom prst="rect">
                <a:avLst/>
              </a:prstGeom>
              <a:solidFill>
                <a:srgbClr val="C65351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FFA-4FDF-A263-48B5F1DC9C9D}"/>
              </c:ext>
            </c:extLst>
          </c:dPt>
          <c:dPt>
            <c:idx val="6"/>
            <c:invertIfNegative val="0"/>
            <c:bubble3D val="0"/>
            <c:spPr>
              <a:prstGeom prst="rect">
                <a:avLst/>
              </a:prstGeom>
              <a:solidFill>
                <a:srgbClr val="CC000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FFFA-4FDF-A263-48B5F1DC9C9D}"/>
              </c:ext>
            </c:extLst>
          </c:dPt>
          <c:dPt>
            <c:idx val="7"/>
            <c:invertIfNegative val="0"/>
            <c:bubble3D val="0"/>
            <c:spPr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FFFA-4FDF-A263-48B5F1DC9C9D}"/>
              </c:ext>
            </c:extLst>
          </c:dPt>
          <c:dPt>
            <c:idx val="8"/>
            <c:invertIfNegative val="0"/>
            <c:bubble3D val="0"/>
            <c:spPr>
              <a:prstGeom prst="rect">
                <a:avLst/>
              </a:prstGeom>
              <a:solidFill>
                <a:srgbClr val="C65351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FFFA-4FDF-A263-48B5F1DC9C9D}"/>
              </c:ext>
            </c:extLst>
          </c:dPt>
          <c:dPt>
            <c:idx val="9"/>
            <c:invertIfNegative val="0"/>
            <c:bubble3D val="0"/>
            <c:spPr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FFFA-4FDF-A263-48B5F1DC9C9D}"/>
              </c:ext>
            </c:extLst>
          </c:dPt>
          <c:dPt>
            <c:idx val="10"/>
            <c:invertIfNegative val="0"/>
            <c:bubble3D val="0"/>
            <c:spPr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FFFA-4FDF-A263-48B5F1DC9C9D}"/>
              </c:ext>
            </c:extLst>
          </c:dPt>
          <c:dLbls>
            <c:dLbl>
              <c:idx val="0"/>
              <c:layout>
                <c:manualLayout>
                  <c:x val="-3.8917301348300559E-3"/>
                  <c:y val="-9.143927101994695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FFA-4FDF-A263-48B5F1DC9C9D}"/>
                </c:ext>
              </c:extLst>
            </c:dLbl>
            <c:dLbl>
              <c:idx val="1"/>
              <c:layout>
                <c:manualLayout>
                  <c:x val="-1.4816107610393264E-3"/>
                  <c:y val="-8.98126667505526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FA-4FDF-A263-48B5F1DC9C9D}"/>
                </c:ext>
              </c:extLst>
            </c:dLbl>
            <c:dLbl>
              <c:idx val="3"/>
              <c:layout>
                <c:manualLayout>
                  <c:x val="-6.1728395061728392E-3"/>
                  <c:y val="-3.657775105009827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1778,7</a:t>
                    </a:r>
                    <a:endParaRPr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FFA-4FDF-A263-48B5F1DC9C9D}"/>
                </c:ext>
              </c:extLst>
            </c:dLbl>
            <c:dLbl>
              <c:idx val="4"/>
              <c:layout>
                <c:manualLayout>
                  <c:x val="-2.1844007864758111E-3"/>
                  <c:y val="-2.145683881012281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1784,5</a:t>
                    </a:r>
                    <a:endParaRPr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FFA-4FDF-A263-48B5F1DC9C9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FFA-4FDF-A263-48B5F1DC9C9D}"/>
                </c:ext>
              </c:extLst>
            </c:dLbl>
            <c:dLbl>
              <c:idx val="6"/>
              <c:layout>
                <c:manualLayout>
                  <c:x val="1.1489636144551587E-3"/>
                  <c:y val="-1.15717488552493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1334,1</a:t>
                    </a:r>
                    <a:endParaRPr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FFA-4FDF-A263-48B5F1DC9C9D}"/>
                </c:ext>
              </c:extLst>
            </c:dLbl>
            <c:dLbl>
              <c:idx val="7"/>
              <c:layout>
                <c:manualLayout>
                  <c:x val="0"/>
                  <c:y val="-9.5689670111745936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3314,2</a:t>
                    </a:r>
                    <a:endParaRPr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FFA-4FDF-A263-48B5F1DC9C9D}"/>
                </c:ext>
              </c:extLst>
            </c:dLbl>
            <c:dLbl>
              <c:idx val="9"/>
              <c:layout>
                <c:manualLayout>
                  <c:x val="-6.1728395061728392E-3"/>
                  <c:y val="7.31555021001965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FFA-4FDF-A263-48B5F1DC9C9D}"/>
                </c:ext>
              </c:extLst>
            </c:dLbl>
            <c:dLbl>
              <c:idx val="10"/>
              <c:layout>
                <c:manualLayout>
                  <c:x val="3.08641975308641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FFA-4FDF-A263-48B5F1DC9C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ФБ</c:v>
                </c:pt>
                <c:pt idx="1">
                  <c:v>ОБ</c:v>
                </c:pt>
                <c:pt idx="3">
                  <c:v>ФБ</c:v>
                </c:pt>
                <c:pt idx="4">
                  <c:v>ОБ</c:v>
                </c:pt>
                <c:pt idx="6">
                  <c:v>ФБ</c:v>
                </c:pt>
                <c:pt idx="7">
                  <c:v>ОБ</c:v>
                </c:pt>
                <c:pt idx="9">
                  <c:v>ФБ</c:v>
                </c:pt>
                <c:pt idx="10">
                  <c:v>ОБ</c:v>
                </c:pt>
              </c:strCache>
            </c:strRef>
          </c:cat>
          <c:val>
            <c:numRef>
              <c:f>Лист1!$B$2:$B$12</c:f>
              <c:numCache>
                <c:formatCode>#\ ##0.0</c:formatCode>
                <c:ptCount val="11"/>
                <c:pt idx="0">
                  <c:v>1569</c:v>
                </c:pt>
                <c:pt idx="1">
                  <c:v>1897.5</c:v>
                </c:pt>
                <c:pt idx="3">
                  <c:v>1778.7</c:v>
                </c:pt>
                <c:pt idx="4">
                  <c:v>1784.5</c:v>
                </c:pt>
                <c:pt idx="6">
                  <c:v>1334.1</c:v>
                </c:pt>
                <c:pt idx="7">
                  <c:v>3314.2</c:v>
                </c:pt>
                <c:pt idx="9">
                  <c:v>1895</c:v>
                </c:pt>
                <c:pt idx="10">
                  <c:v>3697.2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FFFA-4FDF-A263-48B5F1DC9C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"/>
        <c:overlap val="-17"/>
        <c:axId val="109752320"/>
        <c:axId val="81532544"/>
      </c:barChart>
      <c:catAx>
        <c:axId val="1097523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1532544"/>
        <c:crosses val="autoZero"/>
        <c:auto val="1"/>
        <c:lblAlgn val="ctr"/>
        <c:lblOffset val="100"/>
        <c:noMultiLvlLbl val="0"/>
      </c:catAx>
      <c:valAx>
        <c:axId val="81532544"/>
        <c:scaling>
          <c:orientation val="minMax"/>
        </c:scaling>
        <c:delete val="1"/>
        <c:axPos val="l"/>
        <c:majorGridlines>
          <c:spPr>
            <a:prstGeom prst="rect">
              <a:avLst/>
            </a:prstGeom>
            <a:ln w="15875" cap="flat" cmpd="sng" algn="ctr">
              <a:noFill/>
              <a:round/>
            </a:ln>
            <a:effectLst/>
          </c:spPr>
        </c:majorGridlines>
        <c:minorGridlines>
          <c:spPr>
            <a:prstGeom prst="rect">
              <a:avLst/>
            </a:prstGeom>
            <a:ln w="9525" cap="flat" cmpd="sng" algn="ctr">
              <a:noFill/>
              <a:round/>
            </a:ln>
            <a:effectLst/>
          </c:spPr>
        </c:minorGridlines>
        <c:numFmt formatCode="#\ ##0.0" sourceLinked="1"/>
        <c:majorTickMark val="none"/>
        <c:minorTickMark val="none"/>
        <c:tickLblPos val="nextTo"/>
        <c:crossAx val="109752320"/>
        <c:crosses val="autoZero"/>
        <c:crossBetween val="between"/>
      </c:valAx>
      <c:spPr>
        <a:prstGeom prst="rect">
          <a:avLst/>
        </a:prstGeom>
        <a:noFill/>
        <a:ln w="25400">
          <a:noFill/>
        </a:ln>
        <a:effectLst/>
      </c:spPr>
    </c:plotArea>
    <c:plotVisOnly val="1"/>
    <c:dispBlanksAs val="gap"/>
    <c:showDLblsOverMax val="0"/>
  </c:chart>
  <c:spPr>
    <a:xfrm>
      <a:off x="1424939" y="1628838"/>
      <a:ext cx="9614536" cy="3981621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20549526405998667"/>
          <c:w val="1"/>
          <c:h val="0.5027510388892989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prstGeom prst="rect">
              <a:avLst/>
            </a:prstGeom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6950196141491137E-2"/>
                  <c:y val="-4.176890624404311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3466,5</a:t>
                    </a:r>
                    <a:endParaRPr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55-4058-9A6D-5ADADA465355}"/>
                </c:ext>
              </c:extLst>
            </c:dLbl>
            <c:dLbl>
              <c:idx val="1"/>
              <c:layout>
                <c:manualLayout>
                  <c:x val="-7.4311489112846393E-2"/>
                  <c:y val="-0.2099172078887741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defRPr>
                    </a:pPr>
                    <a:r>
                      <a:rPr lang="en-US"/>
                      <a:t>3563,2</a:t>
                    </a:r>
                    <a:endParaRPr/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DC55-4058-9A6D-5ADADA465355}"/>
                </c:ext>
              </c:extLst>
            </c:dLbl>
            <c:dLbl>
              <c:idx val="2"/>
              <c:layout>
                <c:manualLayout>
                  <c:x val="-8.8330729808047376E-2"/>
                  <c:y val="-0.20791364961253725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4648,3</a:t>
                    </a:r>
                    <a:endParaRPr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C55-4058-9A6D-5ADADA46535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5592,2</a:t>
                    </a:r>
                    <a:endParaRPr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55-4058-9A6D-5ADADA465355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 (план)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3466.5</c:v>
                </c:pt>
                <c:pt idx="1">
                  <c:v>3563.2</c:v>
                </c:pt>
                <c:pt idx="2">
                  <c:v>4648.3</c:v>
                </c:pt>
                <c:pt idx="3">
                  <c:v>5592.2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C55-4058-9A6D-5ADADA4653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273472"/>
        <c:axId val="48168256"/>
      </c:lineChart>
      <c:catAx>
        <c:axId val="632734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168256"/>
        <c:crosses val="autoZero"/>
        <c:auto val="1"/>
        <c:lblAlgn val="ctr"/>
        <c:lblOffset val="100"/>
        <c:noMultiLvlLbl val="0"/>
      </c:catAx>
      <c:valAx>
        <c:axId val="481682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3273472"/>
        <c:crosses val="autoZero"/>
        <c:crossBetween val="between"/>
      </c:valAx>
      <c:spPr>
        <a:prstGeom prst="rect">
          <a:avLst/>
        </a:prstGeom>
        <a:noFill/>
        <a:ln w="25400">
          <a:noFill/>
        </a:ln>
        <a:effectLst/>
      </c:spPr>
    </c:plotArea>
    <c:plotVisOnly val="1"/>
    <c:dispBlanksAs val="gap"/>
    <c:showDLblsOverMax val="0"/>
  </c:chart>
  <c:spPr>
    <a:xfrm>
      <a:off x="343115" y="1207583"/>
      <a:ext cx="10696360" cy="873710"/>
    </a:xfrm>
    <a:prstGeom prst="rect">
      <a:avLst/>
    </a:prstGeom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26785111696024838"/>
          <c:w val="0.99747384258478811"/>
          <c:h val="0.73214888303975167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592192"/>
        <c:axId val="83329600"/>
      </c:lineChart>
      <c:catAx>
        <c:axId val="835921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3329600"/>
        <c:crosses val="autoZero"/>
        <c:auto val="1"/>
        <c:lblAlgn val="ctr"/>
        <c:lblOffset val="100"/>
        <c:noMultiLvlLbl val="0"/>
      </c:catAx>
      <c:valAx>
        <c:axId val="833296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3592192"/>
        <c:crosses val="autoZero"/>
        <c:crossBetween val="between"/>
      </c:valAx>
      <c:spPr>
        <a:prstGeom prst="rect">
          <a:avLst/>
        </a:prstGeom>
        <a:noFill/>
        <a:ln w="25400">
          <a:noFill/>
        </a:ln>
        <a:effectLst/>
      </c:spPr>
    </c:plotArea>
    <c:plotVisOnly val="1"/>
    <c:dispBlanksAs val="gap"/>
    <c:showDLblsOverMax val="0"/>
  </c:chart>
  <c:spPr>
    <a:xfrm>
      <a:off x="1744347" y="5838009"/>
      <a:ext cx="9629775" cy="711216"/>
    </a:xfrm>
    <a:prstGeom prst="rect">
      <a:avLst/>
    </a:prstGeom>
    <a:noFill/>
    <a:ln>
      <a:noFill/>
    </a:ln>
    <a:effectLst/>
  </c:spPr>
  <c:txPr>
    <a:bodyPr/>
    <a:lstStyle/>
    <a:p>
      <a:pPr>
        <a:defRPr/>
      </a:pPr>
      <a:endParaRPr lang="ru-RU"/>
    </a:p>
  </c:txPr>
  <c:userShapes r:id="rId2"/>
</c:chartSpace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C04BD3-395B-4AD6-B1D7-A8F0FF5F4BB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295D450A-0C79-45FE-A577-2781C7AEEE64}">
      <dgm:prSet phldrT="[Текст]" custT="1"/>
      <dgm:spPr bwMode="auto"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>
            <a:defRPr/>
          </a:pPr>
          <a:r>
            <a:rPr lang="ru-RU" sz="2000" b="1" u="sng">
              <a:solidFill>
                <a:srgbClr val="C00000"/>
              </a:solidFill>
            </a:rPr>
            <a:t>Процедура предоставления субсидий (до 01.05.2022)</a:t>
          </a:r>
          <a:endParaRPr/>
        </a:p>
        <a:p>
          <a:pPr algn="just">
            <a:defRPr/>
          </a:pPr>
          <a:r>
            <a:rPr lang="ru-RU" sz="2000">
              <a:solidFill>
                <a:schemeClr val="tx1"/>
              </a:solidFill>
            </a:rPr>
            <a:t>Даты предоставления документов на получение субсидии установлены порядками предоставления субсидий – документы можно подавать в течение всего календарного года. </a:t>
          </a:r>
          <a:endParaRPr/>
        </a:p>
        <a:p>
          <a:pPr algn="just">
            <a:defRPr/>
          </a:pPr>
          <a:r>
            <a:rPr lang="ru-RU" sz="2000">
              <a:solidFill>
                <a:schemeClr val="tx1"/>
              </a:solidFill>
            </a:rPr>
            <a:t>Получатель имеет возможность после полученного отказа откорректировать пакет документов и, устранив основания отказа, обратиться вновь.</a:t>
          </a:r>
        </a:p>
      </dgm:t>
    </dgm:pt>
    <dgm:pt modelId="{C9D5C036-132D-433A-B660-3B321C3592DE}" type="parTrans" cxnId="{DA3C19D3-33EC-481A-942F-1943E484EBE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05EA67E0-024D-4DCD-A7EB-2EC55EC65785}" type="sibTrans" cxnId="{DA3C19D3-33EC-481A-942F-1943E484EBE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AF1E94C-BA75-4C26-B388-199F41196EFB}">
      <dgm:prSet phldrT="[Текст]" custT="1"/>
      <dgm:spPr bwMode="auto"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>
            <a:defRPr/>
          </a:pPr>
          <a:r>
            <a:rPr lang="ru-RU" sz="2000" b="1" u="sng">
              <a:solidFill>
                <a:srgbClr val="C00000"/>
              </a:solidFill>
            </a:rPr>
            <a:t>Процедура отбора (с 01.05.2022)</a:t>
          </a:r>
          <a:endParaRPr/>
        </a:p>
        <a:p>
          <a:pPr algn="just">
            <a:defRPr/>
          </a:pPr>
          <a:r>
            <a:rPr lang="ru-RU" sz="2000">
              <a:solidFill>
                <a:schemeClr val="tx1"/>
              </a:solidFill>
            </a:rPr>
            <a:t>Документы на получение субсидии можно будет подать только в ограниченные сроки, указанные в объявлении о проведении отбора. </a:t>
          </a:r>
          <a:endParaRPr/>
        </a:p>
        <a:p>
          <a:pPr algn="just">
            <a:defRPr/>
          </a:pPr>
          <a:r>
            <a:rPr lang="ru-RU" sz="2000">
              <a:solidFill>
                <a:schemeClr val="tx1"/>
              </a:solidFill>
            </a:rPr>
            <a:t>Заявитель вправе самостоятельно отозвать заявку для доработки до истечения срока подачи документов.</a:t>
          </a:r>
          <a:endParaRPr/>
        </a:p>
        <a:p>
          <a:pPr algn="just">
            <a:defRPr/>
          </a:pPr>
          <a:r>
            <a:rPr lang="ru-RU" sz="2000">
              <a:solidFill>
                <a:schemeClr val="tx1"/>
              </a:solidFill>
            </a:rPr>
            <a:t>В случае отказа в предоставлении субсидии повторная подача документов не предусмотрена.</a:t>
          </a:r>
        </a:p>
      </dgm:t>
    </dgm:pt>
    <dgm:pt modelId="{5C7F251F-6D43-45E0-836A-F0C0B859B69E}" type="parTrans" cxnId="{3F193DF3-127F-4034-99A7-1F5ED39E8AC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EC5CC99-2278-4D6D-B223-FB5F747C6F16}" type="sibTrans" cxnId="{3F193DF3-127F-4034-99A7-1F5ED39E8AC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9E75A105-BA2A-44F0-BB67-1753E8A3129E}" type="pres">
      <dgm:prSet presAssocID="{B1C04BD3-395B-4AD6-B1D7-A8F0FF5F4BB0}" presName="linearFlow" presStyleCnt="0">
        <dgm:presLayoutVars>
          <dgm:dir/>
          <dgm:resizeHandles val="exact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C525110A-2AB6-4D3F-AFF8-BB05BABCBB3C}" type="pres">
      <dgm:prSet presAssocID="{295D450A-0C79-45FE-A577-2781C7AEEE64}" presName="composite" presStyleCnt="0"/>
      <dgm:spPr bwMode="auto"/>
    </dgm:pt>
    <dgm:pt modelId="{AD8F6546-A13C-49C0-A1F4-DD2801549D60}" type="pres">
      <dgm:prSet presAssocID="{295D450A-0C79-45FE-A577-2781C7AEEE64}" presName="imgShp" presStyleLbl="fgImgPlace1" presStyleIdx="0" presStyleCnt="2" custScaleX="87833" custScaleY="84814" custLinFactNeighborX="-40041" custLinFactNeighborY="-109"/>
      <dgm:spPr bwMode="auto">
        <a:blipFill>
          <a:blip xmlns:r="http://schemas.openxmlformats.org/officeDocument/2006/relationships" r:embed="rId1"/>
          <a:stretch/>
        </a:blipFill>
      </dgm:spPr>
      <dgm:t>
        <a:bodyPr/>
        <a:lstStyle/>
        <a:p>
          <a:pPr>
            <a:defRPr/>
          </a:pPr>
          <a:endParaRPr lang="ru-RU"/>
        </a:p>
      </dgm:t>
    </dgm:pt>
    <dgm:pt modelId="{F5CF5EB5-E087-4A2F-A658-5FFBF5176C89}" type="pres">
      <dgm:prSet presAssocID="{295D450A-0C79-45FE-A577-2781C7AEEE64}" presName="txShp" presStyleLbl="node1" presStyleIdx="0" presStyleCnt="2" custScaleX="140407" custScaleY="110027" custLinFactNeighborX="3740" custLinFactNeighborY="2696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4F21DBEA-A0AE-46FD-8B4A-39B06132C157}" type="pres">
      <dgm:prSet presAssocID="{05EA67E0-024D-4DCD-A7EB-2EC55EC65785}" presName="spacing" presStyleCnt="0"/>
      <dgm:spPr bwMode="auto"/>
    </dgm:pt>
    <dgm:pt modelId="{7C382488-942D-4CDE-BAF9-901955584193}" type="pres">
      <dgm:prSet presAssocID="{EAF1E94C-BA75-4C26-B388-199F41196EFB}" presName="composite" presStyleCnt="0"/>
      <dgm:spPr bwMode="auto"/>
    </dgm:pt>
    <dgm:pt modelId="{6136D3AE-CDCA-4538-B899-BBBF996BDAEC}" type="pres">
      <dgm:prSet presAssocID="{EAF1E94C-BA75-4C26-B388-199F41196EFB}" presName="imgShp" presStyleLbl="fgImgPlace1" presStyleIdx="1" presStyleCnt="2" custScaleX="87289" custScaleY="90400" custLinFactNeighborX="-47455"/>
      <dgm:spPr bwMode="auto">
        <a:blipFill>
          <a:blip xmlns:r="http://schemas.openxmlformats.org/officeDocument/2006/relationships" r:embed="rId2"/>
          <a:stretch/>
        </a:blipFill>
      </dgm:spPr>
    </dgm:pt>
    <dgm:pt modelId="{1220C271-AB57-4704-8D6F-30AFEE8084B5}" type="pres">
      <dgm:prSet presAssocID="{EAF1E94C-BA75-4C26-B388-199F41196EFB}" presName="txShp" presStyleLbl="node1" presStyleIdx="1" presStyleCnt="2" custScaleX="140407" custScaleY="131983" custLinFactNeighborX="3040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</dgm:ptLst>
  <dgm:cxnLst>
    <dgm:cxn modelId="{C7D7F09A-3086-4E98-935B-E96691C281B7}" type="presOf" srcId="{B1C04BD3-395B-4AD6-B1D7-A8F0FF5F4BB0}" destId="{9E75A105-BA2A-44F0-BB67-1753E8A3129E}" srcOrd="0" destOrd="0" presId="urn:microsoft.com/office/officeart/2005/8/layout/vList3"/>
    <dgm:cxn modelId="{2C158538-1D22-4FED-9C77-7625DC9E053B}" type="presOf" srcId="{295D450A-0C79-45FE-A577-2781C7AEEE64}" destId="{F5CF5EB5-E087-4A2F-A658-5FFBF5176C89}" srcOrd="0" destOrd="0" presId="urn:microsoft.com/office/officeart/2005/8/layout/vList3"/>
    <dgm:cxn modelId="{16927FC6-9489-4777-A276-78C1A9D6A4A5}" type="presOf" srcId="{EAF1E94C-BA75-4C26-B388-199F41196EFB}" destId="{1220C271-AB57-4704-8D6F-30AFEE8084B5}" srcOrd="0" destOrd="0" presId="urn:microsoft.com/office/officeart/2005/8/layout/vList3"/>
    <dgm:cxn modelId="{3F193DF3-127F-4034-99A7-1F5ED39E8AC7}" srcId="{B1C04BD3-395B-4AD6-B1D7-A8F0FF5F4BB0}" destId="{EAF1E94C-BA75-4C26-B388-199F41196EFB}" srcOrd="1" destOrd="0" parTransId="{5C7F251F-6D43-45E0-836A-F0C0B859B69E}" sibTransId="{5EC5CC99-2278-4D6D-B223-FB5F747C6F16}"/>
    <dgm:cxn modelId="{DA3C19D3-33EC-481A-942F-1943E484EBE2}" srcId="{B1C04BD3-395B-4AD6-B1D7-A8F0FF5F4BB0}" destId="{295D450A-0C79-45FE-A577-2781C7AEEE64}" srcOrd="0" destOrd="0" parTransId="{C9D5C036-132D-433A-B660-3B321C3592DE}" sibTransId="{05EA67E0-024D-4DCD-A7EB-2EC55EC65785}"/>
    <dgm:cxn modelId="{99CF940C-7D23-4557-96A2-CD9B26437022}" type="presParOf" srcId="{9E75A105-BA2A-44F0-BB67-1753E8A3129E}" destId="{C525110A-2AB6-4D3F-AFF8-BB05BABCBB3C}" srcOrd="0" destOrd="0" presId="urn:microsoft.com/office/officeart/2005/8/layout/vList3"/>
    <dgm:cxn modelId="{36300A03-A050-4AE1-A4F2-02426587178A}" type="presParOf" srcId="{C525110A-2AB6-4D3F-AFF8-BB05BABCBB3C}" destId="{AD8F6546-A13C-49C0-A1F4-DD2801549D60}" srcOrd="0" destOrd="0" presId="urn:microsoft.com/office/officeart/2005/8/layout/vList3"/>
    <dgm:cxn modelId="{B85150B1-51F6-471A-B69E-1738A24C8368}" type="presParOf" srcId="{C525110A-2AB6-4D3F-AFF8-BB05BABCBB3C}" destId="{F5CF5EB5-E087-4A2F-A658-5FFBF5176C89}" srcOrd="1" destOrd="0" presId="urn:microsoft.com/office/officeart/2005/8/layout/vList3"/>
    <dgm:cxn modelId="{4422BAE0-47C4-4E07-B4C0-8D829C974085}" type="presParOf" srcId="{9E75A105-BA2A-44F0-BB67-1753E8A3129E}" destId="{4F21DBEA-A0AE-46FD-8B4A-39B06132C157}" srcOrd="1" destOrd="0" presId="urn:microsoft.com/office/officeart/2005/8/layout/vList3"/>
    <dgm:cxn modelId="{819F8E4E-191F-4DD9-9305-0DED262EC6A8}" type="presParOf" srcId="{9E75A105-BA2A-44F0-BB67-1753E8A3129E}" destId="{7C382488-942D-4CDE-BAF9-901955584193}" srcOrd="2" destOrd="0" presId="urn:microsoft.com/office/officeart/2005/8/layout/vList3"/>
    <dgm:cxn modelId="{5C37BC9E-E2F0-4D24-AE3D-8137CEB30767}" type="presParOf" srcId="{7C382488-942D-4CDE-BAF9-901955584193}" destId="{6136D3AE-CDCA-4538-B899-BBBF996BDAEC}" srcOrd="0" destOrd="0" presId="urn:microsoft.com/office/officeart/2005/8/layout/vList3"/>
    <dgm:cxn modelId="{3EB9BE85-A16A-4815-8BE7-1D31F595FFE6}" type="presParOf" srcId="{7C382488-942D-4CDE-BAF9-901955584193}" destId="{1220C271-AB57-4704-8D6F-30AFEE8084B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CF5EB5-E087-4A2F-A658-5FFBF5176C89}">
      <dsp:nvSpPr>
        <dsp:cNvPr id="0" name=""/>
        <dsp:cNvSpPr/>
      </dsp:nvSpPr>
      <dsp:spPr bwMode="auto">
        <a:xfrm rot="10800000">
          <a:off x="644629" y="51892"/>
          <a:ext cx="10374332" cy="2115677"/>
        </a:xfrm>
        <a:prstGeom prst="homePlate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7933" tIns="76200" rIns="14224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ru-RU" sz="2000" b="1" u="sng" kern="1200">
              <a:solidFill>
                <a:srgbClr val="C00000"/>
              </a:solidFill>
            </a:rPr>
            <a:t>Процедура предоставления субсидий (до 01.05.2022)</a:t>
          </a:r>
          <a:endParaRPr kern="1200"/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ru-RU" sz="2000" kern="1200">
              <a:solidFill>
                <a:schemeClr val="tx1"/>
              </a:solidFill>
            </a:rPr>
            <a:t>Даты предоставления документов на получение субсидии установлены порядками предоставления субсидий – документы можно подавать в течение всего календарного года. </a:t>
          </a:r>
          <a:endParaRPr kern="1200"/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ru-RU" sz="2000" kern="1200">
              <a:solidFill>
                <a:schemeClr val="tx1"/>
              </a:solidFill>
            </a:rPr>
            <a:t>Получатель имеет возможность после полученного отказа откорректировать пакет документов и, устранив основания отказа, обратиться вновь.</a:t>
          </a:r>
        </a:p>
      </dsp:txBody>
      <dsp:txXfrm rot="10800000">
        <a:off x="1173548" y="51892"/>
        <a:ext cx="9845413" cy="2115677"/>
      </dsp:txXfrm>
    </dsp:sp>
    <dsp:sp modelId="{AD8F6546-A13C-49C0-A1F4-DD2801549D60}">
      <dsp:nvSpPr>
        <dsp:cNvPr id="0" name=""/>
        <dsp:cNvSpPr/>
      </dsp:nvSpPr>
      <dsp:spPr bwMode="auto">
        <a:xfrm>
          <a:off x="246683" y="240362"/>
          <a:ext cx="1688915" cy="1630864"/>
        </a:xfrm>
        <a:prstGeom prst="ellipse">
          <a:avLst/>
        </a:prstGeom>
        <a:blipFill>
          <a:blip xmlns:r="http://schemas.openxmlformats.org/officeDocument/2006/relationships" r:embed="rId1"/>
          <a:stretch/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20C271-AB57-4704-8D6F-30AFEE8084B5}">
      <dsp:nvSpPr>
        <dsp:cNvPr id="0" name=""/>
        <dsp:cNvSpPr/>
      </dsp:nvSpPr>
      <dsp:spPr bwMode="auto">
        <a:xfrm rot="10800000">
          <a:off x="592908" y="2689721"/>
          <a:ext cx="10374332" cy="2537863"/>
        </a:xfrm>
        <a:prstGeom prst="homePlate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7933" tIns="76200" rIns="14224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ru-RU" sz="2000" b="1" u="sng" kern="1200">
              <a:solidFill>
                <a:srgbClr val="C00000"/>
              </a:solidFill>
            </a:rPr>
            <a:t>Процедура отбора (с 01.05.2022)</a:t>
          </a:r>
          <a:endParaRPr kern="1200"/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ru-RU" sz="2000" kern="1200">
              <a:solidFill>
                <a:schemeClr val="tx1"/>
              </a:solidFill>
            </a:rPr>
            <a:t>Документы на получение субсидии можно будет подать только в ограниченные сроки, указанные в объявлении о проведении отбора. </a:t>
          </a:r>
          <a:endParaRPr kern="1200"/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ru-RU" sz="2000" kern="1200">
              <a:solidFill>
                <a:schemeClr val="tx1"/>
              </a:solidFill>
            </a:rPr>
            <a:t>Заявитель вправе самостоятельно отозвать заявку для доработки до истечения срока подачи документов.</a:t>
          </a:r>
          <a:endParaRPr kern="1200"/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/>
          </a:pPr>
          <a:r>
            <a:rPr lang="ru-RU" sz="2000" kern="1200">
              <a:solidFill>
                <a:schemeClr val="tx1"/>
              </a:solidFill>
            </a:rPr>
            <a:t>В случае отказа в предоставлении субсидии повторная подача документов не предусмотрена.</a:t>
          </a:r>
        </a:p>
      </dsp:txBody>
      <dsp:txXfrm rot="10800000">
        <a:off x="1227374" y="2689721"/>
        <a:ext cx="9739866" cy="2537863"/>
      </dsp:txXfrm>
    </dsp:sp>
    <dsp:sp modelId="{6136D3AE-CDCA-4538-B899-BBBF996BDAEC}">
      <dsp:nvSpPr>
        <dsp:cNvPr id="0" name=""/>
        <dsp:cNvSpPr/>
      </dsp:nvSpPr>
      <dsp:spPr bwMode="auto">
        <a:xfrm>
          <a:off x="109351" y="3089515"/>
          <a:ext cx="1678455" cy="1738275"/>
        </a:xfrm>
        <a:prstGeom prst="ellipse">
          <a:avLst/>
        </a:prstGeom>
        <a:blipFill>
          <a:blip xmlns:r="http://schemas.openxmlformats.org/officeDocument/2006/relationships" r:embed="rId2"/>
          <a:stretch/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0.05556</cdr:x>
      <cdr:y>0.91346</cdr:y>
    </cdr:from>
    <cdr:to>
      <cdr:x>0.18426</cdr:x>
      <cdr:y>0.97167</cdr:y>
    </cdr:to>
    <cdr:sp macro="" textlink="">
      <cdr:nvSpPr>
        <cdr:cNvPr id="3" name="TextBox 2"/>
        <cdr:cNvSpPr txBox="1"/>
      </cdr:nvSpPr>
      <cdr:spPr bwMode="auto">
        <a:xfrm xmlns:a="http://schemas.openxmlformats.org/drawingml/2006/main">
          <a:off x="609600" y="3667240"/>
          <a:ext cx="1412240" cy="2336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defRPr/>
          </a:pPr>
          <a:endParaRPr lang="ru-RU" sz="1100"/>
        </a:p>
      </cdr:txBody>
    </cdr:sp>
  </cdr:relSizeAnchor>
  <cdr:relSizeAnchor xmlns:cdr="http://schemas.openxmlformats.org/drawingml/2006/chartDrawing">
    <cdr:from>
      <cdr:x>0.06296</cdr:x>
      <cdr:y>0.94035</cdr:y>
    </cdr:from>
    <cdr:to>
      <cdr:x>0.20463</cdr:x>
      <cdr:y>1</cdr:y>
    </cdr:to>
    <cdr:sp macro="" textlink="">
      <cdr:nvSpPr>
        <cdr:cNvPr id="4" name="TextBox 3"/>
        <cdr:cNvSpPr txBox="1"/>
      </cdr:nvSpPr>
      <cdr:spPr bwMode="auto">
        <a:xfrm xmlns:a="http://schemas.openxmlformats.org/drawingml/2006/main">
          <a:off x="690880" y="3775165"/>
          <a:ext cx="1554480" cy="2394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defRPr/>
          </a:pPr>
          <a:endParaRPr lang="ru-RU" sz="1100"/>
        </a:p>
      </cdr:txBody>
    </cdr:sp>
  </cdr:relSizeAnchor>
  <cdr:relSizeAnchor xmlns:cdr="http://schemas.openxmlformats.org/drawingml/2006/chartDrawing">
    <cdr:from>
      <cdr:x>0.02752</cdr:x>
      <cdr:y>0.90929</cdr:y>
    </cdr:from>
    <cdr:to>
      <cdr:x>0.15937</cdr:x>
      <cdr:y>0.99678</cdr:y>
    </cdr:to>
    <cdr:sp macro="" textlink="">
      <cdr:nvSpPr>
        <cdr:cNvPr id="7" name="TextBox 1"/>
        <cdr:cNvSpPr txBox="1"/>
      </cdr:nvSpPr>
      <cdr:spPr bwMode="auto">
        <a:xfrm xmlns:a="http://schemas.openxmlformats.org/drawingml/2006/main">
          <a:off x="264631" y="3620457"/>
          <a:ext cx="1267676" cy="3483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sz="1800" b="1">
              <a:latin typeface="Times New Roman"/>
              <a:cs typeface="Times New Roman"/>
            </a:rPr>
            <a:t>2020 </a:t>
          </a:r>
          <a:endParaRPr/>
        </a:p>
      </cdr:txBody>
    </cdr:sp>
  </cdr:relSizeAnchor>
  <cdr:relSizeAnchor xmlns:cdr="http://schemas.openxmlformats.org/drawingml/2006/chartDrawing">
    <cdr:from>
      <cdr:x>0.30286</cdr:x>
      <cdr:y>0.90929</cdr:y>
    </cdr:from>
    <cdr:to>
      <cdr:x>0.44238</cdr:x>
      <cdr:y>0.99678</cdr:y>
    </cdr:to>
    <cdr:sp macro="" textlink="">
      <cdr:nvSpPr>
        <cdr:cNvPr id="8" name="TextBox 1"/>
        <cdr:cNvSpPr txBox="1"/>
      </cdr:nvSpPr>
      <cdr:spPr bwMode="auto">
        <a:xfrm xmlns:a="http://schemas.openxmlformats.org/drawingml/2006/main">
          <a:off x="2911871" y="3620457"/>
          <a:ext cx="1341419" cy="3483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sz="1800" b="1">
              <a:latin typeface="Times New Roman"/>
              <a:cs typeface="Times New Roman"/>
            </a:rPr>
            <a:t>2021 </a:t>
          </a:r>
          <a:endParaRPr/>
        </a:p>
      </cdr:txBody>
    </cdr:sp>
  </cdr:relSizeAnchor>
  <cdr:relSizeAnchor xmlns:cdr="http://schemas.openxmlformats.org/drawingml/2006/chartDrawing">
    <cdr:from>
      <cdr:x>0.88889</cdr:x>
      <cdr:y>0.73664</cdr:y>
    </cdr:from>
    <cdr:to>
      <cdr:x>1</cdr:x>
      <cdr:y>1</cdr:y>
    </cdr:to>
    <cdr:sp macro="" textlink="">
      <cdr:nvSpPr>
        <cdr:cNvPr id="5" name="TextBox 4"/>
        <cdr:cNvSpPr txBox="1"/>
      </cdr:nvSpPr>
      <cdr:spPr bwMode="auto">
        <a:xfrm xmlns:a="http://schemas.openxmlformats.org/drawingml/2006/main">
          <a:off x="7355684" y="320122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>
            <a:defRPr/>
          </a:pPr>
          <a:endParaRPr lang="ru-RU" sz="1100"/>
        </a:p>
      </cdr:txBody>
    </cdr:sp>
  </cdr:relSizeAnchor>
  <cdr:relSizeAnchor xmlns:cdr="http://schemas.openxmlformats.org/drawingml/2006/chartDrawing">
    <cdr:from>
      <cdr:x>0.85881</cdr:x>
      <cdr:y>0.73664</cdr:y>
    </cdr:from>
    <cdr:to>
      <cdr:x>0.96992</cdr:x>
      <cdr:y>1</cdr:y>
    </cdr:to>
    <cdr:sp macro="" textlink="">
      <cdr:nvSpPr>
        <cdr:cNvPr id="6" name="TextBox 5"/>
        <cdr:cNvSpPr txBox="1"/>
      </cdr:nvSpPr>
      <cdr:spPr bwMode="auto">
        <a:xfrm xmlns:a="http://schemas.openxmlformats.org/drawingml/2006/main">
          <a:off x="7067652" y="323661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>
            <a:defRPr/>
          </a:pPr>
          <a:endParaRPr lang="ru-RU" sz="1100"/>
        </a:p>
      </cdr:txBody>
    </cdr:sp>
  </cdr:relSizeAnchor>
  <cdr:relSizeAnchor xmlns:cdr="http://schemas.openxmlformats.org/drawingml/2006/chartDrawing">
    <cdr:from>
      <cdr:x>0.85976</cdr:x>
      <cdr:y>0.91185</cdr:y>
    </cdr:from>
    <cdr:to>
      <cdr:x>0.98514</cdr:x>
      <cdr:y>1</cdr:y>
    </cdr:to>
    <cdr:sp macro="" textlink="">
      <cdr:nvSpPr>
        <cdr:cNvPr id="9" name="TextBox 8"/>
        <cdr:cNvSpPr txBox="1"/>
      </cdr:nvSpPr>
      <cdr:spPr bwMode="auto">
        <a:xfrm xmlns:a="http://schemas.openxmlformats.org/drawingml/2006/main">
          <a:off x="8266190" y="3630633"/>
          <a:ext cx="1205471" cy="3509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>
            <a:defRPr/>
          </a:pPr>
          <a:r>
            <a:rPr lang="ru-RU" sz="1800" b="1">
              <a:latin typeface="Times New Roman"/>
              <a:cs typeface="Times New Roman"/>
            </a:rPr>
            <a:t>     2023 </a:t>
          </a:r>
          <a:endParaRPr/>
        </a:p>
      </cdr:txBody>
    </cdr:sp>
  </cdr:relSizeAnchor>
  <cdr:relSizeAnchor xmlns:cdr="http://schemas.openxmlformats.org/drawingml/2006/chartDrawing">
    <cdr:from>
      <cdr:x>0.81646</cdr:x>
      <cdr:y>0.64307</cdr:y>
    </cdr:from>
    <cdr:to>
      <cdr:x>0.92758</cdr:x>
      <cdr:y>0.90643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6719172" y="223278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>
            <a:defRPr/>
          </a:pPr>
          <a:endParaRPr lang="ru-RU" sz="1100"/>
        </a:p>
      </cdr:txBody>
    </cdr:sp>
  </cdr:relSizeAnchor>
  <cdr:relSizeAnchor xmlns:cdr="http://schemas.openxmlformats.org/drawingml/2006/chartDrawing">
    <cdr:from>
      <cdr:x>0.10856</cdr:x>
      <cdr:y>0.63117</cdr:y>
    </cdr:from>
    <cdr:to>
      <cdr:x>0.18882</cdr:x>
      <cdr:y>0.86245</cdr:y>
    </cdr:to>
    <cdr:sp macro="" textlink="">
      <cdr:nvSpPr>
        <cdr:cNvPr id="10" name="TextBox 9"/>
        <cdr:cNvSpPr txBox="1"/>
      </cdr:nvSpPr>
      <cdr:spPr bwMode="auto">
        <a:xfrm xmlns:a="http://schemas.openxmlformats.org/drawingml/2006/main">
          <a:off x="1043759" y="2513075"/>
          <a:ext cx="771662" cy="92086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effectLst xmlns:a="http://schemas.openxmlformats.org/drawingml/2006/main">
          <a:softEdge rad="63500"/>
        </a:effectLst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>
            <a:defRPr/>
          </a:pPr>
          <a:r>
            <a:rPr lang="ru-RU" sz="800">
              <a:latin typeface="Times New Roman"/>
              <a:cs typeface="Times New Roman"/>
            </a:rPr>
            <a:t>**выделено </a:t>
          </a:r>
          <a:endParaRPr/>
        </a:p>
        <a:p xmlns:a="http://schemas.openxmlformats.org/drawingml/2006/main">
          <a:pPr>
            <a:defRPr/>
          </a:pPr>
          <a:r>
            <a:rPr lang="ru-RU" sz="800">
              <a:latin typeface="Times New Roman"/>
              <a:cs typeface="Times New Roman"/>
            </a:rPr>
            <a:t>дополнительно</a:t>
          </a:r>
          <a:endParaRPr/>
        </a:p>
        <a:p xmlns:a="http://schemas.openxmlformats.org/drawingml/2006/main">
          <a:pPr>
            <a:defRPr/>
          </a:pPr>
          <a:r>
            <a:rPr lang="ru-RU" sz="800">
              <a:latin typeface="Times New Roman"/>
              <a:cs typeface="Times New Roman"/>
            </a:rPr>
            <a:t>200 млн рублей</a:t>
          </a:r>
          <a:endParaRPr/>
        </a:p>
        <a:p xmlns:a="http://schemas.openxmlformats.org/drawingml/2006/main">
          <a:pPr>
            <a:defRPr/>
          </a:pPr>
          <a:r>
            <a:rPr lang="ru-RU" sz="800">
              <a:latin typeface="Times New Roman"/>
              <a:cs typeface="Times New Roman"/>
            </a:rPr>
            <a:t>на СЗР и </a:t>
          </a:r>
          <a:endParaRPr/>
        </a:p>
        <a:p xmlns:a="http://schemas.openxmlformats.org/drawingml/2006/main">
          <a:pPr>
            <a:defRPr/>
          </a:pPr>
          <a:r>
            <a:rPr lang="ru-RU" sz="800">
              <a:latin typeface="Times New Roman"/>
              <a:cs typeface="Times New Roman"/>
            </a:rPr>
            <a:t>минеральные </a:t>
          </a:r>
          <a:endParaRPr/>
        </a:p>
        <a:p xmlns:a="http://schemas.openxmlformats.org/drawingml/2006/main">
          <a:pPr>
            <a:defRPr/>
          </a:pPr>
          <a:r>
            <a:rPr lang="ru-RU" sz="800">
              <a:latin typeface="Times New Roman"/>
              <a:cs typeface="Times New Roman"/>
            </a:rPr>
            <a:t>удобрения </a:t>
          </a:r>
          <a:endParaRPr/>
        </a:p>
      </cdr:txBody>
    </cdr:sp>
  </cdr:relSizeAnchor>
  <cdr:relSizeAnchor xmlns:cdr="http://schemas.openxmlformats.org/drawingml/2006/chartDrawing">
    <cdr:from>
      <cdr:x>0.02204</cdr:x>
      <cdr:y>0.7077</cdr:y>
    </cdr:from>
    <cdr:to>
      <cdr:x>0.10202</cdr:x>
      <cdr:y>0.83597</cdr:y>
    </cdr:to>
    <cdr:sp macro="" textlink="">
      <cdr:nvSpPr>
        <cdr:cNvPr id="11" name="TextBox 10"/>
        <cdr:cNvSpPr txBox="1"/>
      </cdr:nvSpPr>
      <cdr:spPr bwMode="auto">
        <a:xfrm xmlns:a="http://schemas.openxmlformats.org/drawingml/2006/main">
          <a:off x="211897" y="2817804"/>
          <a:ext cx="768971" cy="51072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effectLst xmlns:a="http://schemas.openxmlformats.org/drawingml/2006/main">
          <a:softEdge rad="63500"/>
        </a:effectLst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>
            <a:defRPr/>
          </a:pPr>
          <a:r>
            <a:rPr lang="ru-RU" sz="800">
              <a:latin typeface="Times New Roman"/>
              <a:cs typeface="Times New Roman"/>
            </a:rPr>
            <a:t>*выделено </a:t>
          </a:r>
          <a:endParaRPr/>
        </a:p>
        <a:p xmlns:a="http://schemas.openxmlformats.org/drawingml/2006/main">
          <a:pPr>
            <a:defRPr/>
          </a:pPr>
          <a:r>
            <a:rPr lang="ru-RU" sz="800">
              <a:latin typeface="Times New Roman"/>
              <a:cs typeface="Times New Roman"/>
            </a:rPr>
            <a:t>дополнительно</a:t>
          </a:r>
          <a:endParaRPr/>
        </a:p>
        <a:p xmlns:a="http://schemas.openxmlformats.org/drawingml/2006/main">
          <a:pPr>
            <a:defRPr/>
          </a:pPr>
          <a:r>
            <a:rPr lang="ru-RU" sz="800">
              <a:latin typeface="Times New Roman"/>
              <a:cs typeface="Times New Roman"/>
            </a:rPr>
            <a:t>на </a:t>
          </a:r>
          <a:r>
            <a:rPr lang="en-US" sz="800">
              <a:latin typeface="Times New Roman"/>
              <a:cs typeface="Times New Roman"/>
            </a:rPr>
            <a:t>capex</a:t>
          </a:r>
          <a:endParaRPr lang="ru-RU" sz="800">
            <a:latin typeface="Times New Roman"/>
            <a:cs typeface="Times New Roman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0.88686</cdr:x>
      <cdr:y>0.01104</cdr:y>
    </cdr:from>
    <cdr:to>
      <cdr:x>0.99098</cdr:x>
      <cdr:y>1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7788698" y="37910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>
            <a:defRPr/>
          </a:pPr>
          <a:endParaRPr lang="ru-RU" sz="1100"/>
        </a:p>
      </cdr:txBody>
    </cdr:sp>
  </cdr:relSizeAnchor>
  <cdr:relSizeAnchor xmlns:cdr="http://schemas.openxmlformats.org/drawingml/2006/chartDrawing">
    <cdr:from>
      <cdr:x>0.88175</cdr:x>
      <cdr:y>0.00808</cdr:y>
    </cdr:from>
    <cdr:to>
      <cdr:x>0.98586</cdr:x>
      <cdr:y>0.81776</cdr:y>
    </cdr:to>
    <cdr:sp macro="" textlink="">
      <cdr:nvSpPr>
        <cdr:cNvPr id="3" name="TextBox 2"/>
        <cdr:cNvSpPr txBox="1"/>
      </cdr:nvSpPr>
      <cdr:spPr bwMode="auto">
        <a:xfrm xmlns:a="http://schemas.openxmlformats.org/drawingml/2006/main">
          <a:off x="7743836" y="7473"/>
          <a:ext cx="914327" cy="7486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>
            <a:defRPr/>
          </a:pPr>
          <a:endParaRPr lang="ru-RU" sz="1800" b="1">
            <a:latin typeface="Times New Roman"/>
            <a:cs typeface="Times New Roman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0.88686</cdr:x>
      <cdr:y>0.01104</cdr:y>
    </cdr:from>
    <cdr:to>
      <cdr:x>0.99098</cdr:x>
      <cdr:y>1</cdr:y>
    </cdr:to>
    <cdr:sp macro="" textlink="">
      <cdr:nvSpPr>
        <cdr:cNvPr id="2" name="TextBox 1"/>
        <cdr:cNvSpPr txBox="1"/>
      </cdr:nvSpPr>
      <cdr:spPr bwMode="auto">
        <a:xfrm xmlns:a="http://schemas.openxmlformats.org/drawingml/2006/main">
          <a:off x="7788698" y="37910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>
            <a:defRPr/>
          </a:pPr>
          <a:endParaRPr lang="ru-RU" sz="1100"/>
        </a:p>
      </cdr:txBody>
    </cdr:sp>
  </cdr:relSizeAnchor>
  <cdr:relSizeAnchor xmlns:cdr="http://schemas.openxmlformats.org/drawingml/2006/chartDrawing">
    <cdr:from>
      <cdr:x>0.88175</cdr:x>
      <cdr:y>0.00808</cdr:y>
    </cdr:from>
    <cdr:to>
      <cdr:x>0.98586</cdr:x>
      <cdr:y>0.81776</cdr:y>
    </cdr:to>
    <cdr:sp macro="" textlink="">
      <cdr:nvSpPr>
        <cdr:cNvPr id="3" name="TextBox 2"/>
        <cdr:cNvSpPr txBox="1"/>
      </cdr:nvSpPr>
      <cdr:spPr bwMode="auto">
        <a:xfrm xmlns:a="http://schemas.openxmlformats.org/drawingml/2006/main">
          <a:off x="7743836" y="7473"/>
          <a:ext cx="914327" cy="7486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>
            <a:defRPr/>
          </a:pPr>
          <a:endParaRPr lang="ru-RU" sz="1800" b="1">
            <a:latin typeface="Times New Roman"/>
            <a:cs typeface="Times New Roman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 extrusionOk="0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4529540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Заголовок и подпис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3244139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Цитата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3275012" y="3505199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3244139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 bwMode="auto">
          <a:xfrm>
            <a:off x="2467651" y="648005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15" name="TextBox 14"/>
          <p:cNvSpPr txBox="1"/>
          <p:nvPr/>
        </p:nvSpPr>
        <p:spPr bwMode="auto">
          <a:xfrm>
            <a:off x="11114852" y="290530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Карточка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4983087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Цитата карточки имен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 bwMode="auto"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4983087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 bwMode="auto">
          <a:xfrm>
            <a:off x="2467651" y="648005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  <a:endParaRPr/>
          </a:p>
        </p:txBody>
      </p:sp>
      <p:sp>
        <p:nvSpPr>
          <p:cNvPr id="18" name="TextBox 17"/>
          <p:cNvSpPr txBox="1"/>
          <p:nvPr/>
        </p:nvSpPr>
        <p:spPr bwMode="auto">
          <a:xfrm>
            <a:off x="11114852" y="2905306"/>
            <a:ext cx="609600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defRPr/>
            </a:pPr>
            <a:r>
              <a:rPr lang="en-US" sz="800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Истина или ложь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 bwMode="auto"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4983087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9294812" y="627405"/>
            <a:ext cx="2207601" cy="5283817"/>
          </a:xfrm>
        </p:spPr>
        <p:txBody>
          <a:bodyPr vert="eaVert" anchor="ctr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2589212" y="627405"/>
            <a:ext cx="6477000" cy="5283817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92925" y="624110"/>
            <a:ext cx="8911687" cy="128089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589212" y="2133600"/>
            <a:ext cx="8915400" cy="3777622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3244139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787782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787782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6" cy="507296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531812" y="4983087"/>
            <a:ext cx="779766" cy="365125"/>
          </a:xfrm>
        </p:spPr>
        <p:txBody>
          <a:bodyPr/>
          <a:lstStyle/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 bwMode="auto"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 bwMode="auto"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 extrusionOk="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 extrusionOk="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 extrusionOk="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 extrusionOk="0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 extrusionOk="0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 extrusionOk="0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 extrusionOk="0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 extrusionOk="0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 extrusionOk="0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 extrusionOk="0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 extrusionOk="0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 extrusionOk="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 bwMode="auto"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34B8CF-3A6A-4DA6-9CB3-6F1A3DDD3314}" type="datetimeFigureOut">
              <a:rPr lang="ru-RU"/>
              <a:t>22.06.2023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20A5AC8-77A2-497F-A0CE-EFDE2635DA09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>
        <a:spcBef>
          <a:spcPts val="0"/>
        </a:spcBef>
        <a:buNone/>
        <a:defRPr sz="36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34290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1000"/>
        </a:spcBef>
        <a:spcAft>
          <a:spcPts val="0"/>
        </a:spcAft>
        <a:buClr>
          <a:schemeClr val="accent1"/>
        </a:buClr>
        <a:buFont typeface="Wingdings 3"/>
        <a:buChar char="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637344" y="1986113"/>
            <a:ext cx="115546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defRPr/>
            </a:pPr>
            <a:r>
              <a:rPr lang="ru-RU" sz="3600" b="1">
                <a:ln w="0"/>
                <a:solidFill>
                  <a:srgbClr val="C00000"/>
                </a:solidFill>
              </a:rPr>
              <a:t>Меры государственной поддержки АПК</a:t>
            </a:r>
            <a:r>
              <a:rPr lang="ru-RU" sz="3600">
                <a:ln w="0"/>
                <a:solidFill>
                  <a:srgbClr val="C00000"/>
                </a:solidFill>
              </a:rPr>
              <a:t> </a:t>
            </a:r>
            <a:endParaRPr/>
          </a:p>
          <a:p>
            <a:pPr algn="ctr">
              <a:defRPr/>
            </a:pPr>
            <a:r>
              <a:rPr lang="ru-RU" sz="3600" b="1">
                <a:ln w="0"/>
                <a:solidFill>
                  <a:srgbClr val="C00000"/>
                </a:solidFill>
              </a:rPr>
              <a:t>в Новосибирской области</a:t>
            </a:r>
            <a:endParaRPr lang="ru-RU" sz="3600" b="0" cap="none" spc="0">
              <a:ln w="0"/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5351082" y="3752273"/>
            <a:ext cx="6704079" cy="267765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defRPr/>
            </a:pPr>
            <a:r>
              <a:rPr lang="ru-RU" sz="2400" b="0" i="1" cap="none" spc="0">
                <a:ln w="0"/>
                <a:solidFill>
                  <a:schemeClr val="accent1"/>
                </a:solidFill>
              </a:rPr>
              <a:t>Докладчик: </a:t>
            </a:r>
            <a:endParaRPr/>
          </a:p>
          <a:p>
            <a:pPr algn="just">
              <a:defRPr/>
            </a:pPr>
            <a:r>
              <a:rPr lang="ru-RU" sz="2400" b="0" i="1" cap="none" spc="0">
                <a:ln w="0"/>
                <a:solidFill>
                  <a:schemeClr val="accent1"/>
                </a:solidFill>
              </a:rPr>
              <a:t>заместитель министра - начальник </a:t>
            </a:r>
            <a:endParaRPr/>
          </a:p>
          <a:p>
            <a:pPr algn="just">
              <a:defRPr/>
            </a:pPr>
            <a:r>
              <a:rPr lang="ru-RU" sz="2400" i="1">
                <a:ln w="0"/>
                <a:solidFill>
                  <a:schemeClr val="accent1"/>
                </a:solidFill>
              </a:rPr>
              <a:t>управления экономики, анализа </a:t>
            </a:r>
            <a:endParaRPr/>
          </a:p>
          <a:p>
            <a:pPr algn="just">
              <a:defRPr/>
            </a:pPr>
            <a:r>
              <a:rPr lang="ru-RU" sz="2400" i="1">
                <a:ln w="0"/>
                <a:solidFill>
                  <a:schemeClr val="accent1"/>
                </a:solidFill>
              </a:rPr>
              <a:t>деятельности</a:t>
            </a:r>
            <a:r>
              <a:rPr lang="ru-RU" sz="2400" b="0" i="1" cap="none" spc="0">
                <a:ln w="0"/>
                <a:solidFill>
                  <a:schemeClr val="accent1"/>
                </a:solidFill>
              </a:rPr>
              <a:t> и государственной </a:t>
            </a:r>
            <a:endParaRPr/>
          </a:p>
          <a:p>
            <a:pPr algn="just">
              <a:defRPr/>
            </a:pPr>
            <a:r>
              <a:rPr lang="ru-RU" sz="2400" i="1">
                <a:ln w="0"/>
                <a:solidFill>
                  <a:schemeClr val="accent1"/>
                </a:solidFill>
              </a:rPr>
              <a:t>поддержки АПК министерства сельского </a:t>
            </a:r>
            <a:endParaRPr/>
          </a:p>
          <a:p>
            <a:pPr algn="just">
              <a:defRPr/>
            </a:pPr>
            <a:r>
              <a:rPr lang="ru-RU" sz="2400" b="0" i="1" cap="none" spc="0">
                <a:ln w="0"/>
                <a:solidFill>
                  <a:schemeClr val="accent1"/>
                </a:solidFill>
              </a:rPr>
              <a:t>хозяйства Новосибирской области</a:t>
            </a:r>
            <a:endParaRPr/>
          </a:p>
          <a:p>
            <a:pPr algn="just">
              <a:defRPr/>
            </a:pPr>
            <a:r>
              <a:rPr lang="ru-RU" sz="2400" b="1" i="1">
                <a:ln w="0"/>
                <a:solidFill>
                  <a:schemeClr val="accent1"/>
                </a:solidFill>
              </a:rPr>
              <a:t>Вилкова Татьяна Васильевна</a:t>
            </a:r>
            <a:endParaRPr lang="ru-RU" sz="2400" b="1" i="1" cap="none" spc="0">
              <a:ln w="0"/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1812756" y="290945"/>
            <a:ext cx="9064868" cy="73553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b="1">
                <a:solidFill>
                  <a:schemeClr val="tx1"/>
                </a:solidFill>
              </a:rPr>
              <a:t>ОТБОРЫ ПОЛУЧАТЕЛЕЙ СУБСИДИЙ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063003"/>
              </p:ext>
            </p:extLst>
          </p:nvPr>
        </p:nvGraphicFramePr>
        <p:xfrm>
          <a:off x="1104867" y="1118783"/>
          <a:ext cx="4891065" cy="5629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1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818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rgbClr val="FFFF00"/>
                          </a:solidFill>
                        </a:rPr>
                        <a:t>Проведено за истекший период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rgbClr val="FFFF00"/>
                          </a:solidFill>
                        </a:rPr>
                        <a:t>2023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302">
                <a:tc>
                  <a:txBody>
                    <a:bodyPr/>
                    <a:lstStyle/>
                    <a:p>
                      <a:pPr marL="180000" marR="0" lvl="0" indent="-28575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ü"/>
                        <a:defRPr/>
                      </a:pPr>
                      <a:r>
                        <a:rPr lang="ru-RU" sz="1200" b="0" i="0" u="none" strike="noStrik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возмещение части затрат на проведение комплекса агротехнологических работ (2 отбора);</a:t>
                      </a:r>
                      <a:endParaRPr lang="ru-RU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180000" marR="0" lvl="0" indent="-28575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ü"/>
                        <a:defRPr/>
                      </a:pPr>
                      <a:r>
                        <a:rPr lang="ru-RU" sz="1200" b="0" dirty="0"/>
                        <a:t>финансовое обеспечение части затрат на поддержку собственного производства молока;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175">
                <a:tc>
                  <a:txBody>
                    <a:bodyPr/>
                    <a:lstStyle/>
                    <a:p>
                      <a:pPr marL="180000" marR="0" lvl="0" indent="-28575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ü"/>
                        <a:defRPr/>
                      </a:pPr>
                      <a:r>
                        <a:rPr lang="ru-RU" sz="1200" b="0"/>
                        <a:t>возмещение части затрат на быков-производителей, оцененных по качеству потомства или находящихся в процессе оценки этого качества;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176">
                <a:tc>
                  <a:txBody>
                    <a:bodyPr/>
                    <a:lstStyle/>
                    <a:p>
                      <a:pPr marL="180000" marR="0" lvl="0" indent="-28575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ü"/>
                        <a:defRPr/>
                      </a:pPr>
                      <a:r>
                        <a:rPr lang="ru-RU" sz="1200" b="0" dirty="0"/>
                        <a:t>возмещение части затрат на племенное маточное поголовье сельскохозяйственных животных;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176">
                <a:tc>
                  <a:txBody>
                    <a:bodyPr/>
                    <a:lstStyle/>
                    <a:p>
                      <a:pPr marL="180000" marR="0" lvl="0" indent="-28575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ü"/>
                        <a:defRPr/>
                      </a:pPr>
                      <a:r>
                        <a:rPr lang="ru-RU" sz="120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Times New Roman"/>
                        </a:rPr>
                        <a:t>возмещение части затрат на производство и реализацию зерновых культур (2 отбора);</a:t>
                      </a:r>
                      <a:endParaRPr lang="ru-RU" sz="1200">
                        <a:latin typeface="Century Gothic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176">
                <a:tc>
                  <a:txBody>
                    <a:bodyPr/>
                    <a:lstStyle/>
                    <a:p>
                      <a:pPr marL="180000" marR="0" lvl="0" indent="-28575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ü"/>
                        <a:defRPr/>
                      </a:pPr>
                      <a:r>
                        <a:rPr lang="ru-RU" sz="1200">
                          <a:latin typeface="Century Gothic"/>
                          <a:ea typeface="Calibri"/>
                          <a:cs typeface="Times New Roman"/>
                        </a:rPr>
                        <a:t>государственная поддержка проведения культуртехнических мероприятий на выбывших сельскохозяйственных угодьях, вовлекаемых в сельскохозяйственный оборот;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176">
                <a:tc>
                  <a:txBody>
                    <a:bodyPr/>
                    <a:lstStyle/>
                    <a:p>
                      <a:pPr marL="180000" marR="0" lvl="0" indent="-28575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ü"/>
                        <a:defRPr/>
                      </a:pPr>
                      <a:r>
                        <a:rPr lang="ru-RU" sz="1200" b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государственная поддержка племенного животноводства, </a:t>
                      </a:r>
                      <a:r>
                        <a:rPr lang="ru-RU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том числе крупного рогатого скота мясного и молочного направлений (возмещение стоимости жидкого азота, приобретение семени племенных животных, приобретение молодняка). </a:t>
                      </a:r>
                      <a:endParaRPr lang="ru-RU" sz="1200" dirty="0">
                        <a:latin typeface="Century Gothic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8176">
                <a:tc>
                  <a:txBody>
                    <a:bodyPr/>
                    <a:lstStyle/>
                    <a:p>
                      <a:pPr marL="180000" marR="0" lvl="0" indent="-285750" algn="just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ü"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возмещение части затрат на уплату страховой премии, начисленной по договорам </a:t>
                      </a:r>
                      <a:r>
                        <a:rPr lang="ru-RU" sz="1200" dirty="0" err="1" smtClean="0">
                          <a:latin typeface="+mn-lt"/>
                          <a:ea typeface="Calibri"/>
                          <a:cs typeface="Times New Roman"/>
                        </a:rPr>
                        <a:t>сельхозстрахования</a:t>
                      </a: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 в области животноводства.</a:t>
                      </a:r>
                      <a:endParaRPr lang="ru-RU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637002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710348"/>
              </p:ext>
            </p:extLst>
          </p:nvPr>
        </p:nvGraphicFramePr>
        <p:xfrm>
          <a:off x="6173882" y="1118783"/>
          <a:ext cx="5398477" cy="2657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8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818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rgbClr val="FFFF00"/>
                          </a:solidFill>
                        </a:rPr>
                        <a:t>Запланировано проведение </a:t>
                      </a:r>
                      <a:endParaRPr/>
                    </a:p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rgbClr val="FFFF00"/>
                          </a:solidFill>
                        </a:rPr>
                        <a:t>в июне - июле 2023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687">
                <a:tc>
                  <a:txBody>
                    <a:bodyPr/>
                    <a:lstStyle/>
                    <a:p>
                      <a:pPr marL="285750" marR="0" lvl="0" indent="-28575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ü"/>
                        <a:defRPr/>
                      </a:pPr>
                      <a:r>
                        <a:rPr lang="ru-RU" sz="1200">
                          <a:latin typeface="Century Gothic"/>
                          <a:ea typeface="Calibri"/>
                          <a:cs typeface="Times New Roman"/>
                        </a:rPr>
                        <a:t>возмещение части затрат на приобретение элитных семян;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273">
                <a:tc>
                  <a:txBody>
                    <a:bodyPr/>
                    <a:lstStyle/>
                    <a:p>
                      <a:pPr marL="285750" marR="0" lvl="0" indent="-285750" algn="l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ü"/>
                        <a:tabLst/>
                        <a:defRPr/>
                      </a:pPr>
                      <a:r>
                        <a:rPr lang="ru-RU" sz="1200" b="0" dirty="0" smtClean="0"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возмещение части затрат на приобретение и технический сервис технических средств и оборудования для сельскохозяйственного производства;</a:t>
                      </a:r>
                      <a:endParaRPr lang="ru-RU" sz="1200" b="0" dirty="0" smtClean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540">
                <a:tc>
                  <a:txBody>
                    <a:bodyPr/>
                    <a:lstStyle/>
                    <a:p>
                      <a:pPr marL="180000" marR="0" lvl="0" indent="-28575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ü"/>
                        <a:defRPr/>
                      </a:pPr>
                      <a:r>
                        <a:rPr lang="ru-RU" sz="1200" b="0" dirty="0">
                          <a:latin typeface="+mn-lt"/>
                          <a:cs typeface="Times New Roman"/>
                        </a:rPr>
                        <a:t>возмещение части затрат на приобретение оригинальных семян, включая суперэлиту</a:t>
                      </a:r>
                      <a:r>
                        <a:rPr lang="ru-RU" sz="1200" b="0" dirty="0">
                          <a:latin typeface="+mn-lt"/>
                          <a:cs typeface="+mn-cs"/>
                        </a:rPr>
                        <a:t>.</a:t>
                      </a:r>
                      <a:endParaRPr lang="ru-RU" sz="11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540">
                <a:tc>
                  <a:txBody>
                    <a:bodyPr/>
                    <a:lstStyle/>
                    <a:p>
                      <a:pPr marL="180000" marR="0" lvl="0" indent="-285750" algn="just" defTabSz="4572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ü"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возмещение части затрат на проведение комплекса агротехнологических работ (3 отбор).</a:t>
                      </a:r>
                      <a:endParaRPr lang="ru-RU" sz="11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79728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2589213" y="2514600"/>
            <a:ext cx="8915399" cy="1336431"/>
          </a:xfrm>
        </p:spPr>
        <p:txBody>
          <a:bodyPr/>
          <a:lstStyle/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1320800" y="464145"/>
            <a:ext cx="10871200" cy="1059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b="1">
                <a:latin typeface="Times New Roman"/>
                <a:cs typeface="Times New Roman"/>
              </a:rPr>
              <a:t>Приведение в соответствие с федеральным законодательством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1320800" y="1617784"/>
            <a:ext cx="10557164" cy="3332285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endParaRPr lang="ru-RU" sz="220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2200">
                <a:solidFill>
                  <a:schemeClr val="tx1"/>
                </a:solidFill>
                <a:latin typeface="Times New Roman"/>
                <a:cs typeface="Times New Roman"/>
              </a:rPr>
              <a:t>Начиная с 2022 года </a:t>
            </a:r>
            <a:r>
              <a:rPr lang="ru-RU" sz="2200" b="1">
                <a:solidFill>
                  <a:schemeClr val="tx1"/>
                </a:solidFill>
                <a:latin typeface="Times New Roman"/>
                <a:cs typeface="Times New Roman"/>
              </a:rPr>
              <a:t>Порядки предоставления средств государственной поддержки </a:t>
            </a:r>
            <a:r>
              <a:rPr lang="ru-RU" sz="2200">
                <a:solidFill>
                  <a:schemeClr val="tx1"/>
                </a:solidFill>
                <a:latin typeface="Times New Roman"/>
                <a:cs typeface="Times New Roman"/>
              </a:rPr>
              <a:t>в рамках государственной программы № 37-п от 02.02.2015 г. </a:t>
            </a:r>
            <a:r>
              <a:rPr lang="ru-RU" sz="2200" b="1">
                <a:solidFill>
                  <a:schemeClr val="tx1"/>
                </a:solidFill>
                <a:latin typeface="Times New Roman"/>
                <a:cs typeface="Times New Roman"/>
              </a:rPr>
              <a:t>приводятся в соответствии с:</a:t>
            </a:r>
            <a:endParaRPr/>
          </a:p>
          <a:p>
            <a:pPr algn="just">
              <a:defRPr/>
            </a:pPr>
            <a:r>
              <a:rPr lang="ru-RU" sz="2200" b="1">
                <a:solidFill>
                  <a:schemeClr val="tx1"/>
                </a:solidFill>
                <a:latin typeface="Times New Roman"/>
                <a:cs typeface="Times New Roman"/>
              </a:rPr>
              <a:t>общими требованиями </a:t>
            </a:r>
            <a:r>
              <a:rPr lang="ru-RU" sz="2200">
                <a:solidFill>
                  <a:schemeClr val="tx1"/>
                </a:solidFill>
                <a:latin typeface="Times New Roman"/>
                <a:cs typeface="Times New Roman"/>
              </a:rPr>
              <a:t>к нормативным правовым актам, муниципальным правовым актам, регулирующим предоставление субсидий, утвержденным </a:t>
            </a:r>
            <a:r>
              <a:rPr lang="ru-RU" sz="2200" b="1">
                <a:solidFill>
                  <a:schemeClr val="tx1"/>
                </a:solidFill>
                <a:latin typeface="Times New Roman"/>
                <a:cs typeface="Times New Roman"/>
              </a:rPr>
              <a:t>постановлением Правительства РФ от 18.09.2020 № 1492;</a:t>
            </a:r>
            <a:endParaRPr/>
          </a:p>
          <a:p>
            <a:pPr algn="just">
              <a:defRPr/>
            </a:pPr>
            <a:r>
              <a:rPr lang="ru-RU" sz="2200" b="1">
                <a:solidFill>
                  <a:schemeClr val="tx1"/>
                </a:solidFill>
                <a:latin typeface="Times New Roman"/>
                <a:cs typeface="Times New Roman"/>
              </a:rPr>
              <a:t>Государственной программой </a:t>
            </a:r>
            <a:r>
              <a:rPr lang="ru-RU" sz="2200">
                <a:solidFill>
                  <a:schemeClr val="tx1"/>
                </a:solidFill>
                <a:latin typeface="Times New Roman"/>
                <a:cs typeface="Times New Roman"/>
              </a:rPr>
              <a:t>развития сельского хозяйства и регулирования рынков сельскохозяйственной продукции, сырья и продовольствия, утвержденной </a:t>
            </a:r>
            <a:r>
              <a:rPr lang="ru-RU" sz="2200" b="1">
                <a:solidFill>
                  <a:schemeClr val="tx1"/>
                </a:solidFill>
                <a:latin typeface="Times New Roman"/>
                <a:cs typeface="Times New Roman"/>
              </a:rPr>
              <a:t>постановлением Правительства РФ от 14.07.2012 № 717.</a:t>
            </a:r>
            <a:endParaRPr lang="ru-RU" sz="220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1320800" y="5043853"/>
            <a:ext cx="10557164" cy="159464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Постановление Правительства Новосибирской области № 168-п от 18.04.2023 «О внесении изменений в постановление Правительства</a:t>
            </a:r>
            <a:endParaRPr/>
          </a:p>
          <a:p>
            <a:pPr algn="just">
              <a:defRPr/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Новосибирской области от 02.02.2015 № 37-п»</a:t>
            </a:r>
            <a:endParaRPr/>
          </a:p>
          <a:p>
            <a:pPr algn="just">
              <a:defRPr/>
            </a:pPr>
            <a:endParaRPr lang="ru-RU" sz="2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>
              <a:defRPr/>
            </a:pPr>
            <a:endParaRPr lang="ru-RU"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 xmlns:m="http://schemas.openxmlformats.org/officeDocument/2006/math" xmlns:w="http://schemas.openxmlformats.org/wordprocessingml/2006/main">
      <p:transition spd="slow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1652337" y="240630"/>
            <a:ext cx="10539663" cy="6898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400" b="1">
                <a:solidFill>
                  <a:schemeClr val="tx1"/>
                </a:solidFill>
              </a:rPr>
              <a:t>Изменение процедуры предоставления субсидий</a:t>
            </a: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866275" y="1776663"/>
            <a:ext cx="1106905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/>
              <a:buChar char="q"/>
              <a:defRPr/>
            </a:pPr>
            <a:r>
              <a:rPr lang="ru-RU" b="1">
                <a:ea typeface="Calibri"/>
                <a:cs typeface="Times New Roman"/>
              </a:rPr>
              <a:t>Объявление министерством на сайте и в ГИС «Господдержка АПК» дат начала и окончания приема документов для участия в отборе </a:t>
            </a:r>
            <a:endParaRPr/>
          </a:p>
          <a:p>
            <a:pPr algn="r">
              <a:spcAft>
                <a:spcPts val="0"/>
              </a:spcAft>
              <a:defRPr/>
            </a:pPr>
            <a:r>
              <a:rPr lang="ru-RU" i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Период приема заявок - не менее 10 календарных дней.</a:t>
            </a:r>
            <a:endParaRPr/>
          </a:p>
          <a:p>
            <a:pPr algn="r">
              <a:spcAft>
                <a:spcPts val="0"/>
              </a:spcAft>
              <a:defRPr/>
            </a:pPr>
            <a:r>
              <a:rPr lang="ru-RU" i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После истечения срока приема документов подать заявку будет нельзя.</a:t>
            </a:r>
            <a:endParaRPr/>
          </a:p>
          <a:p>
            <a:pPr algn="r">
              <a:spcAft>
                <a:spcPts val="0"/>
              </a:spcAft>
              <a:defRPr/>
            </a:pPr>
            <a:endParaRPr lang="ru-RU" sz="700" i="1">
              <a:solidFill>
                <a:schemeClr val="accent1">
                  <a:lumMod val="50000"/>
                </a:schemeClr>
              </a:solidFill>
              <a:ea typeface="Calibri"/>
              <a:cs typeface="Times New Roman"/>
            </a:endParaRPr>
          </a:p>
          <a:p>
            <a:pPr marL="285750" indent="-285750" algn="just">
              <a:buFont typeface="Wingdings"/>
              <a:buChar char="q"/>
              <a:defRPr/>
            </a:pPr>
            <a:r>
              <a:rPr lang="ru-RU" b="1">
                <a:ea typeface="Calibri"/>
                <a:cs typeface="Times New Roman"/>
              </a:rPr>
              <a:t>Рассмотрение заявок в порядке их поступления и принятие решения о предоставлении или об отказе в предоставлении субсидии.</a:t>
            </a:r>
            <a:endParaRPr/>
          </a:p>
          <a:p>
            <a:pPr algn="r">
              <a:spcAft>
                <a:spcPts val="0"/>
              </a:spcAft>
              <a:defRPr/>
            </a:pPr>
            <a:r>
              <a:rPr lang="ru-RU" i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Период рассмотрения – 15 рабочих дней.</a:t>
            </a:r>
            <a:endParaRPr/>
          </a:p>
          <a:p>
            <a:pPr algn="r">
              <a:spcAft>
                <a:spcPts val="0"/>
              </a:spcAft>
              <a:defRPr/>
            </a:pPr>
            <a:endParaRPr lang="ru-RU" sz="700" i="1">
              <a:solidFill>
                <a:schemeClr val="accent1">
                  <a:lumMod val="50000"/>
                </a:schemeClr>
              </a:solidFill>
              <a:ea typeface="Calibri"/>
              <a:cs typeface="Times New Roman"/>
            </a:endParaRPr>
          </a:p>
          <a:p>
            <a:pPr marL="285750" indent="-285750" algn="just">
              <a:spcAft>
                <a:spcPts val="0"/>
              </a:spcAft>
              <a:buFont typeface="Wingdings"/>
              <a:buChar char="q"/>
              <a:defRPr/>
            </a:pPr>
            <a:r>
              <a:rPr lang="ru-RU" b="1">
                <a:ea typeface="Calibri"/>
                <a:cs typeface="Times New Roman"/>
              </a:rPr>
              <a:t>Размещение информации о результатах отбора </a:t>
            </a:r>
            <a:r>
              <a:rPr lang="ru-RU">
                <a:ea typeface="Calibri"/>
                <a:cs typeface="Times New Roman"/>
              </a:rPr>
              <a:t>и решении, принятом по каждой заявке на сайте министерства.</a:t>
            </a:r>
            <a:endParaRPr/>
          </a:p>
          <a:p>
            <a:pPr algn="r">
              <a:defRPr/>
            </a:pPr>
            <a:r>
              <a:rPr lang="ru-RU" i="1">
                <a:solidFill>
                  <a:schemeClr val="accent1">
                    <a:lumMod val="50000"/>
                  </a:schemeClr>
                </a:solidFill>
              </a:rPr>
              <a:t>В течение 14 календарных дней следующих за днем определения победителей отбора</a:t>
            </a:r>
            <a:endParaRPr/>
          </a:p>
          <a:p>
            <a:pPr algn="r">
              <a:defRPr/>
            </a:pPr>
            <a:endParaRPr lang="ru-RU" sz="1000" i="1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just">
              <a:spcAft>
                <a:spcPts val="0"/>
              </a:spcAft>
              <a:buFont typeface="Wingdings"/>
              <a:buChar char="q"/>
              <a:defRPr/>
            </a:pPr>
            <a:r>
              <a:rPr lang="ru-RU" b="1">
                <a:ea typeface="Calibri"/>
                <a:cs typeface="Times New Roman"/>
              </a:rPr>
              <a:t>Заключение соглашения </a:t>
            </a:r>
            <a:r>
              <a:rPr lang="ru-RU">
                <a:ea typeface="Calibri"/>
                <a:cs typeface="Times New Roman"/>
              </a:rPr>
              <a:t>о предоставлении субсидии с каждым участником, прошедшим отбор</a:t>
            </a:r>
            <a:endParaRPr/>
          </a:p>
          <a:p>
            <a:pPr algn="r">
              <a:defRPr/>
            </a:pPr>
            <a:r>
              <a:rPr lang="ru-RU" i="1">
                <a:solidFill>
                  <a:schemeClr val="accent1">
                    <a:lumMod val="50000"/>
                  </a:schemeClr>
                </a:solidFill>
                <a:ea typeface="Calibri"/>
                <a:cs typeface="Times New Roman"/>
              </a:rPr>
              <a:t>В течение 5 рабочих дней </a:t>
            </a:r>
            <a:r>
              <a:rPr lang="ru-RU" b="1" i="1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>
                <a:solidFill>
                  <a:schemeClr val="accent1">
                    <a:lumMod val="50000"/>
                  </a:schemeClr>
                </a:solidFill>
              </a:rPr>
              <a:t>со дня принятия решения о предоставлении субсидии</a:t>
            </a:r>
            <a:endParaRPr/>
          </a:p>
          <a:p>
            <a:pPr algn="r">
              <a:defRPr/>
            </a:pPr>
            <a:endParaRPr lang="ru-RU" sz="800" i="1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/>
              <a:buChar char="q"/>
              <a:defRPr/>
            </a:pPr>
            <a:r>
              <a:rPr lang="ru-RU" b="1"/>
              <a:t>Перечисление субсидии</a:t>
            </a:r>
            <a:endParaRPr/>
          </a:p>
          <a:p>
            <a:pPr algn="r">
              <a:defRPr/>
            </a:pPr>
            <a:r>
              <a:rPr lang="ru-RU" i="1">
                <a:solidFill>
                  <a:schemeClr val="accent1">
                    <a:lumMod val="50000"/>
                  </a:schemeClr>
                </a:solidFill>
              </a:rPr>
              <a:t>Не позднее 10-го рабочего дня следующего за днем принятия решения </a:t>
            </a:r>
            <a:endParaRPr/>
          </a:p>
          <a:p>
            <a:pPr algn="r">
              <a:defRPr/>
            </a:pPr>
            <a:r>
              <a:rPr lang="ru-RU" i="1">
                <a:solidFill>
                  <a:schemeClr val="accent1">
                    <a:lumMod val="50000"/>
                  </a:schemeClr>
                </a:solidFill>
              </a:rPr>
              <a:t>о предоставлении субсидии.</a:t>
            </a:r>
            <a:endParaRPr/>
          </a:p>
          <a:p>
            <a:pPr marL="285750" indent="-285750">
              <a:buFont typeface="Wingdings"/>
              <a:buChar char="q"/>
              <a:defRPr/>
            </a:pPr>
            <a:endParaRPr lang="ru-RU" i="1"/>
          </a:p>
          <a:p>
            <a:pPr>
              <a:defRPr/>
            </a:pPr>
            <a:endParaRPr lang="ru-RU" i="1"/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1652336" y="1062789"/>
            <a:ext cx="10282991" cy="713874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07949" algn="ctr">
              <a:spcAft>
                <a:spcPts val="0"/>
              </a:spcAft>
              <a:defRPr/>
            </a:pPr>
            <a:r>
              <a:rPr lang="ru-RU" sz="2000" b="1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 01.05.2022 вводится единая процедура отбора получателей субсидий</a:t>
            </a:r>
            <a:r>
              <a:rPr lang="ru-RU" sz="200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по всем без исключения направлениям господдержки, федеральным и региональным. </a:t>
            </a:r>
            <a:endParaRPr lang="ru-RU" sz="200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 xmlns:m="http://schemas.openxmlformats.org/officeDocument/2006/math" xmlns:w="http://schemas.openxmlformats.org/wordprocessingml/2006/main">
      <p:transition spd="slow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98358" y="624110"/>
            <a:ext cx="10606255" cy="58123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200" b="1">
                <a:latin typeface="Times New Roman"/>
                <a:cs typeface="Times New Roman"/>
              </a:rPr>
              <a:t>Различия процедур предоставления субсидий </a:t>
            </a:r>
            <a:endParaRPr lang="ru-RU" sz="3200">
              <a:latin typeface="Times New Roman"/>
              <a:cs typeface="Times New Roman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646028" y="1335869"/>
          <a:ext cx="11110913" cy="5227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525805" y="1932020"/>
            <a:ext cx="4513670" cy="315433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/>
          </a:gradFill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>
              <a:defRPr/>
            </a:pPr>
            <a:r>
              <a:rPr lang="ru-RU" sz="1800">
                <a:solidFill>
                  <a:schemeClr val="accent1">
                    <a:lumMod val="75000"/>
                  </a:schemeClr>
                </a:solidFill>
              </a:rPr>
              <a:t>С </a:t>
            </a:r>
            <a:r>
              <a:rPr lang="ru-RU" sz="1800" b="1">
                <a:solidFill>
                  <a:schemeClr val="accent1">
                    <a:lumMod val="75000"/>
                  </a:schemeClr>
                </a:solidFill>
              </a:rPr>
              <a:t>01.01.2023 </a:t>
            </a:r>
            <a:r>
              <a:rPr lang="ru-RU" sz="1800">
                <a:solidFill>
                  <a:schemeClr val="accent1">
                    <a:lumMod val="75000"/>
                  </a:schemeClr>
                </a:solidFill>
              </a:rPr>
              <a:t> возобновлена </a:t>
            </a:r>
            <a:r>
              <a:rPr lang="ru-RU" sz="1800" b="1">
                <a:solidFill>
                  <a:schemeClr val="accent1">
                    <a:lumMod val="75000"/>
                  </a:schemeClr>
                </a:solidFill>
              </a:rPr>
              <a:t>проверка </a:t>
            </a:r>
            <a:r>
              <a:rPr lang="ru-RU" sz="1800">
                <a:solidFill>
                  <a:schemeClr val="accent1">
                    <a:lumMod val="75000"/>
                  </a:schemeClr>
                </a:solidFill>
              </a:rPr>
              <a:t>соответствия заявителей на </a:t>
            </a:r>
            <a:r>
              <a:rPr lang="ru-RU" sz="1800" b="1">
                <a:solidFill>
                  <a:schemeClr val="accent1">
                    <a:lumMod val="75000"/>
                  </a:schemeClr>
                </a:solidFill>
              </a:rPr>
              <a:t>отсутствие неисполненной обязанность</a:t>
            </a:r>
            <a:r>
              <a:rPr lang="ru-RU" sz="1800">
                <a:solidFill>
                  <a:schemeClr val="accent1">
                    <a:lumMod val="75000"/>
                  </a:schemeClr>
                </a:solidFill>
              </a:rPr>
              <a:t> по уплате налогов, сборов, страховых взносов, пеней, штрафов, процентов, подлежащих уплате в соответствии с законодательством Российской Федерации о налогах и сборах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1811216" y="201905"/>
            <a:ext cx="8924191" cy="11609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b="1">
                <a:latin typeface="Times New Roman"/>
                <a:cs typeface="Times New Roman"/>
              </a:rPr>
              <a:t>Основные изменения в Порядках предоставления средств поддержки</a:t>
            </a: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1195754" y="1932021"/>
            <a:ext cx="4721469" cy="3166824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/>
          </a:gradFill>
          <a:ln w="38100">
            <a:solidFill>
              <a:schemeClr val="accent1">
                <a:lumMod val="75000"/>
                <a:alpha val="88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endParaRPr lang="ru-RU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b="1">
                <a:solidFill>
                  <a:schemeClr val="accent1">
                    <a:lumMod val="75000"/>
                  </a:schemeClr>
                </a:solidFill>
              </a:rPr>
              <a:t>перечень документов </a:t>
            </a:r>
            <a:r>
              <a:rPr lang="ru-RU">
                <a:solidFill>
                  <a:schemeClr val="accent1">
                    <a:lumMod val="75000"/>
                  </a:schemeClr>
                </a:solidFill>
              </a:rPr>
              <a:t>для предоставления средств государственной поддержки на возмещение добавлен новый документ </a:t>
            </a:r>
            <a:r>
              <a:rPr lang="ru-RU" b="1">
                <a:solidFill>
                  <a:schemeClr val="accent1">
                    <a:lumMod val="75000"/>
                  </a:schemeClr>
                </a:solidFill>
              </a:rPr>
              <a:t>-«</a:t>
            </a:r>
            <a:r>
              <a:rPr lang="ru-RU" b="1" i="1">
                <a:solidFill>
                  <a:schemeClr val="accent1">
                    <a:lumMod val="75000"/>
                  </a:schemeClr>
                </a:solidFill>
              </a:rPr>
              <a:t>сведения о производственных затратах</a:t>
            </a:r>
            <a:r>
              <a:rPr lang="ru-RU" b="1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/>
          </a:p>
          <a:p>
            <a:pPr>
              <a:defRPr/>
            </a:pPr>
            <a:endParaRPr lang="ru-RU" b="1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ru-RU" b="1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endParaRPr lang="ru-RU" b="1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4" name="Прямая со стрелкой 13"/>
          <p:cNvCxnSpPr>
            <a:cxnSpLocks/>
          </p:cNvCxnSpPr>
          <p:nvPr/>
        </p:nvCxnSpPr>
        <p:spPr bwMode="auto">
          <a:xfrm flipH="1">
            <a:off x="3859823" y="1362806"/>
            <a:ext cx="17585" cy="569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cxnSpLocks/>
          </p:cNvCxnSpPr>
          <p:nvPr/>
        </p:nvCxnSpPr>
        <p:spPr bwMode="auto">
          <a:xfrm>
            <a:off x="8642838" y="1362806"/>
            <a:ext cx="8793" cy="5692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 bwMode="auto">
          <a:xfrm>
            <a:off x="2087490" y="386574"/>
            <a:ext cx="8911687" cy="1280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800" b="1">
                <a:latin typeface="Times New Roman"/>
                <a:cs typeface="Times New Roman"/>
              </a:rPr>
              <a:t>Изменения в перечне направлений государственной поддержки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 bwMode="auto">
          <a:xfrm>
            <a:off x="2087490" y="2142955"/>
            <a:ext cx="3609365" cy="1330569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ru-RU" b="1">
                <a:solidFill>
                  <a:schemeClr val="dk1"/>
                </a:solidFill>
              </a:rPr>
              <a:t>возмещение части затрат на поддержку собственного производства молока</a:t>
            </a:r>
            <a:endParaRPr lang="ru-RU" b="1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 bwMode="auto">
          <a:xfrm>
            <a:off x="7190747" y="2126222"/>
            <a:ext cx="3702922" cy="1408286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ru-RU" b="1">
                <a:solidFill>
                  <a:schemeClr val="tx1"/>
                </a:solidFill>
              </a:rPr>
              <a:t>финансовое обеспечение части затрат на поддержку собственного производства молока</a:t>
            </a:r>
          </a:p>
        </p:txBody>
      </p:sp>
      <p:sp>
        <p:nvSpPr>
          <p:cNvPr id="8" name="Объект 2"/>
          <p:cNvSpPr txBox="1"/>
          <p:nvPr/>
        </p:nvSpPr>
        <p:spPr bwMode="auto">
          <a:xfrm>
            <a:off x="7190747" y="3911060"/>
            <a:ext cx="3808430" cy="140828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ru-RU" b="1">
                <a:solidFill>
                  <a:schemeClr val="tx1"/>
                </a:solidFill>
              </a:rPr>
              <a:t>финансовое обеспечение части затрат на прирост товарного поголовья коров специализированных мясных пород</a:t>
            </a:r>
          </a:p>
        </p:txBody>
      </p:sp>
      <p:sp>
        <p:nvSpPr>
          <p:cNvPr id="9" name="Объект 1"/>
          <p:cNvSpPr txBox="1"/>
          <p:nvPr/>
        </p:nvSpPr>
        <p:spPr bwMode="auto">
          <a:xfrm>
            <a:off x="2087490" y="3947498"/>
            <a:ext cx="3679703" cy="1594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/>
              <a:buChar char=""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ru-RU" b="1">
                <a:solidFill>
                  <a:schemeClr val="dk1"/>
                </a:solidFill>
              </a:rPr>
              <a:t>возмещение части затрат на прирост товарного поголовья коров специализированных мясных пород</a:t>
            </a:r>
            <a:endParaRPr lang="ru-RU" b="1"/>
          </a:p>
        </p:txBody>
      </p:sp>
      <p:sp>
        <p:nvSpPr>
          <p:cNvPr id="4" name="Штриховая стрелка вправо 3"/>
          <p:cNvSpPr/>
          <p:nvPr/>
        </p:nvSpPr>
        <p:spPr bwMode="auto">
          <a:xfrm>
            <a:off x="5696855" y="2206869"/>
            <a:ext cx="1161145" cy="958362"/>
          </a:xfrm>
          <a:prstGeom prst="stripedRightArrow">
            <a:avLst>
              <a:gd name="adj1" fmla="val 42706"/>
              <a:gd name="adj2" fmla="val 37627"/>
            </a:avLst>
          </a:prstGeom>
          <a:gradFill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</a:gradFill>
        </p:spPr>
        <p:style>
          <a:lnRef idx="2">
            <a:schemeClr val="accent6">
              <a:shade val="50000"/>
            </a:schemeClr>
          </a:lnRef>
          <a:fillRef idx="1003">
            <a:schemeClr val="dk2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Штриховая стрелка вправо 9"/>
          <p:cNvSpPr/>
          <p:nvPr/>
        </p:nvSpPr>
        <p:spPr bwMode="auto">
          <a:xfrm>
            <a:off x="5696854" y="3977368"/>
            <a:ext cx="1161145" cy="958362"/>
          </a:xfrm>
          <a:prstGeom prst="stripedRightArrow">
            <a:avLst>
              <a:gd name="adj1" fmla="val 42706"/>
              <a:gd name="adj2" fmla="val 37627"/>
            </a:avLst>
          </a:prstGeom>
          <a:gradFill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0800000" scaled="1"/>
          </a:gradFill>
        </p:spPr>
        <p:style>
          <a:lnRef idx="2">
            <a:schemeClr val="accent6">
              <a:shade val="50000"/>
            </a:schemeClr>
          </a:lnRef>
          <a:fillRef idx="1003">
            <a:schemeClr val="dk2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auto">
          <a:xfrm>
            <a:off x="944246" y="-13095"/>
            <a:ext cx="11048461" cy="12793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2400" b="1" i="0" u="none" strike="noStrike" spc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defRPr/>
            </a:pPr>
            <a:r>
              <a:rPr lang="ru-RU" sz="2000">
                <a:solidFill>
                  <a:schemeClr val="tx1"/>
                </a:solidFill>
                <a:latin typeface="+mn-lt"/>
              </a:rPr>
              <a:t>Объем средств на реализацию государственной программы Новосибирской области «Развитие сельского хозяйства и регулирование рынков сельскохозяйственной продукции, сырья и продовольствия в Новосибирской области» в 2020-2022 годах и выделенные ассигнования на 2023 год, млн руб.</a:t>
            </a:r>
            <a:endParaRPr>
              <a:solidFill>
                <a:schemeClr val="tx1"/>
              </a:solidFill>
            </a:endParaRPr>
          </a:p>
        </p:txBody>
      </p:sp>
      <p:graphicFrame>
        <p:nvGraphicFramePr>
          <p:cNvPr id="7" name="Объект 5"/>
          <p:cNvGraphicFramePr>
            <a:graphicFrameLocks/>
          </p:cNvGraphicFramePr>
          <p:nvPr/>
        </p:nvGraphicFramePr>
        <p:xfrm>
          <a:off x="1424939" y="1628838"/>
          <a:ext cx="9614536" cy="3981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/>
          <p:cNvGraphicFramePr>
            <a:graphicFrameLocks/>
          </p:cNvGraphicFramePr>
          <p:nvPr/>
        </p:nvGraphicFramePr>
        <p:xfrm>
          <a:off x="343115" y="1207583"/>
          <a:ext cx="10696360" cy="87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"/>
          <p:cNvSpPr txBox="1"/>
          <p:nvPr/>
        </p:nvSpPr>
        <p:spPr bwMode="auto">
          <a:xfrm>
            <a:off x="1268872" y="5259213"/>
            <a:ext cx="1288520" cy="35124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600" b="1">
              <a:latin typeface="Times New Roman"/>
              <a:cs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1945466" y="5961248"/>
            <a:ext cx="307972" cy="23236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ru-RU"/>
          </a:p>
        </p:txBody>
      </p:sp>
      <p:sp>
        <p:nvSpPr>
          <p:cNvPr id="3" name="TextBox 2"/>
          <p:cNvSpPr txBox="1"/>
          <p:nvPr/>
        </p:nvSpPr>
        <p:spPr bwMode="auto">
          <a:xfrm>
            <a:off x="2348881" y="5901511"/>
            <a:ext cx="2485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>
                <a:latin typeface="Times New Roman"/>
                <a:cs typeface="Times New Roman"/>
              </a:rPr>
              <a:t>Федеральный бюджет</a:t>
            </a:r>
            <a:endParaRPr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6000949" y="5996748"/>
            <a:ext cx="231259" cy="19686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ru-RU"/>
          </a:p>
        </p:txBody>
      </p:sp>
      <p:sp>
        <p:nvSpPr>
          <p:cNvPr id="4" name="TextBox 3"/>
          <p:cNvSpPr txBox="1"/>
          <p:nvPr/>
        </p:nvSpPr>
        <p:spPr bwMode="auto">
          <a:xfrm>
            <a:off x="6315469" y="5876903"/>
            <a:ext cx="2560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>
                <a:latin typeface="Times New Roman"/>
                <a:cs typeface="Times New Roman"/>
              </a:rPr>
              <a:t>Областной</a:t>
            </a:r>
            <a:r>
              <a:rPr lang="ru-RU" sz="2000">
                <a:latin typeface="Times New Roman"/>
                <a:cs typeface="Times New Roman"/>
              </a:rPr>
              <a:t> бюджет</a:t>
            </a:r>
            <a:endParaRPr/>
          </a:p>
        </p:txBody>
      </p:sp>
      <p:sp>
        <p:nvSpPr>
          <p:cNvPr id="13" name="TextBox 12"/>
          <p:cNvSpPr txBox="1"/>
          <p:nvPr/>
        </p:nvSpPr>
        <p:spPr bwMode="auto">
          <a:xfrm>
            <a:off x="1268872" y="1195413"/>
            <a:ext cx="830580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b="1">
                <a:solidFill>
                  <a:schemeClr val="bg1"/>
                </a:solidFill>
                <a:latin typeface="Times New Roman"/>
                <a:cs typeface="Times New Roman"/>
              </a:rPr>
              <a:t>Всего</a:t>
            </a:r>
            <a:endParaRPr/>
          </a:p>
        </p:txBody>
      </p:sp>
      <p:sp>
        <p:nvSpPr>
          <p:cNvPr id="17" name="TextBox 1"/>
          <p:cNvSpPr txBox="1"/>
          <p:nvPr/>
        </p:nvSpPr>
        <p:spPr bwMode="auto">
          <a:xfrm>
            <a:off x="6830206" y="5252546"/>
            <a:ext cx="1530871" cy="4050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800" b="1">
                <a:latin typeface="Times New Roman"/>
                <a:cs typeface="Times New Roman"/>
              </a:rPr>
              <a:t>2022 </a:t>
            </a:r>
            <a:endParaRPr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446004" y="3518501"/>
            <a:ext cx="817053" cy="54256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 b="1">
                <a:latin typeface="Times New Roman"/>
                <a:cs typeface="Times New Roman"/>
              </a:rPr>
              <a:t>200,0**</a:t>
            </a:r>
            <a:endParaRPr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636846" y="3832723"/>
            <a:ext cx="768962" cy="53941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 b="1">
                <a:latin typeface="Times New Roman"/>
                <a:cs typeface="Times New Roman"/>
              </a:rPr>
              <a:t>399,4*</a:t>
            </a:r>
            <a:endParaRPr/>
          </a:p>
        </p:txBody>
      </p:sp>
      <p:graphicFrame>
        <p:nvGraphicFramePr>
          <p:cNvPr id="26" name="Диаграмма 25"/>
          <p:cNvGraphicFramePr>
            <a:graphicFrameLocks/>
          </p:cNvGraphicFramePr>
          <p:nvPr/>
        </p:nvGraphicFramePr>
        <p:xfrm>
          <a:off x="1744347" y="5838009"/>
          <a:ext cx="9629775" cy="711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Прямоугольник 22"/>
          <p:cNvSpPr/>
          <p:nvPr/>
        </p:nvSpPr>
        <p:spPr bwMode="auto">
          <a:xfrm>
            <a:off x="1" y="0"/>
            <a:ext cx="887097" cy="686454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vert270" wrap="square" lIns="91440" tIns="45720" rIns="91440" bIns="45720" numCol="1" spcCol="0" rtlCol="0" fromWordArt="0" anchor="ctr" anchorCtr="0" forceAA="0" compatLnSpc="0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400" b="0" i="0" u="none" strike="noStrike" cap="none" spc="0">
                <a:ln>
                  <a:noFill/>
                </a:ln>
                <a:solidFill>
                  <a:prstClr val="white"/>
                </a:solidFill>
                <a:latin typeface="Arial Black"/>
              </a:rPr>
              <a:t>НОВОСИБИРСКАЯ ОБЛАСТЬ</a:t>
            </a:r>
            <a:endParaRPr/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5004433" y="3571990"/>
            <a:ext cx="817053" cy="54256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 b="1">
                <a:latin typeface="Times New Roman"/>
                <a:cs typeface="Times New Roman"/>
              </a:rPr>
              <a:t>150,0***</a:t>
            </a:r>
            <a:endParaRPr/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7561157" y="2293243"/>
            <a:ext cx="817053" cy="54256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 b="1">
                <a:latin typeface="Times New Roman"/>
                <a:cs typeface="Times New Roman"/>
              </a:rPr>
              <a:t>1752,0****</a:t>
            </a:r>
            <a:endParaRPr/>
          </a:p>
        </p:txBody>
      </p:sp>
      <p:sp>
        <p:nvSpPr>
          <p:cNvPr id="21" name="TextBox 1"/>
          <p:cNvSpPr txBox="1"/>
          <p:nvPr/>
        </p:nvSpPr>
        <p:spPr bwMode="auto">
          <a:xfrm>
            <a:off x="7561157" y="2952655"/>
            <a:ext cx="771662" cy="1274850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800">
                <a:latin typeface="Times New Roman"/>
                <a:cs typeface="Times New Roman"/>
              </a:rPr>
              <a:t>****выделено </a:t>
            </a:r>
            <a:endParaRPr/>
          </a:p>
          <a:p>
            <a:pPr>
              <a:defRPr/>
            </a:pPr>
            <a:r>
              <a:rPr lang="ru-RU" sz="800">
                <a:latin typeface="Times New Roman"/>
                <a:cs typeface="Times New Roman"/>
              </a:rPr>
              <a:t>дополнительно</a:t>
            </a:r>
            <a:endParaRPr/>
          </a:p>
          <a:p>
            <a:pPr>
              <a:defRPr/>
            </a:pPr>
            <a:r>
              <a:rPr lang="ru-RU" sz="800">
                <a:latin typeface="Times New Roman"/>
                <a:cs typeface="Times New Roman"/>
              </a:rPr>
              <a:t>на компенсацию</a:t>
            </a:r>
            <a:endParaRPr/>
          </a:p>
          <a:p>
            <a:pPr>
              <a:defRPr/>
            </a:pPr>
            <a:r>
              <a:rPr lang="ru-RU" sz="800">
                <a:latin typeface="Times New Roman"/>
                <a:cs typeface="Times New Roman"/>
              </a:rPr>
              <a:t>приобретения</a:t>
            </a:r>
            <a:endParaRPr/>
          </a:p>
          <a:p>
            <a:pPr>
              <a:defRPr/>
            </a:pPr>
            <a:r>
              <a:rPr lang="ru-RU" sz="800">
                <a:latin typeface="Times New Roman"/>
                <a:cs typeface="Times New Roman"/>
              </a:rPr>
              <a:t>техники и </a:t>
            </a:r>
            <a:endParaRPr/>
          </a:p>
          <a:p>
            <a:pPr>
              <a:defRPr/>
            </a:pPr>
            <a:r>
              <a:rPr lang="ru-RU" sz="800">
                <a:latin typeface="Times New Roman"/>
                <a:cs typeface="Times New Roman"/>
              </a:rPr>
              <a:t>оборудования,  </a:t>
            </a:r>
            <a:endParaRPr/>
          </a:p>
        </p:txBody>
      </p:sp>
      <p:sp>
        <p:nvSpPr>
          <p:cNvPr id="22" name="TextBox 1"/>
          <p:cNvSpPr txBox="1"/>
          <p:nvPr/>
        </p:nvSpPr>
        <p:spPr bwMode="auto">
          <a:xfrm>
            <a:off x="5024610" y="4114551"/>
            <a:ext cx="771663" cy="920869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800">
                <a:latin typeface="Times New Roman"/>
                <a:cs typeface="Times New Roman"/>
              </a:rPr>
              <a:t>***выделено </a:t>
            </a:r>
            <a:endParaRPr/>
          </a:p>
          <a:p>
            <a:pPr>
              <a:defRPr/>
            </a:pPr>
            <a:r>
              <a:rPr lang="ru-RU" sz="800">
                <a:latin typeface="Times New Roman"/>
                <a:cs typeface="Times New Roman"/>
              </a:rPr>
              <a:t>дополнительно</a:t>
            </a:r>
            <a:endParaRPr/>
          </a:p>
          <a:p>
            <a:pPr>
              <a:defRPr/>
            </a:pPr>
            <a:r>
              <a:rPr lang="ru-RU" sz="800">
                <a:latin typeface="Times New Roman"/>
                <a:cs typeface="Times New Roman"/>
              </a:rPr>
              <a:t>150 млн рублей</a:t>
            </a:r>
            <a:endParaRPr/>
          </a:p>
          <a:p>
            <a:pPr>
              <a:defRPr/>
            </a:pPr>
            <a:r>
              <a:rPr lang="ru-RU" sz="800">
                <a:latin typeface="Times New Roman"/>
                <a:cs typeface="Times New Roman"/>
              </a:rPr>
              <a:t>на СЗР и </a:t>
            </a:r>
            <a:endParaRPr/>
          </a:p>
          <a:p>
            <a:pPr>
              <a:defRPr/>
            </a:pPr>
            <a:r>
              <a:rPr lang="ru-RU" sz="800">
                <a:latin typeface="Times New Roman"/>
                <a:cs typeface="Times New Roman"/>
              </a:rPr>
              <a:t>минеральные </a:t>
            </a:r>
            <a:endParaRPr/>
          </a:p>
          <a:p>
            <a:pPr>
              <a:defRPr/>
            </a:pPr>
            <a:r>
              <a:rPr lang="ru-RU" sz="800">
                <a:latin typeface="Times New Roman"/>
                <a:cs typeface="Times New Roman"/>
              </a:rPr>
              <a:t>удобрения </a:t>
            </a:r>
            <a:endParaRPr/>
          </a:p>
        </p:txBody>
      </p:sp>
      <p:sp>
        <p:nvSpPr>
          <p:cNvPr id="24" name="TextBox 1"/>
          <p:cNvSpPr txBox="1"/>
          <p:nvPr/>
        </p:nvSpPr>
        <p:spPr bwMode="auto">
          <a:xfrm>
            <a:off x="9292788" y="3889508"/>
            <a:ext cx="771662" cy="1274850"/>
          </a:xfrm>
          <a:prstGeom prst="rect">
            <a:avLst/>
          </a:prstGeom>
          <a:solidFill>
            <a:schemeClr val="bg1"/>
          </a:solidFill>
          <a:effectLst>
            <a:softEdge rad="63500"/>
          </a:effectLst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800">
                <a:latin typeface="Times New Roman"/>
                <a:cs typeface="Times New Roman"/>
              </a:rPr>
              <a:t>*****выделено </a:t>
            </a:r>
            <a:endParaRPr/>
          </a:p>
          <a:p>
            <a:pPr>
              <a:defRPr/>
            </a:pPr>
            <a:r>
              <a:rPr lang="ru-RU" sz="800">
                <a:latin typeface="Times New Roman"/>
                <a:cs typeface="Times New Roman"/>
              </a:rPr>
              <a:t>дополнительно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black"/>
                </a:solidFill>
                <a:latin typeface="Calibri"/>
                <a:cs typeface="Times New Roman"/>
              </a:rPr>
              <a:t>на возмещение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black"/>
                </a:solidFill>
                <a:latin typeface="Calibri"/>
                <a:cs typeface="Times New Roman"/>
              </a:rPr>
              <a:t>части на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black"/>
                </a:solidFill>
                <a:latin typeface="Calibri"/>
                <a:cs typeface="Times New Roman"/>
              </a:rPr>
              <a:t>производство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black"/>
                </a:solidFill>
                <a:latin typeface="Calibri"/>
                <a:cs typeface="Times New Roman"/>
              </a:rPr>
              <a:t>и реализацию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black"/>
                </a:solidFill>
                <a:latin typeface="Calibri"/>
                <a:cs typeface="Times New Roman"/>
              </a:rPr>
              <a:t>зерновых </a:t>
            </a:r>
            <a:endParaRPr/>
          </a:p>
          <a:p>
            <a:pPr>
              <a:defRPr/>
            </a:pPr>
            <a:r>
              <a:rPr lang="ru-RU" sz="800">
                <a:solidFill>
                  <a:prstClr val="black"/>
                </a:solidFill>
                <a:latin typeface="Calibri"/>
                <a:cs typeface="Times New Roman"/>
              </a:rPr>
              <a:t>культур</a:t>
            </a:r>
            <a:endParaRPr/>
          </a:p>
          <a:p>
            <a:pPr>
              <a:defRPr/>
            </a:pPr>
            <a:r>
              <a:rPr lang="ru-RU" sz="800">
                <a:latin typeface="Times New Roman"/>
                <a:cs typeface="Times New Roman"/>
              </a:rPr>
              <a:t>  </a:t>
            </a:r>
            <a:endParaRPr/>
          </a:p>
        </p:txBody>
      </p:sp>
      <p:sp>
        <p:nvSpPr>
          <p:cNvPr id="1782468045" name="Прямоугольник 27"/>
          <p:cNvSpPr/>
          <p:nvPr/>
        </p:nvSpPr>
        <p:spPr bwMode="auto">
          <a:xfrm>
            <a:off x="9247398" y="3499573"/>
            <a:ext cx="817052" cy="3247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200" b="1">
                <a:latin typeface="Times New Roman"/>
                <a:cs typeface="Times New Roman"/>
              </a:rPr>
              <a:t>274,4*****</a:t>
            </a:r>
            <a:endParaRPr/>
          </a:p>
        </p:txBody>
      </p:sp>
      <p:sp>
        <p:nvSpPr>
          <p:cNvPr id="25" name="TextBox 24"/>
          <p:cNvSpPr txBox="1"/>
          <p:nvPr/>
        </p:nvSpPr>
        <p:spPr bwMode="auto">
          <a:xfrm>
            <a:off x="1268872" y="6318378"/>
            <a:ext cx="10672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1600" b="1">
                <a:latin typeface="Times New Roman"/>
                <a:cs typeface="Times New Roman"/>
              </a:rPr>
              <a:t>На 19.06.2023 года доведено государственной поддержки в сумме – 2 700,5 млн руб., в т. ч из ФБ – 1 416,9 млн руб.  </a:t>
            </a:r>
            <a:endParaRPr lang="ru-RU" sz="1600" b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 xmlns:m="http://schemas.openxmlformats.org/officeDocument/2006/math" xmlns:w="http://schemas.openxmlformats.org/wordprocessingml/2006/main">
      <p:transition spd="slow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auto">
          <a:xfrm>
            <a:off x="2714626" y="186847"/>
            <a:ext cx="7400925" cy="318981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  <a:latin typeface="Times New Roman"/>
                <a:cs typeface="Times New Roman"/>
              </a:rPr>
              <a:t>Софинансируемые направления государственной поддержки</a:t>
            </a:r>
            <a:endParaRPr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23391" y="556731"/>
          <a:ext cx="11378493" cy="58515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9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55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«Компенсирующая субсидия»:</a:t>
                      </a:r>
                      <a:endParaRPr/>
                    </a:p>
                  </a:txBody>
                  <a:tcPr marL="25912" marR="25912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3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1</a:t>
                      </a:r>
                      <a:endParaRPr/>
                    </a:p>
                  </a:txBody>
                  <a:tcPr marL="25912" marR="25912" marT="0" marB="0" anchor="ctr">
                    <a:gradFill>
                      <a:gsLst>
                        <a:gs pos="0">
                          <a:schemeClr val="accent2">
                            <a:lumMod val="0"/>
                            <a:lumOff val="100000"/>
                          </a:schemeClr>
                        </a:gs>
                        <a:gs pos="35000">
                          <a:schemeClr val="accent2">
                            <a:lumMod val="0"/>
                            <a:lumOff val="100000"/>
                          </a:schemeClr>
                        </a:gs>
                        <a:gs pos="100000">
                          <a:schemeClr val="accent2">
                            <a:lumMod val="100000"/>
                          </a:schemeClr>
                        </a:gs>
                      </a:gsLst>
                      <a:path path="circle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возмещение части затрат на проведение комплекса агротехнологических работ</a:t>
                      </a:r>
                    </a:p>
                  </a:txBody>
                  <a:tcPr marL="25912" marR="2591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10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2</a:t>
                      </a:r>
                      <a:endParaRPr/>
                    </a:p>
                  </a:txBody>
                  <a:tcPr marL="25912" marR="25912" marT="0" marB="0" anchor="ctr">
                    <a:gradFill>
                      <a:gsLst>
                        <a:gs pos="0">
                          <a:schemeClr val="accent2">
                            <a:lumMod val="0"/>
                            <a:lumOff val="100000"/>
                          </a:schemeClr>
                        </a:gs>
                        <a:gs pos="35000">
                          <a:schemeClr val="accent2">
                            <a:lumMod val="0"/>
                            <a:lumOff val="100000"/>
                          </a:schemeClr>
                        </a:gs>
                        <a:gs pos="100000">
                          <a:schemeClr val="accent2">
                            <a:lumMod val="100000"/>
                          </a:schemeClr>
                        </a:gs>
                      </a:gsLst>
                      <a:path path="circle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возмещение части затрат на приобретение элитных семян</a:t>
                      </a:r>
                    </a:p>
                  </a:txBody>
                  <a:tcPr marL="25912" marR="2591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3</a:t>
                      </a:r>
                      <a:endParaRPr/>
                    </a:p>
                  </a:txBody>
                  <a:tcPr marL="25912" marR="25912" marT="0" marB="0" anchor="ctr">
                    <a:gradFill>
                      <a:gsLst>
                        <a:gs pos="0">
                          <a:schemeClr val="accent2">
                            <a:lumMod val="0"/>
                            <a:lumOff val="100000"/>
                          </a:schemeClr>
                        </a:gs>
                        <a:gs pos="35000">
                          <a:schemeClr val="accent2">
                            <a:lumMod val="0"/>
                            <a:lumOff val="100000"/>
                          </a:schemeClr>
                        </a:gs>
                        <a:gs pos="100000">
                          <a:schemeClr val="accent2">
                            <a:lumMod val="100000"/>
                          </a:schemeClr>
                        </a:gs>
                      </a:gsLst>
                      <a:path path="circle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возмещение части затрат на поддержку собственного производства молока</a:t>
                      </a:r>
                    </a:p>
                  </a:txBody>
                  <a:tcPr marL="25912" marR="2591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4</a:t>
                      </a:r>
                      <a:endParaRPr/>
                    </a:p>
                  </a:txBody>
                  <a:tcPr marL="25912" marR="25912" marT="0" marB="0" anchor="ctr">
                    <a:gradFill>
                      <a:gsLst>
                        <a:gs pos="0">
                          <a:schemeClr val="accent2">
                            <a:lumMod val="0"/>
                            <a:lumOff val="100000"/>
                          </a:schemeClr>
                        </a:gs>
                        <a:gs pos="35000">
                          <a:schemeClr val="accent2">
                            <a:lumMod val="0"/>
                            <a:lumOff val="100000"/>
                          </a:schemeClr>
                        </a:gs>
                        <a:gs pos="100000">
                          <a:schemeClr val="accent2">
                            <a:lumMod val="100000"/>
                          </a:schemeClr>
                        </a:gs>
                      </a:gsLst>
                      <a:path path="circle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поддержка племенного животноводства</a:t>
                      </a:r>
                    </a:p>
                  </a:txBody>
                  <a:tcPr marL="25912" marR="2591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4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5</a:t>
                      </a:r>
                      <a:endParaRPr/>
                    </a:p>
                  </a:txBody>
                  <a:tcPr marL="25912" marR="25912" marT="0" marB="0" anchor="ctr">
                    <a:gradFill>
                      <a:gsLst>
                        <a:gs pos="0">
                          <a:schemeClr val="accent2">
                            <a:lumMod val="0"/>
                            <a:lumOff val="100000"/>
                          </a:schemeClr>
                        </a:gs>
                        <a:gs pos="35000">
                          <a:schemeClr val="accent2">
                            <a:lumMod val="0"/>
                            <a:lumOff val="100000"/>
                          </a:schemeClr>
                        </a:gs>
                        <a:gs pos="100000">
                          <a:schemeClr val="accent2">
                            <a:lumMod val="100000"/>
                          </a:schemeClr>
                        </a:gs>
                      </a:gsLst>
                      <a:path path="circle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возмещение части затрат на уплату страховой премии, начисленной по договорам сельхозстрахования в области растениеводства и (или) животноводства</a:t>
                      </a:r>
                      <a:endParaRPr/>
                    </a:p>
                  </a:txBody>
                  <a:tcPr marL="25912" marR="2591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3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«Стимулирующая субсидия»</a:t>
                      </a:r>
                    </a:p>
                  </a:txBody>
                  <a:tcPr marL="25912" marR="25912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6</a:t>
                      </a:r>
                      <a:endParaRPr/>
                    </a:p>
                  </a:txBody>
                  <a:tcPr marL="25912" marR="2591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возмещение части затрат на обеспечение прироста объема молока сырого крупного рогатого скота, козьего и овечьего, переработанного на пищевую продукцию</a:t>
                      </a:r>
                    </a:p>
                  </a:txBody>
                  <a:tcPr marL="25912" marR="25912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7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7</a:t>
                      </a:r>
                      <a:endParaRPr/>
                    </a:p>
                  </a:txBody>
                  <a:tcPr marL="25912" marR="2591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возмещение части затрат на проведение уходных работ за многолетними насаждениями</a:t>
                      </a:r>
                    </a:p>
                  </a:txBody>
                  <a:tcPr marL="25912" marR="25912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8</a:t>
                      </a:r>
                      <a:endParaRPr/>
                    </a:p>
                  </a:txBody>
                  <a:tcPr marL="25912" marR="25912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возмещение части затрат на закладку  многолетних насаждений</a:t>
                      </a:r>
                      <a:endParaRPr/>
                    </a:p>
                  </a:txBody>
                  <a:tcPr marL="25912" marR="25912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25912" marR="25912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финансовое обеспечение части затрат на поддержку собственного производства молока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912" marR="25912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7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25912" marR="25912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финансовое обеспечение части затрат на прирост товарного поголовья коров специализированных мясных пород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912" marR="25912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25912" marR="25912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поддержка реализации проектов </a:t>
                      </a:r>
                      <a:r>
                        <a:rPr lang="ru-RU" sz="11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"Агропрогресс"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912" marR="25912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25912" marR="25912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поддержка сельскохозяйственных потребительских кооперативов</a:t>
                      </a:r>
                      <a:endParaRPr/>
                    </a:p>
                  </a:txBody>
                  <a:tcPr marL="25912" marR="25912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25912" marR="25912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поддержка развития семейной фермы</a:t>
                      </a:r>
                      <a:endParaRPr/>
                    </a:p>
                  </a:txBody>
                  <a:tcPr marL="25912" marR="25912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Иные направления:</a:t>
                      </a:r>
                      <a:endParaRPr/>
                    </a:p>
                  </a:txBody>
                  <a:tcPr marL="25912" marR="25912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770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25912" marR="25912" marT="0" marB="0" anchor="ctr">
                    <a:gradFill>
                      <a:gsLst>
                        <a:gs pos="0">
                          <a:schemeClr val="accent2">
                            <a:lumMod val="0"/>
                            <a:lumOff val="100000"/>
                          </a:schemeClr>
                        </a:gs>
                        <a:gs pos="35000">
                          <a:schemeClr val="accent2">
                            <a:lumMod val="0"/>
                            <a:lumOff val="100000"/>
                          </a:schemeClr>
                        </a:gs>
                        <a:gs pos="100000">
                          <a:schemeClr val="accent2">
                            <a:lumMod val="100000"/>
                          </a:schemeClr>
                        </a:gs>
                      </a:gsLst>
                      <a:path path="circle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Times New Roman"/>
                          <a:cs typeface="Times New Roman"/>
                        </a:rPr>
                        <a:t>возмещение части процентной ставки по инвестиционным кредитам (займам)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912" marR="25912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54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25912" marR="25912" marT="0" marB="0" anchor="ctr">
                    <a:gradFill>
                      <a:gsLst>
                        <a:gs pos="0">
                          <a:schemeClr val="accent2">
                            <a:lumMod val="0"/>
                            <a:lumOff val="100000"/>
                          </a:schemeClr>
                        </a:gs>
                        <a:gs pos="35000">
                          <a:schemeClr val="accent2">
                            <a:lumMod val="0"/>
                            <a:lumOff val="100000"/>
                          </a:schemeClr>
                        </a:gs>
                        <a:gs pos="100000">
                          <a:schemeClr val="accent2">
                            <a:lumMod val="100000"/>
                          </a:schemeClr>
                        </a:gs>
                      </a:gsLst>
                      <a:path path="circle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Times New Roman"/>
                          <a:cs typeface="Times New Roman"/>
                        </a:rPr>
                        <a:t>возмещение части прямых понесенных затрат на создание и (или) модернизацию объектов агропромышленного комплекса</a:t>
                      </a:r>
                      <a:endParaRPr/>
                    </a:p>
                  </a:txBody>
                  <a:tcPr marL="25912" marR="25912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54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25912" marR="25912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Times New Roman"/>
                          <a:cs typeface="Times New Roman"/>
                        </a:rPr>
                        <a:t>возмещение части затрат на закупку продовольственной пшеницы</a:t>
                      </a:r>
                    </a:p>
                  </a:txBody>
                  <a:tcPr marL="25912" marR="259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54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25912" marR="25912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возмещение части затрат на производство и реализацию произведенных и реализованных хлеба и хлебобулочных изделий</a:t>
                      </a:r>
                    </a:p>
                  </a:txBody>
                  <a:tcPr marL="25912" marR="259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54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25912" marR="25912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возмещение части затрат на производство и реализацию зерновых культур</a:t>
                      </a:r>
                      <a:endParaRPr lang="ru-RU" sz="1100">
                        <a:latin typeface="Times New Roman"/>
                        <a:cs typeface="Times New Roman"/>
                      </a:endParaRPr>
                    </a:p>
                  </a:txBody>
                  <a:tcPr marL="25912" marR="25912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54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25912" marR="25912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Times New Roman"/>
                          <a:cs typeface="Times New Roman"/>
                        </a:rPr>
                        <a:t>возмещение части затрат на поддержку элитного семеноводства (картофель и овощи открытого грунта) </a:t>
                      </a:r>
                      <a:endParaRPr/>
                    </a:p>
                  </a:txBody>
                  <a:tcPr marL="25912" marR="25912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54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25912" marR="25912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Times New Roman"/>
                          <a:cs typeface="Times New Roman"/>
                        </a:rPr>
                        <a:t>возмещение части затрат на поддержку производства картофеля и овощей открытого грунта</a:t>
                      </a:r>
                    </a:p>
                  </a:txBody>
                  <a:tcPr marL="25912" marR="25912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7892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Мероприятия по развитию мелиорации земель сельскохозяйственного назначения по следующим направлениям: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912" marR="25912" marT="0" marB="0" anchor="ctr">
                    <a:lnB w="12700" algn="ctr">
                      <a:noFill/>
                    </a:lnB>
                    <a:gradFill>
                      <a:gsLst>
                        <a:gs pos="6000">
                          <a:schemeClr val="accent3">
                            <a:lumMod val="0"/>
                            <a:lumOff val="100000"/>
                          </a:schemeClr>
                        </a:gs>
                        <a:gs pos="18000">
                          <a:schemeClr val="accent3">
                            <a:lumMod val="0"/>
                            <a:lumOff val="100000"/>
                          </a:schemeClr>
                        </a:gs>
                        <a:gs pos="79000">
                          <a:schemeClr val="accent3">
                            <a:lumMod val="100000"/>
                          </a:schemeClr>
                        </a:gs>
                      </a:gsLst>
                      <a:path path="circle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25912" marR="25912" marT="0" marB="0" anchor="ctr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gradFill>
                      <a:gsLst>
                        <a:gs pos="0">
                          <a:schemeClr val="accent2">
                            <a:lumMod val="0"/>
                            <a:lumOff val="100000"/>
                          </a:schemeClr>
                        </a:gs>
                        <a:gs pos="35000">
                          <a:schemeClr val="accent2">
                            <a:lumMod val="0"/>
                            <a:lumOff val="100000"/>
                          </a:schemeClr>
                        </a:gs>
                        <a:gs pos="100000">
                          <a:schemeClr val="accent2">
                            <a:lumMod val="100000"/>
                          </a:schemeClr>
                        </a:gs>
                      </a:gsLst>
                      <a:path path="circle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Times New Roman"/>
                          <a:cs typeface="Times New Roman"/>
                        </a:rPr>
                        <a:t>государственная поддержка проведения гидромелиоративных мероприятий 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912" marR="25912" marT="0" marB="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202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25912" marR="25912" marT="0" marB="0" anchor="ctr">
                    <a:lnL w="12700" algn="ctr">
                      <a:noFill/>
                    </a:lnL>
                    <a:lnR w="12700" algn="ctr">
                      <a:noFill/>
                      <a:round/>
                    </a:lnR>
                    <a:lnT w="12700" algn="ctr">
                      <a:noFill/>
                    </a:lnT>
                    <a:lnB w="12700" algn="ctr">
                      <a:noFill/>
                    </a:lnB>
                    <a:gradFill>
                      <a:gsLst>
                        <a:gs pos="0">
                          <a:schemeClr val="accent2">
                            <a:lumMod val="0"/>
                            <a:lumOff val="100000"/>
                          </a:schemeClr>
                        </a:gs>
                        <a:gs pos="35000">
                          <a:schemeClr val="accent2">
                            <a:lumMod val="0"/>
                            <a:lumOff val="100000"/>
                          </a:schemeClr>
                        </a:gs>
                        <a:gs pos="100000">
                          <a:schemeClr val="accent2">
                            <a:lumMod val="100000"/>
                          </a:schemeClr>
                        </a:gs>
                      </a:gsLst>
                      <a:path path="circle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государственная поддержка проведения культуртехнических мероприятий на выбывших сельскохозяйственных угодьях, вовлекаемых в сельскохозяйственный оборот</a:t>
                      </a:r>
                    </a:p>
                  </a:txBody>
                  <a:tcPr marL="25912" marR="25912" marT="0" marB="0">
                    <a:lnL w="12700" algn="ctr">
                      <a:noFill/>
                    </a:lnL>
                    <a:lnR w="12700" algn="ctr">
                      <a:noFill/>
                      <a:round/>
                    </a:lnR>
                    <a:lnT w="12700" algn="ctr">
                      <a:noFill/>
                      <a:round/>
                    </a:lnT>
                    <a:lnB w="12700" algn="ctr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9305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Предоставление поддержки в рамках регионального проекта «</a:t>
                      </a: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Акселерация субъектов малого и среднего предпринимательства</a:t>
                      </a: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»:</a:t>
                      </a:r>
                    </a:p>
                  </a:txBody>
                  <a:tcPr marL="25912" marR="25912" marT="0" marB="0" anchor="ctr">
                    <a:lnT w="12700" algn="ctr">
                      <a:noFill/>
                    </a:lnT>
                    <a:lnB w="12700" algn="ctr">
                      <a:noFill/>
                    </a:lnB>
                    <a:gradFill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25912" marR="25912" marT="0" marB="0" anchor="ctr">
                    <a:lnT w="12700" algn="ctr">
                      <a:noFill/>
                    </a:lnT>
                    <a:lnB w="12700" algn="ctr">
                      <a:noFill/>
                    </a:lnB>
                    <a:gradFill>
                      <a:gsLst>
                        <a:gs pos="0">
                          <a:schemeClr val="accent2">
                            <a:lumMod val="0"/>
                            <a:lumOff val="100000"/>
                          </a:schemeClr>
                        </a:gs>
                        <a:gs pos="35000">
                          <a:schemeClr val="accent2">
                            <a:lumMod val="0"/>
                            <a:lumOff val="100000"/>
                          </a:schemeClr>
                        </a:gs>
                        <a:gs pos="100000">
                          <a:schemeClr val="accent2">
                            <a:lumMod val="100000"/>
                          </a:schemeClr>
                        </a:gs>
                      </a:gsLst>
                      <a:path path="circle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 b="0" i="0" u="none" strike="noStrike" cap="none" spc="0">
                          <a:ln>
                            <a:noFill/>
                          </a:ln>
                          <a:solidFill>
                            <a:prstClr val="black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поддержка реализации проектов «Агростартап»</a:t>
                      </a:r>
                      <a:endParaRPr lang="ru-RU" sz="1100" b="0" i="0" u="none" strike="noStrike" cap="none" spc="0">
                        <a:ln>
                          <a:noFill/>
                        </a:ln>
                        <a:solidFill>
                          <a:prstClr val="black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912" marR="25912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25912" marR="25912" marT="0" marB="0" anchor="ctr">
                    <a:lnT w="12700" algn="ctr">
                      <a:noFill/>
                    </a:lnT>
                    <a:lnB w="12700" algn="ctr">
                      <a:noFill/>
                    </a:lnB>
                    <a:gradFill>
                      <a:gsLst>
                        <a:gs pos="0">
                          <a:schemeClr val="accent2">
                            <a:lumMod val="0"/>
                            <a:lumOff val="100000"/>
                          </a:schemeClr>
                        </a:gs>
                        <a:gs pos="35000">
                          <a:schemeClr val="accent2">
                            <a:lumMod val="0"/>
                            <a:lumOff val="100000"/>
                          </a:schemeClr>
                        </a:gs>
                        <a:gs pos="100000">
                          <a:schemeClr val="accent2">
                            <a:lumMod val="100000"/>
                          </a:schemeClr>
                        </a:gs>
                      </a:gsLst>
                      <a:path path="circle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поддержка центра компетенций в  сфере сельскохозяйственной кооперации и поддержки фермеров </a:t>
                      </a:r>
                    </a:p>
                  </a:txBody>
                  <a:tcPr marL="25912" marR="25912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25912" marR="25912" marT="0" marB="0" anchor="ctr">
                    <a:lnT w="12700" algn="ctr">
                      <a:noFill/>
                      <a:round/>
                    </a:lnT>
                    <a:lnB w="12700" algn="ctr"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поддержка сельскохозяйственных потребительских кооперативов, переработчиков</a:t>
                      </a:r>
                      <a:endParaRPr lang="ru-RU" sz="110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25912" marR="25912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29965">
                <a:tc gridSpan="2">
                  <a:txBody>
                    <a:bodyPr/>
                    <a:lstStyle/>
                    <a:p>
                      <a:pPr marL="0" marR="0" lvl="0" indent="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Предоставление поддержки в рамках регионального проекта «Экспорт продукции агропромышленного комплекса:</a:t>
                      </a:r>
                    </a:p>
                  </a:txBody>
                  <a:tcPr marL="25912" marR="25912" marT="0" marB="0" anchor="ctr">
                    <a:lnT w="12700" algn="ctr">
                      <a:noFill/>
                    </a:lnT>
                    <a:lnB w="12700" algn="ctr">
                      <a:noFill/>
                      <a:round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25912" marR="25912" marT="0" marB="0" anchor="ctr">
                    <a:lnT w="12700" algn="ctr">
                      <a:noFill/>
                      <a:round/>
                    </a:lnT>
                    <a:lnB w="12700" algn="ctr">
                      <a:noFill/>
                    </a:lnB>
                    <a:gradFill>
                      <a:gsLst>
                        <a:gs pos="0">
                          <a:schemeClr val="accent2">
                            <a:lumMod val="0"/>
                            <a:lumOff val="100000"/>
                          </a:schemeClr>
                        </a:gs>
                        <a:gs pos="35000">
                          <a:schemeClr val="accent2">
                            <a:lumMod val="0"/>
                            <a:lumOff val="100000"/>
                          </a:schemeClr>
                        </a:gs>
                        <a:gs pos="100000">
                          <a:schemeClr val="accent2">
                            <a:lumMod val="100000"/>
                          </a:schemeClr>
                        </a:gs>
                      </a:gsLst>
                      <a:path path="circle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10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возмещение части затрат на стимулирование увеличения производства масличных культур (рапса и сои)</a:t>
                      </a:r>
                      <a:endParaRPr/>
                    </a:p>
                  </a:txBody>
                  <a:tcPr marL="25912" marR="25912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 bwMode="auto">
          <a:xfrm>
            <a:off x="9218322" y="2694360"/>
            <a:ext cx="2663704" cy="12006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9916439" y="3195001"/>
            <a:ext cx="465993" cy="19343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9303099" y="2818800"/>
            <a:ext cx="24762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ru-RU" b="1">
                <a:latin typeface="Times New Roman"/>
                <a:cs typeface="Times New Roman"/>
              </a:rPr>
              <a:t>изменения внесены в 2022 году</a:t>
            </a:r>
            <a:endParaRPr/>
          </a:p>
          <a:p>
            <a:pPr algn="r">
              <a:defRPr/>
            </a:pPr>
            <a:r>
              <a:rPr lang="ru-RU" b="1">
                <a:latin typeface="Times New Roman"/>
                <a:cs typeface="Times New Roman"/>
              </a:rPr>
              <a:t>2023 году</a:t>
            </a:r>
            <a:endParaRPr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9934297" y="3471435"/>
            <a:ext cx="448135" cy="18484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2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 xmlns:m="http://schemas.openxmlformats.org/officeDocument/2006/math" xmlns:w="http://schemas.openxmlformats.org/wordprocessingml/2006/main">
      <p:transition spd="slow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9910" y="431307"/>
          <a:ext cx="12014682" cy="63500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0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6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№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Направление государственной поддержки 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 anchor="ctr">
                    <a:gradFill>
                      <a:gsLst>
                        <a:gs pos="0">
                          <a:schemeClr val="accent3">
                            <a:lumMod val="0"/>
                            <a:lumOff val="100000"/>
                          </a:schemeClr>
                        </a:gs>
                        <a:gs pos="35000">
                          <a:schemeClr val="accent3">
                            <a:lumMod val="0"/>
                            <a:lumOff val="10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path path="circle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55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1.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возмещение части затрат на уплату процентов по кредитам (займам), полученным в российских кредитных организациях, и займам, полученным в сельскохозяйственных кредитных потребительских кооперативах: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275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а) по инвестиционным кредитам (займам);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275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б) по кредитам, взятым малыми формами хозяйствования.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5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2.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возмещение части затрат на уплату процентов по краткосрочным кредитам на льготных условиях, полученным в российских кредитных организациях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3.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возмещение части понесенных затрат на строительство и ремонт объектов социально-инженерного обустройства сельскохозяйственного производства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4.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возмещение стоимости приобретенных семян кукурузы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5.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возмещение стоимости молодняка крупного рогатого скота, приобретенного личными подсобными хозяйствами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6.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оказание несвязанной поддержки сельскохозяйственным товаропроизводителям в области растениеводства (технические культуры)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2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7.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возмещение части затрат на раскорчевку выбывших из эксплуатации старых садов и рекультивацию раскорчеванных площадей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8.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государственная поддержка племенного животноводства (покупка племенного скота, на приобретение семя и азота)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9.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возмещение части затрат на приобретение молодняка товарного крупного рогатого скота специализированных мясных пород и их помесей (телок и нетелей)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10.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возмещение части затрат на приобретение и технический сервис технических средств и оборудования для сельскохозяйственного производства </a:t>
                      </a:r>
                      <a:endParaRPr dirty="0"/>
                    </a:p>
                  </a:txBody>
                  <a:tcPr marL="17328" marR="1732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11.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возмещение части затрат на приобретение оригинальных семян, включая суперэлиту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12.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возмещение части затрат за проведение диагностических исследований на лейкоз крупного рогатого скота</a:t>
                      </a:r>
                      <a:endParaRPr lang="ru-RU" sz="11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13.</a:t>
                      </a:r>
                      <a:endParaRPr lang="ru-RU" sz="11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cs typeface="Times New Roman"/>
                        </a:rPr>
                        <a:t>возмещение части затрат на закладку и уход за земляникой садовой</a:t>
                      </a:r>
                      <a:endParaRPr/>
                    </a:p>
                  </a:txBody>
                  <a:tcPr marL="17328" marR="1732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4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</a:t>
                      </a: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возмещение части затрат на проведение работ по агрохимическому и эколого-токсикологическому обследованиям земель сельскохозяйственного назначения</a:t>
                      </a:r>
                      <a:endParaRPr/>
                    </a:p>
                  </a:txBody>
                  <a:tcPr marL="17328" marR="1732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32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</a:t>
                      </a: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возмещение части стоимости приобретенного рыбопосадочного материала для зарыбления водных объектов, используемых для осуществления товарного рыбоводства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62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16.</a:t>
                      </a: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возмещение части стоимости приобретенных технических средств и оборудования для осуществления товарного рыбоводства, в том числе на условиях финансовой аренды (лизинга)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62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</a:t>
                      </a: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200" b="1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возмещение части стоимости приобретенного рыбопосадочного материала для зарыбления водных объектов, используемых для осуществления промышленного рыболовства</a:t>
                      </a:r>
                      <a:endParaRPr/>
                    </a:p>
                  </a:txBody>
                  <a:tcPr marL="17328" marR="1732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4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18.</a:t>
                      </a: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возмещение части затрат на содержание товарного поголовья коров специализированных мясных пород и  их помесей</a:t>
                      </a:r>
                    </a:p>
                  </a:txBody>
                  <a:tcPr marL="17328" marR="1732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4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19.</a:t>
                      </a: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возмещение части стоимости приобретенных кормов, комбикормов и кормовых добавок для выращивания товарной рыбы</a:t>
                      </a:r>
                    </a:p>
                  </a:txBody>
                  <a:tcPr marL="17328" marR="17328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84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 </a:t>
                      </a: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возмещение части затрат на содержание товарного маточного поголовья крупного рогатого скота молочного направления продуктивности</a:t>
                      </a:r>
                    </a:p>
                  </a:txBody>
                  <a:tcPr marL="17328" marR="1732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62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21.</a:t>
                      </a: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возмещение части затрат на подтверждение соответствия производства органической продукции межгосударственным и международным стандартам в сфере производства органической продукции</a:t>
                      </a:r>
                    </a:p>
                  </a:txBody>
                  <a:tcPr marL="17328" marR="1732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1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22.</a:t>
                      </a: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возмещение части стоимости приобретаемых минеральных удобрений</a:t>
                      </a:r>
                    </a:p>
                  </a:txBody>
                  <a:tcPr marL="17328" marR="1732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35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23.</a:t>
                      </a: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возмещение части стоимости приобретаемых средств защиты растений</a:t>
                      </a:r>
                      <a:endParaRPr/>
                    </a:p>
                  </a:txBody>
                  <a:tcPr marL="17328" marR="1732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8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24.</a:t>
                      </a: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возмещение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 части затрат на доставку приобретенных грубых, сочных и концентрированных кормов</a:t>
                      </a:r>
                    </a:p>
                  </a:txBody>
                  <a:tcPr marL="17328" marR="17328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8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25.</a:t>
                      </a:r>
                    </a:p>
                  </a:txBody>
                  <a:tcPr marL="17328" marR="17328" marT="0" marB="0">
                    <a:gradFill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defRPr/>
                      </a:pPr>
                      <a:r>
                        <a:rPr lang="ru-RU" sz="1200" b="1" dirty="0">
                          <a:solidFill>
                            <a:schemeClr val="dk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возмещение части затрат на приобретение инновационной продукции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328" marR="17328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 bwMode="auto">
          <a:xfrm>
            <a:off x="8701665" y="5870512"/>
            <a:ext cx="380790" cy="1900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9342252" y="5821999"/>
            <a:ext cx="2708647" cy="2385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tx1"/>
                </a:solidFill>
                <a:latin typeface="Times New Roman"/>
                <a:cs typeface="Times New Roman"/>
              </a:rPr>
              <a:t>внесены изменения в 2022 году</a:t>
            </a:r>
            <a:endParaRPr lang="ru-RU" sz="1400" b="1">
              <a:latin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701665" y="6243206"/>
            <a:ext cx="427761" cy="19089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9337912" y="6213980"/>
            <a:ext cx="2698937" cy="2493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tx1"/>
                </a:solidFill>
                <a:latin typeface="Times New Roman"/>
                <a:cs typeface="Times New Roman"/>
              </a:rPr>
              <a:t>внесены изменения в 2023 году</a:t>
            </a:r>
            <a:endParaRPr lang="ru-RU" sz="1400" b="1">
              <a:latin typeface="Times New Roman"/>
              <a:cs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2457451" y="124419"/>
            <a:ext cx="8239125" cy="318981"/>
          </a:xfrm>
          <a:prstGeom prst="rect">
            <a:avLst/>
          </a:prstGeom>
          <a:noFill/>
          <a:ln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2000" b="1">
                <a:solidFill>
                  <a:schemeClr val="tx1"/>
                </a:solidFill>
                <a:latin typeface="Times New Roman"/>
                <a:cs typeface="Times New Roman"/>
              </a:rPr>
              <a:t>Направления государственной поддержки в Новосибирской области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 xmlns:m="http://schemas.openxmlformats.org/officeDocument/2006/math" xmlns:w="http://schemas.openxmlformats.org/wordprocessingml/2006/main">
      <p:transition spd="slow" advClick="1">
        <p:fade thruBlk="0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Легкий дым">
      <a:majorFont>
        <a:latin typeface="Century Gothic"/>
        <a:ea typeface="Arial"/>
        <a:cs typeface="Arial"/>
      </a:majorFont>
      <a:minorFont>
        <a:latin typeface="Century Gothic"/>
        <a:ea typeface="Arial"/>
        <a:cs typeface="Arial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Arial"/>
      <a:cs typeface="Arial"/>
    </a:majorFont>
    <a:minorFont>
      <a:latin typeface="Calibri"/>
      <a:ea typeface="Arial"/>
      <a:cs typeface="Arial"/>
    </a:minorFont>
  </a:fontScheme>
  <a:fmtScheme name="Стандартная">
    <a:fillStyleLst>
      <a:solidFill>
        <a:schemeClr val="phClr"/>
      </a:solidFill>
      <a:gradFill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</a:effectStyleLst>
    <a:bgFillStyleLst>
      <a:solidFill>
        <a:schemeClr val="phClr"/>
      </a:solidFill>
      <a:gradFill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/>
      </a:gradFill>
      <a:gradFill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Arial"/>
      <a:cs typeface="Arial"/>
    </a:majorFont>
    <a:minorFont>
      <a:latin typeface="Calibri"/>
      <a:ea typeface="Arial"/>
      <a:cs typeface="Arial"/>
    </a:minorFont>
  </a:fontScheme>
  <a:fmtScheme name="Стандартная">
    <a:fillStyleLst>
      <a:solidFill>
        <a:schemeClr val="phClr"/>
      </a:solidFill>
      <a:gradFill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</a:effectStyleLst>
    <a:bgFillStyleLst>
      <a:solidFill>
        <a:schemeClr val="phClr"/>
      </a:solidFill>
      <a:gradFill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/>
      </a:gradFill>
      <a:gradFill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1598</Words>
  <Application>Microsoft Office PowerPoint</Application>
  <DocSecurity>0</DocSecurity>
  <PresentationFormat>Широкоэкранный</PresentationFormat>
  <Paragraphs>242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Century Gothic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Различия процедур предоставления субсидий </vt:lpstr>
      <vt:lpstr>С 01.01.2023  возобновлена проверка соответствия заявителей на отсутствие неисполненной обязанность по уплате налогов, сборов, страховых взносов, пеней, штрафов, процентов, подлежащих уплате в соответствии с законодательством Российской Федерации о налогах и сборах</vt:lpstr>
      <vt:lpstr>Изменения в перечне направлений государственной поддержки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Manager/>
  <Company>PNO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Панченко Наталья Васильевна</dc:creator>
  <cp:keywords/>
  <dc:description/>
  <cp:lastModifiedBy>Панченко Наталья Васильевна</cp:lastModifiedBy>
  <cp:revision>110</cp:revision>
  <dcterms:created xsi:type="dcterms:W3CDTF">2021-12-18T09:41:14Z</dcterms:created>
  <dcterms:modified xsi:type="dcterms:W3CDTF">2023-06-22T03:29:26Z</dcterms:modified>
  <cp:category/>
  <dc:identifier/>
  <cp:contentStatus/>
  <dc:language/>
  <cp:version/>
</cp:coreProperties>
</file>