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41377827759628"/>
          <c:y val="0.20111591925376723"/>
          <c:w val="0.86468365784966328"/>
          <c:h val="0.52840780294482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FFFF00">
                  <a:alpha val="21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410</c:v>
                </c:pt>
                <c:pt idx="1">
                  <c:v>379</c:v>
                </c:pt>
                <c:pt idx="2">
                  <c:v>407</c:v>
                </c:pt>
                <c:pt idx="3">
                  <c:v>406</c:v>
                </c:pt>
                <c:pt idx="4">
                  <c:v>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0E-4A48-9306-92FD7980F4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Главный специалист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4465482881139214E-3"/>
                  <c:y val="-1.0782238681408669E-2"/>
                </c:manualLayout>
              </c:layout>
              <c:spPr>
                <a:solidFill>
                  <a:schemeClr val="accent6">
                    <a:alpha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80E-4A48-9306-92FD7980F423}"/>
                </c:ext>
              </c:extLst>
            </c:dLbl>
            <c:dLbl>
              <c:idx val="1"/>
              <c:layout>
                <c:manualLayout>
                  <c:x val="-4.0759555116518757E-17"/>
                  <c:y val="-2.6955596703521548E-2"/>
                </c:manualLayout>
              </c:layout>
              <c:spPr>
                <a:solidFill>
                  <a:schemeClr val="accent6">
                    <a:alpha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80E-4A48-9306-92FD7980F423}"/>
                </c:ext>
              </c:extLst>
            </c:dLbl>
            <c:dLbl>
              <c:idx val="2"/>
              <c:layout>
                <c:manualLayout>
                  <c:x val="0"/>
                  <c:y val="-1.0782238681408618E-2"/>
                </c:manualLayout>
              </c:layout>
              <c:spPr>
                <a:solidFill>
                  <a:schemeClr val="accent6">
                    <a:alpha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80E-4A48-9306-92FD7980F423}"/>
                </c:ext>
              </c:extLst>
            </c:dLbl>
            <c:dLbl>
              <c:idx val="3"/>
              <c:layout>
                <c:manualLayout>
                  <c:x val="-4.4465482881139214E-3"/>
                  <c:y val="-2.6955596703521597E-2"/>
                </c:manualLayout>
              </c:layout>
              <c:spPr>
                <a:solidFill>
                  <a:schemeClr val="accent6">
                    <a:alpha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80E-4A48-9306-92FD7980F423}"/>
                </c:ext>
              </c:extLst>
            </c:dLbl>
            <c:dLbl>
              <c:idx val="4"/>
              <c:layout>
                <c:manualLayout>
                  <c:x val="-6.6698224321708821E-3"/>
                  <c:y val="-2.6955596703521548E-2"/>
                </c:manualLayout>
              </c:layout>
              <c:spPr>
                <a:solidFill>
                  <a:schemeClr val="accent6">
                    <a:alpha val="66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80E-4A48-9306-92FD7980F423}"/>
                </c:ext>
              </c:extLst>
            </c:dLbl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1096</c:v>
                </c:pt>
                <c:pt idx="1">
                  <c:v>1037</c:v>
                </c:pt>
                <c:pt idx="2">
                  <c:v>1002</c:v>
                </c:pt>
                <c:pt idx="3">
                  <c:v>953</c:v>
                </c:pt>
                <c:pt idx="4">
                  <c:v>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80E-4A48-9306-92FD7980F42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Специалист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2774</c:v>
                </c:pt>
                <c:pt idx="1">
                  <c:v>2495</c:v>
                </c:pt>
                <c:pt idx="2">
                  <c:v>2753</c:v>
                </c:pt>
                <c:pt idx="3">
                  <c:v>2539</c:v>
                </c:pt>
                <c:pt idx="4">
                  <c:v>2547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EA-4684-A9A6-F58B44CE8F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5736960"/>
        <c:axId val="115738496"/>
        <c:axId val="0"/>
      </c:bar3DChart>
      <c:catAx>
        <c:axId val="115736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5738496"/>
        <c:crosses val="autoZero"/>
        <c:auto val="1"/>
        <c:lblAlgn val="ctr"/>
        <c:lblOffset val="100"/>
        <c:noMultiLvlLbl val="0"/>
      </c:catAx>
      <c:valAx>
        <c:axId val="115738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573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799114092230859E-2"/>
          <c:y val="0.16014172787847736"/>
          <c:w val="0.96633229616593508"/>
          <c:h val="0.52840780294482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Агрономы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146</a:t>
                    </a:r>
                  </a:p>
                  <a:p>
                    <a:endParaRPr lang="en-US" dirty="0" smtClean="0"/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1EF-485F-B713-92F698B4368B}"/>
                </c:ext>
              </c:extLst>
            </c:dLbl>
            <c:spPr>
              <a:solidFill>
                <a:srgbClr val="FFFF00">
                  <a:alpha val="21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135</c:v>
                </c:pt>
                <c:pt idx="1">
                  <c:v>146</c:v>
                </c:pt>
                <c:pt idx="2">
                  <c:v>140</c:v>
                </c:pt>
                <c:pt idx="3">
                  <c:v>130</c:v>
                </c:pt>
                <c:pt idx="4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76-4588-8FE4-4198CEDF78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Зоотехники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4.4465482881139214E-3"/>
                  <c:y val="-1.0782238681408669E-2"/>
                </c:manualLayout>
              </c:layout>
              <c:spPr>
                <a:solidFill>
                  <a:schemeClr val="accent6">
                    <a:alpha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A76-4588-8FE4-4198CEDF780D}"/>
                </c:ext>
              </c:extLst>
            </c:dLbl>
            <c:dLbl>
              <c:idx val="2"/>
              <c:layout>
                <c:manualLayout>
                  <c:x val="-4.0759555116518757E-17"/>
                  <c:y val="-2.6955596703521548E-2"/>
                </c:manualLayout>
              </c:layout>
              <c:spPr>
                <a:solidFill>
                  <a:schemeClr val="accent6">
                    <a:alpha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A76-4588-8FE4-4198CEDF780D}"/>
                </c:ext>
              </c:extLst>
            </c:dLbl>
            <c:dLbl>
              <c:idx val="3"/>
              <c:layout>
                <c:manualLayout>
                  <c:x val="0"/>
                  <c:y val="-1.0782238681408618E-2"/>
                </c:manualLayout>
              </c:layout>
              <c:spPr>
                <a:solidFill>
                  <a:schemeClr val="accent6">
                    <a:alpha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A76-4588-8FE4-4198CEDF780D}"/>
                </c:ext>
              </c:extLst>
            </c:dLbl>
            <c:dLbl>
              <c:idx val="4"/>
              <c:layout>
                <c:manualLayout>
                  <c:x val="-4.4465482881139214E-3"/>
                  <c:y val="-2.6955596703521597E-2"/>
                </c:manualLayout>
              </c:layout>
              <c:spPr>
                <a:solidFill>
                  <a:schemeClr val="accent6">
                    <a:alpha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A76-4588-8FE4-4198CEDF780D}"/>
                </c:ext>
              </c:extLst>
            </c:dLbl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128</c:v>
                </c:pt>
                <c:pt idx="1">
                  <c:v>128</c:v>
                </c:pt>
                <c:pt idx="2">
                  <c:v>117</c:v>
                </c:pt>
                <c:pt idx="3">
                  <c:v>110</c:v>
                </c:pt>
                <c:pt idx="4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A76-4588-8FE4-4198CEDF780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Ветеринарные врачи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4">
                  <a:lumMod val="60000"/>
                  <a:lumOff val="40000"/>
                  <a:alpha val="8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135</c:v>
                </c:pt>
                <c:pt idx="1">
                  <c:v>120</c:v>
                </c:pt>
                <c:pt idx="2">
                  <c:v>121</c:v>
                </c:pt>
                <c:pt idx="3">
                  <c:v>107</c:v>
                </c:pt>
                <c:pt idx="4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76-4588-8FE4-4198CEDF780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Инженеры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190</c:v>
                </c:pt>
                <c:pt idx="1">
                  <c:v>178</c:v>
                </c:pt>
                <c:pt idx="2">
                  <c:v>164</c:v>
                </c:pt>
                <c:pt idx="3">
                  <c:v>150</c:v>
                </c:pt>
                <c:pt idx="4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A76-4588-8FE4-4198CEDF780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Экономисты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101</c:v>
                </c:pt>
                <c:pt idx="1">
                  <c:v>91</c:v>
                </c:pt>
                <c:pt idx="2">
                  <c:v>100</c:v>
                </c:pt>
                <c:pt idx="3">
                  <c:v>75</c:v>
                </c:pt>
                <c:pt idx="4">
                  <c:v>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A76-4588-8FE4-4198CEDF780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Бухгатера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275</c:v>
                </c:pt>
                <c:pt idx="1">
                  <c:v>244</c:v>
                </c:pt>
                <c:pt idx="2">
                  <c:v>257</c:v>
                </c:pt>
                <c:pt idx="3">
                  <c:v>250</c:v>
                </c:pt>
                <c:pt idx="4">
                  <c:v>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A76-4588-8FE4-4198CEDF78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8401664"/>
        <c:axId val="138403200"/>
        <c:axId val="0"/>
      </c:bar3DChart>
      <c:catAx>
        <c:axId val="138401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403200"/>
        <c:crosses val="autoZero"/>
        <c:auto val="1"/>
        <c:lblAlgn val="ctr"/>
        <c:lblOffset val="100"/>
        <c:noMultiLvlLbl val="0"/>
      </c:catAx>
      <c:valAx>
        <c:axId val="138403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8401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158128657474881"/>
          <c:y val="0.84569057911344081"/>
          <c:w val="0.73651310458317576"/>
          <c:h val="0.100255835771334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Руководители </a:t>
            </a:r>
          </a:p>
        </c:rich>
      </c:tx>
      <c:layout>
        <c:manualLayout>
          <c:xMode val="edge"/>
          <c:yMode val="edge"/>
          <c:x val="0.47408531180268942"/>
          <c:y val="5.65510825921460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0548130706565483"/>
          <c:y val="0.29557031855207871"/>
          <c:w val="0.45357512687269547"/>
          <c:h val="0.6409792602412047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 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55-4675-9AEA-CB23932D6AC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55-4675-9AEA-CB23932D6ACB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055-4675-9AEA-CB23932D6ACB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F002FA42-132D-44ED-B067-8D229652AA6D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 (0,7%)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055-4675-9AEA-CB23932D6ACB}"/>
                </c:ext>
              </c:extLst>
            </c:dLbl>
            <c:dLbl>
              <c:idx val="1"/>
              <c:layout>
                <c:manualLayout>
                  <c:x val="-0.14932229752249762"/>
                  <c:y val="-0.18347739865850102"/>
                </c:manualLayout>
              </c:layout>
              <c:tx>
                <c:rich>
                  <a:bodyPr/>
                  <a:lstStyle/>
                  <a:p>
                    <a:fld id="{057447A3-68A2-4856-8F12-C7F1F507AFE7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 (75%)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055-4675-9AEA-CB23932D6ACB}"/>
                </c:ext>
              </c:extLst>
            </c:dLbl>
            <c:dLbl>
              <c:idx val="2"/>
              <c:layout>
                <c:manualLayout>
                  <c:x val="0.15285749597505993"/>
                  <c:y val="0.12900125511425242"/>
                </c:manualLayout>
              </c:layout>
              <c:tx>
                <c:rich>
                  <a:bodyPr/>
                  <a:lstStyle/>
                  <a:p>
                    <a:fld id="{D050FD16-7357-4A40-95B9-8D553375346E}" type="VALUE">
                      <a:rPr lang="en-US" smtClean="0"/>
                      <a:pPr/>
                      <a:t>[ЗНАЧЕНИЕ]</a:t>
                    </a:fld>
                    <a:r>
                      <a:rPr lang="en-US" baseline="0" dirty="0" smtClean="0"/>
                      <a:t> (24,3%)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055-4675-9AEA-CB23932D6A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До 30 лет</c:v>
                </c:pt>
                <c:pt idx="1">
                  <c:v>Средняя группа</c:v>
                </c:pt>
                <c:pt idx="2">
                  <c:v>Старше 55-ж., 60-м.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302</c:v>
                </c:pt>
                <c:pt idx="2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055-4675-9AEA-CB23932D6A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5.0391226371672988E-2"/>
          <c:y val="0.31955089056308306"/>
          <c:w val="0.32842155860233219"/>
          <c:h val="0.5038555350004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Главные специалисты</a:t>
            </a:r>
          </a:p>
        </c:rich>
      </c:tx>
      <c:layout>
        <c:manualLayout>
          <c:xMode val="edge"/>
          <c:yMode val="edge"/>
          <c:x val="0.20072430141091036"/>
          <c:y val="3.0785887891208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Главные специалисты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4A-4EE3-BA2A-C512027944F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4A-4EE3-BA2A-C512027944F1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B4A-4EE3-BA2A-C512027944F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47DF4C52-7E56-4FDA-829C-7975142505E7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 (8%)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B4A-4EE3-BA2A-C512027944F1}"/>
                </c:ext>
              </c:extLst>
            </c:dLbl>
            <c:dLbl>
              <c:idx val="1"/>
              <c:layout>
                <c:manualLayout>
                  <c:x val="-0.11878732224197311"/>
                  <c:y val="-0.247429004546990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B4A-4EE3-BA2A-C512027944F1}"/>
                </c:ext>
              </c:extLst>
            </c:dLbl>
            <c:dLbl>
              <c:idx val="2"/>
              <c:layout>
                <c:manualLayout>
                  <c:x val="4.9046749679567452E-2"/>
                  <c:y val="0.112071442499894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B4A-4EE3-BA2A-C512027944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До 30 лет</c:v>
                </c:pt>
                <c:pt idx="1">
                  <c:v>Средняя группа</c:v>
                </c:pt>
                <c:pt idx="2">
                  <c:v>Старше 55-ж., 60-м.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72</c:v>
                </c:pt>
                <c:pt idx="1">
                  <c:v>712</c:v>
                </c:pt>
                <c:pt idx="2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4A-4EE3-BA2A-C512027944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291830430619524"/>
          <c:y val="4.04670325619798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Cпециалисты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BB-44F2-BCEA-6A12D0F86AD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BB-44F2-BCEA-6A12D0F86AD3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BB-44F2-BCEA-6A12D0F86AD3}"/>
              </c:ext>
            </c:extLst>
          </c:dPt>
          <c:dLbls>
            <c:dLbl>
              <c:idx val="0"/>
              <c:layout>
                <c:manualLayout>
                  <c:x val="-9.7691894568127088E-2"/>
                  <c:y val="0.1557813220818668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defRPr>
                    </a:pPr>
                    <a:r>
                      <a:rPr lang="en-US" dirty="0" smtClean="0"/>
                      <a:t>271 </a:t>
                    </a:r>
                  </a:p>
                  <a:p>
                    <a:pPr>
                      <a:defRPr sz="1000" b="1">
                        <a:latin typeface="Segoe UI Light" panose="020B0502040204020203" pitchFamily="34" charset="0"/>
                        <a:cs typeface="Segoe UI Light" panose="020B0502040204020203" pitchFamily="34" charset="0"/>
                      </a:defRPr>
                    </a:pPr>
                    <a:r>
                      <a:rPr lang="en-US" dirty="0" smtClean="0"/>
                      <a:t>(11%)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 Light" panose="020B0502040204020203" pitchFamily="34" charset="0"/>
                      <a:ea typeface="+mn-ea"/>
                      <a:cs typeface="Segoe UI Light" panose="020B0502040204020203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854506700680555"/>
                      <c:h val="0.155796181205282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BB-44F2-BCEA-6A12D0F86AD3}"/>
                </c:ext>
              </c:extLst>
            </c:dLbl>
            <c:dLbl>
              <c:idx val="1"/>
              <c:layout>
                <c:manualLayout>
                  <c:x val="5.6868681257637964E-2"/>
                  <c:y val="-0.24173694104501839"/>
                </c:manualLayout>
              </c:layout>
              <c:tx>
                <c:rich>
                  <a:bodyPr/>
                  <a:lstStyle/>
                  <a:p>
                    <a:fld id="{57C04ACB-B50F-4413-BBF1-3AC85B8DBB01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 (79%)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ABB-44F2-BCEA-6A12D0F86AD3}"/>
                </c:ext>
              </c:extLst>
            </c:dLbl>
            <c:dLbl>
              <c:idx val="2"/>
              <c:layout>
                <c:manualLayout>
                  <c:x val="7.3198116928344256E-2"/>
                  <c:y val="0.15949472069167492"/>
                </c:manualLayout>
              </c:layout>
              <c:tx>
                <c:rich>
                  <a:bodyPr/>
                  <a:lstStyle/>
                  <a:p>
                    <a:fld id="{87AF73B0-A8C7-446F-B862-0C89256581EC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 </a:t>
                    </a:r>
                  </a:p>
                  <a:p>
                    <a:r>
                      <a:rPr lang="en-US" dirty="0" smtClean="0"/>
                      <a:t>(10%)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ABB-44F2-BCEA-6A12D0F86A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До 30 лет</c:v>
                </c:pt>
                <c:pt idx="1">
                  <c:v>Средняя группа</c:v>
                </c:pt>
                <c:pt idx="2">
                  <c:v>Старше 55-ж., 60-м.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271</c:v>
                </c:pt>
                <c:pt idx="1">
                  <c:v>2022</c:v>
                </c:pt>
                <c:pt idx="2">
                  <c:v>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BB-44F2-BCEA-6A12D0F86A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2971488191641418"/>
          <c:y val="4.04669220362528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Кадры массовых профессий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29-4826-8046-3B9C51B4F30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29-4826-8046-3B9C51B4F30B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29-4826-8046-3B9C51B4F30B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47BA29BE-B9CA-4177-907D-F8BDDA4CA907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 </a:t>
                    </a:r>
                  </a:p>
                  <a:p>
                    <a:r>
                      <a:rPr lang="en-US" dirty="0" smtClean="0"/>
                      <a:t>( 12%)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A29-4826-8046-3B9C51B4F30B}"/>
                </c:ext>
              </c:extLst>
            </c:dLbl>
            <c:dLbl>
              <c:idx val="1"/>
              <c:layout>
                <c:manualLayout>
                  <c:x val="5.6868681257637964E-2"/>
                  <c:y val="-0.24173694104501839"/>
                </c:manualLayout>
              </c:layout>
              <c:tx>
                <c:rich>
                  <a:bodyPr/>
                  <a:lstStyle/>
                  <a:p>
                    <a:fld id="{9FFE190E-DC3D-4DB5-BE52-BDAF927B8AE6}" type="VALUE">
                      <a:rPr lang="en-US" smtClean="0"/>
                      <a:pPr/>
                      <a:t>[ЗНАЧЕНИЕ]</a:t>
                    </a:fld>
                    <a:endParaRPr lang="en-US" dirty="0" smtClean="0"/>
                  </a:p>
                  <a:p>
                    <a:r>
                      <a:rPr lang="en-US" dirty="0" smtClean="0"/>
                      <a:t> ( 77%)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A29-4826-8046-3B9C51B4F30B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9EBFF3E6-688B-43EA-B870-F63A0AD6CBDF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 </a:t>
                    </a:r>
                  </a:p>
                  <a:p>
                    <a:r>
                      <a:rPr lang="en-US" dirty="0" smtClean="0"/>
                      <a:t>( 11%)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A29-4826-8046-3B9C51B4F3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До 30 лет</c:v>
                </c:pt>
                <c:pt idx="1">
                  <c:v>Средняя группа</c:v>
                </c:pt>
                <c:pt idx="2">
                  <c:v>Старше 55-ж., 60-м.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2244</c:v>
                </c:pt>
                <c:pt idx="1">
                  <c:v>15126</c:v>
                </c:pt>
                <c:pt idx="2">
                  <c:v>2125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29-4826-8046-3B9C51B4F3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/>
      <c:overlay val="0"/>
      <c:txPr>
        <a:bodyPr/>
        <a:lstStyle/>
        <a:p>
          <a:pPr>
            <a:defRPr sz="1100">
              <a:latin typeface="Segoe UI Light" panose="020B0502040204020203" pitchFamily="34" charset="0"/>
              <a:cs typeface="Segoe UI Light" panose="020B0502040204020203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8688341458492383E-2"/>
          <c:y val="0.18272668257982219"/>
          <c:w val="0.91351292262123784"/>
          <c:h val="0.6726300874202172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Молодые специалисты, чел.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9633521861485349E-2"/>
                  <c:y val="-6.3806072356190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C57-46D2-8BED-6AE964F927C1}"/>
                </c:ext>
              </c:extLst>
            </c:dLbl>
            <c:dLbl>
              <c:idx val="1"/>
              <c:layout>
                <c:manualLayout>
                  <c:x val="-2.8279530370340644E-2"/>
                  <c:y val="0.124378541273191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C57-46D2-8BED-6AE964F927C1}"/>
                </c:ext>
              </c:extLst>
            </c:dLbl>
            <c:dLbl>
              <c:idx val="2"/>
              <c:layout>
                <c:manualLayout>
                  <c:x val="-5.6518438724625312E-3"/>
                  <c:y val="-9.5002031024330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C57-46D2-8BED-6AE964F927C1}"/>
                </c:ext>
              </c:extLst>
            </c:dLbl>
            <c:dLbl>
              <c:idx val="3"/>
              <c:layout>
                <c:manualLayout>
                  <c:x val="-2.3218901603525535E-2"/>
                  <c:y val="-0.136590790323708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C57-46D2-8BED-6AE964F927C1}"/>
                </c:ext>
              </c:extLst>
            </c:dLbl>
            <c:dLbl>
              <c:idx val="4"/>
              <c:layout>
                <c:manualLayout>
                  <c:x val="-3.1802515769852734E-2"/>
                  <c:y val="-0.154905113423611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C57-46D2-8BED-6AE964F927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Лист1!$A$3:$A$7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29</c:v>
                </c:pt>
                <c:pt idx="1">
                  <c:v>12</c:v>
                </c:pt>
                <c:pt idx="2">
                  <c:v>84</c:v>
                </c:pt>
                <c:pt idx="3">
                  <c:v>37</c:v>
                </c:pt>
                <c:pt idx="4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C57-46D2-8BED-6AE964F92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0832640"/>
        <c:axId val="150834176"/>
      </c:lineChart>
      <c:catAx>
        <c:axId val="15083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Segoe UI Light" panose="020B0502040204020203" pitchFamily="34" charset="0"/>
                <a:ea typeface="Microsoft JhengHei Light" panose="020B0304030504040204" pitchFamily="34" charset="-120"/>
                <a:cs typeface="Segoe UI Light" panose="020B0502040204020203" pitchFamily="34" charset="0"/>
              </a:defRPr>
            </a:pPr>
            <a:endParaRPr lang="ru-RU"/>
          </a:p>
        </c:txPr>
        <c:crossAx val="150834176"/>
        <c:crosses val="autoZero"/>
        <c:auto val="1"/>
        <c:lblAlgn val="ctr"/>
        <c:lblOffset val="100"/>
        <c:noMultiLvlLbl val="0"/>
      </c:catAx>
      <c:valAx>
        <c:axId val="150834176"/>
        <c:scaling>
          <c:orientation val="minMax"/>
          <c:min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Segoe UI Light" panose="020B0502040204020203" pitchFamily="34" charset="0"/>
                <a:ea typeface="Microsoft JhengHei Light" panose="020B0304030504040204" pitchFamily="34" charset="-120"/>
                <a:cs typeface="Segoe UI Light" panose="020B0502040204020203" pitchFamily="34" charset="0"/>
              </a:defRPr>
            </a:pPr>
            <a:endParaRPr lang="ru-RU"/>
          </a:p>
        </c:txPr>
        <c:crossAx val="150832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>
        <c:manualLayout>
          <c:xMode val="edge"/>
          <c:yMode val="edge"/>
          <c:x val="0.34686672241096017"/>
          <c:y val="9.3005652212686269E-3"/>
        </c:manualLayout>
      </c:layout>
      <c:overlay val="0"/>
      <c:txPr>
        <a:bodyPr/>
        <a:lstStyle/>
        <a:p>
          <a:pPr>
            <a:defRPr sz="1100">
              <a:latin typeface="Segoe UI Light" panose="020B0502040204020203" pitchFamily="34" charset="0"/>
              <a:cs typeface="Segoe UI Light" panose="020B0502040204020203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5554043116723068E-2"/>
          <c:y val="6.6822439717928797E-2"/>
          <c:w val="0.91351292262123784"/>
          <c:h val="0.7461907661403148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средств,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9633521861485349E-2"/>
                  <c:y val="-6.3806072356190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EF-40DC-9808-8A75ADF0F04A}"/>
                </c:ext>
              </c:extLst>
            </c:dLbl>
            <c:dLbl>
              <c:idx val="1"/>
              <c:layout>
                <c:manualLayout>
                  <c:x val="-2.6712417427194702E-2"/>
                  <c:y val="-0.169570279228233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EF-40DC-9808-8A75ADF0F04A}"/>
                </c:ext>
              </c:extLst>
            </c:dLbl>
            <c:dLbl>
              <c:idx val="2"/>
              <c:layout>
                <c:manualLayout>
                  <c:x val="-5.6518438724625312E-3"/>
                  <c:y val="-9.5002031024330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EF-40DC-9808-8A75ADF0F04A}"/>
                </c:ext>
              </c:extLst>
            </c:dLbl>
            <c:dLbl>
              <c:idx val="3"/>
              <c:layout>
                <c:manualLayout>
                  <c:x val="-2.0085738869970036E-2"/>
                  <c:y val="-0.131691386142280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EF-40DC-9808-8A75ADF0F04A}"/>
                </c:ext>
              </c:extLst>
            </c:dLbl>
            <c:dLbl>
              <c:idx val="4"/>
              <c:layout>
                <c:manualLayout>
                  <c:x val="-3.8051389767580178E-2"/>
                  <c:y val="-0.171235603451468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EF-40DC-9808-8A75ADF0F0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Лист1!$A$3:$A$7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2.4</c:v>
                </c:pt>
                <c:pt idx="1">
                  <c:v>1.7</c:v>
                </c:pt>
                <c:pt idx="2">
                  <c:v>14.9</c:v>
                </c:pt>
                <c:pt idx="3">
                  <c:v>6.7</c:v>
                </c:pt>
                <c:pt idx="4">
                  <c:v>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AEF-40DC-9808-8A75ADF0F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1070592"/>
        <c:axId val="151072128"/>
      </c:lineChart>
      <c:catAx>
        <c:axId val="151070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Segoe UI Light" panose="020B0502040204020203" pitchFamily="34" charset="0"/>
                <a:cs typeface="Segoe UI Light" panose="020B0502040204020203" pitchFamily="34" charset="0"/>
              </a:defRPr>
            </a:pPr>
            <a:endParaRPr lang="ru-RU"/>
          </a:p>
        </c:txPr>
        <c:crossAx val="151072128"/>
        <c:crosses val="autoZero"/>
        <c:auto val="1"/>
        <c:lblAlgn val="ctr"/>
        <c:lblOffset val="100"/>
        <c:noMultiLvlLbl val="0"/>
      </c:catAx>
      <c:valAx>
        <c:axId val="151072128"/>
        <c:scaling>
          <c:orientation val="minMax"/>
          <c:max val="15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Segoe UI Light" panose="020B0502040204020203" pitchFamily="34" charset="0"/>
                <a:cs typeface="Segoe UI Light" panose="020B0502040204020203" pitchFamily="34" charset="0"/>
              </a:defRPr>
            </a:pPr>
            <a:endParaRPr lang="ru-RU"/>
          </a:p>
        </c:txPr>
        <c:crossAx val="151070592"/>
        <c:crosses val="autoZero"/>
        <c:crossBetween val="between"/>
        <c:majorUnit val="4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0.17539</cdr:x>
      <cdr:y>0.69973</cdr:y>
    </cdr:from>
    <cdr:to>
      <cdr:x>0.29545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35831" y="23993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0.17914</cdr:x>
      <cdr:y>0.69973</cdr:y>
    </cdr:from>
    <cdr:to>
      <cdr:x>0.28669</cdr:x>
      <cdr:y>0.84108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64407" y="2130816"/>
          <a:ext cx="819150" cy="430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2018 год</a:t>
          </a:r>
          <a:endParaRPr lang="ru-RU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0.58866</cdr:x>
      <cdr:y>0.70646</cdr:y>
    </cdr:from>
    <cdr:to>
      <cdr:x>0.77442</cdr:x>
      <cdr:y>0.921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05334" y="1984672"/>
          <a:ext cx="790575" cy="6026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0.52857</cdr:x>
      <cdr:y>0.67451</cdr:y>
    </cdr:from>
    <cdr:to>
      <cdr:x>0.74342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49560" y="189490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0.50783</cdr:x>
      <cdr:y>0.19291</cdr:y>
    </cdr:from>
    <cdr:to>
      <cdr:x>0.84633</cdr:x>
      <cdr:y>0.32417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29046" y="559941"/>
          <a:ext cx="1152525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0.44069</cdr:x>
      <cdr:y>0.64577</cdr:y>
    </cdr:from>
    <cdr:to>
      <cdr:x>0.78199</cdr:x>
      <cdr:y>0.75406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00446" y="1874390"/>
          <a:ext cx="1162050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0.50783</cdr:x>
      <cdr:y>0.68497</cdr:y>
    </cdr:from>
    <cdr:to>
      <cdr:x>0.77639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29046" y="203631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0.36236</cdr:x>
      <cdr:y>0.2651</cdr:y>
    </cdr:from>
    <cdr:to>
      <cdr:x>0.68967</cdr:x>
      <cdr:y>0.61295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33746" y="769490"/>
          <a:ext cx="1114425" cy="1009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 (15%)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0.51063</cdr:x>
      <cdr:y>0.65233</cdr:y>
    </cdr:from>
    <cdr:to>
      <cdr:x>0.78479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738571" y="1893440"/>
          <a:ext cx="933450" cy="10091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0.51622</cdr:x>
      <cdr:y>0.65889</cdr:y>
    </cdr:from>
    <cdr:to>
      <cdr:x>0.625</cdr:x>
      <cdr:y>0.73109</cdr:y>
    </cdr:to>
    <cdr:sp macro="" textlink="">
      <cdr:nvSpPr>
        <cdr:cNvPr id="7" name="TextBox 6"/>
        <cdr:cNvSpPr txBox="1"/>
      </cdr:nvSpPr>
      <cdr:spPr>
        <a:xfrm xmlns:a="http://schemas.openxmlformats.org/drawingml/2006/main" flipV="1">
          <a:off x="1757621" y="1912490"/>
          <a:ext cx="370361" cy="209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 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0.52741</cdr:x>
      <cdr:y>0.64248</cdr:y>
    </cdr:from>
    <cdr:to>
      <cdr:x>0.82116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795721" y="1864865"/>
          <a:ext cx="1000125" cy="10377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(77%)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71F3D-7021-42F6-938B-01021789DE03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D136E-5D73-4009-B2C9-91CA0C03A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10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73A0E-3493-4B84-8320-0E7917C8262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03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73A0E-3493-4B84-8320-0E7917C8262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207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73A0E-3493-4B84-8320-0E7917C8262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534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73A0E-3493-4B84-8320-0E7917C8262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941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73A0E-3493-4B84-8320-0E7917C8262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431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73A0E-3493-4B84-8320-0E7917C8262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74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3CD5-520D-4B1B-84C8-45B4E9FAE6F5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4D73-F7C8-46DE-B912-9A9C19D73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57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3CD5-520D-4B1B-84C8-45B4E9FAE6F5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4D73-F7C8-46DE-B912-9A9C19D73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532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3CD5-520D-4B1B-84C8-45B4E9FAE6F5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4D73-F7C8-46DE-B912-9A9C19D73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6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3CD5-520D-4B1B-84C8-45B4E9FAE6F5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4D73-F7C8-46DE-B912-9A9C19D73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66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3CD5-520D-4B1B-84C8-45B4E9FAE6F5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4D73-F7C8-46DE-B912-9A9C19D73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7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3CD5-520D-4B1B-84C8-45B4E9FAE6F5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4D73-F7C8-46DE-B912-9A9C19D73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588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3CD5-520D-4B1B-84C8-45B4E9FAE6F5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4D73-F7C8-46DE-B912-9A9C19D73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437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3CD5-520D-4B1B-84C8-45B4E9FAE6F5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4D73-F7C8-46DE-B912-9A9C19D73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09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3CD5-520D-4B1B-84C8-45B4E9FAE6F5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4D73-F7C8-46DE-B912-9A9C19D73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7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3CD5-520D-4B1B-84C8-45B4E9FAE6F5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4D73-F7C8-46DE-B912-9A9C19D73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85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3CD5-520D-4B1B-84C8-45B4E9FAE6F5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4D73-F7C8-46DE-B912-9A9C19D73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651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D3CD5-520D-4B1B-84C8-45B4E9FAE6F5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F4D73-F7C8-46DE-B912-9A9C19D73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7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24"/>
          <a:stretch/>
        </p:blipFill>
        <p:spPr>
          <a:xfrm>
            <a:off x="0" y="0"/>
            <a:ext cx="580043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00436" y="193963"/>
            <a:ext cx="631767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anose="02050604050505020204" pitchFamily="18" charset="0"/>
              </a:rPr>
              <a:t>Министерство сельского хозяйства Новосибирской области</a:t>
            </a:r>
          </a:p>
          <a:p>
            <a:pPr algn="ctr"/>
            <a:endParaRPr lang="ru-RU" sz="2800" b="1" dirty="0" smtClean="0">
              <a:latin typeface="Bookman Old Style" panose="02050604050505020204" pitchFamily="18" charset="0"/>
            </a:endParaRPr>
          </a:p>
          <a:p>
            <a:pPr algn="ctr"/>
            <a:endParaRPr lang="ru-RU" sz="2800" b="1" dirty="0" smtClean="0">
              <a:latin typeface="Bookman Old Style" panose="02050604050505020204" pitchFamily="18" charset="0"/>
            </a:endParaRPr>
          </a:p>
          <a:p>
            <a:pPr algn="ctr"/>
            <a:endParaRPr lang="ru-RU" sz="2800" b="1" dirty="0">
              <a:latin typeface="Bookman Old Style" panose="02050604050505020204" pitchFamily="18" charset="0"/>
            </a:endParaRPr>
          </a:p>
          <a:p>
            <a:pPr algn="ctr"/>
            <a:endParaRPr lang="ru-RU" sz="2800" b="1" dirty="0">
              <a:latin typeface="Bookman Old Style" panose="02050604050505020204" pitchFamily="18" charset="0"/>
            </a:endParaRPr>
          </a:p>
          <a:p>
            <a:pPr algn="ctr"/>
            <a:r>
              <a:rPr lang="ru-RU" sz="2800" b="1" dirty="0">
                <a:latin typeface="Bookman Old Style" panose="02050604050505020204" pitchFamily="18" charset="0"/>
              </a:rPr>
              <a:t>О кадровом обеспечении агропромышленного комплекса </a:t>
            </a:r>
            <a:endParaRPr lang="ru-RU" sz="2800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2800" b="1" dirty="0" smtClean="0">
                <a:latin typeface="Bookman Old Style" panose="02050604050505020204" pitchFamily="18" charset="0"/>
              </a:rPr>
              <a:t>Новосибирской области</a:t>
            </a:r>
          </a:p>
          <a:p>
            <a:pPr algn="ctr"/>
            <a:endParaRPr lang="ru-RU" sz="2800" b="1" dirty="0" smtClean="0">
              <a:latin typeface="Bookman Old Style" panose="02050604050505020204" pitchFamily="18" charset="0"/>
            </a:endParaRPr>
          </a:p>
          <a:p>
            <a:pPr algn="ctr"/>
            <a:endParaRPr lang="ru-RU" sz="2800" b="1" dirty="0" smtClean="0">
              <a:latin typeface="Bookman Old Style" panose="02050604050505020204" pitchFamily="18" charset="0"/>
            </a:endParaRPr>
          </a:p>
          <a:p>
            <a:pPr algn="ctr"/>
            <a:endParaRPr lang="ru-RU" sz="2800" b="1" dirty="0" smtClean="0">
              <a:latin typeface="Bookman Old Style" panose="02050604050505020204" pitchFamily="18" charset="0"/>
            </a:endParaRPr>
          </a:p>
          <a:p>
            <a:r>
              <a:rPr lang="ru-RU" sz="1600" b="1" dirty="0" smtClean="0">
                <a:latin typeface="Bookman Old Style" panose="02050604050505020204" pitchFamily="18" charset="0"/>
              </a:rPr>
              <a:t>        Докладывает: Лещенко Евгений Михайлович,</a:t>
            </a:r>
          </a:p>
          <a:p>
            <a:r>
              <a:rPr lang="ru-RU" sz="1600" b="1" dirty="0" smtClean="0">
                <a:latin typeface="Bookman Old Style" panose="02050604050505020204" pitchFamily="18" charset="0"/>
              </a:rPr>
              <a:t>        заместитель Председателя Правительства           </a:t>
            </a:r>
          </a:p>
          <a:p>
            <a:r>
              <a:rPr lang="ru-RU" sz="1600" b="1" dirty="0">
                <a:latin typeface="Bookman Old Style" panose="02050604050505020204" pitchFamily="18" charset="0"/>
              </a:rPr>
              <a:t> </a:t>
            </a:r>
            <a:r>
              <a:rPr lang="ru-RU" sz="1600" b="1" dirty="0" smtClean="0">
                <a:latin typeface="Bookman Old Style" panose="02050604050505020204" pitchFamily="18" charset="0"/>
              </a:rPr>
              <a:t>       Новосибирской области – министр сельского  </a:t>
            </a:r>
          </a:p>
          <a:p>
            <a:r>
              <a:rPr lang="ru-RU" sz="1600" b="1" dirty="0">
                <a:latin typeface="Bookman Old Style" panose="02050604050505020204" pitchFamily="18" charset="0"/>
              </a:rPr>
              <a:t> </a:t>
            </a:r>
            <a:r>
              <a:rPr lang="ru-RU" sz="1600" b="1" dirty="0" smtClean="0">
                <a:latin typeface="Bookman Old Style" panose="02050604050505020204" pitchFamily="18" charset="0"/>
              </a:rPr>
              <a:t>       хозяйства Новосибирской области</a:t>
            </a:r>
          </a:p>
          <a:p>
            <a:pPr algn="ctr"/>
            <a:endParaRPr lang="ru-RU" sz="28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27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9675"/>
            <a:ext cx="8953500" cy="4967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</a:t>
            </a:r>
          </a:p>
          <a:p>
            <a:pPr marL="0" indent="0" algn="ctr">
              <a:buNone/>
            </a:pPr>
            <a:r>
              <a:rPr lang="ru-RU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</a:t>
            </a:r>
            <a:r>
              <a:rPr lang="ru-RU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  внимание!</a:t>
            </a:r>
            <a:endParaRPr lang="ru-RU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100" y="-3346"/>
            <a:ext cx="1866899" cy="68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850" y="165950"/>
            <a:ext cx="11070999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867" b="1" kern="0" dirty="0">
                <a:latin typeface="Arial" panose="020B0604020202020204" pitchFamily="34" charset="0"/>
                <a:cs typeface="Arial" panose="020B0604020202020204" pitchFamily="34" charset="0"/>
              </a:rPr>
              <a:t>Аналитика кадрового обеспечения отрасли АПК Новосибирской области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1851" y="640476"/>
            <a:ext cx="960107" cy="0"/>
          </a:xfrm>
          <a:prstGeom prst="line">
            <a:avLst/>
          </a:prstGeom>
          <a:ln w="19050">
            <a:solidFill>
              <a:srgbClr val="C89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342980"/>
              </p:ext>
            </p:extLst>
          </p:nvPr>
        </p:nvGraphicFramePr>
        <p:xfrm>
          <a:off x="120343" y="963695"/>
          <a:ext cx="12007004" cy="2866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0004">
                  <a:extLst>
                    <a:ext uri="{9D8B030D-6E8A-4147-A177-3AD203B41FA5}">
                      <a16:colId xmlns:a16="http://schemas.microsoft.com/office/drawing/2014/main" val="2402031080"/>
                    </a:ext>
                  </a:extLst>
                </a:gridCol>
                <a:gridCol w="793851">
                  <a:extLst>
                    <a:ext uri="{9D8B030D-6E8A-4147-A177-3AD203B41FA5}">
                      <a16:colId xmlns:a16="http://schemas.microsoft.com/office/drawing/2014/main" val="166056517"/>
                    </a:ext>
                  </a:extLst>
                </a:gridCol>
                <a:gridCol w="793851">
                  <a:extLst>
                    <a:ext uri="{9D8B030D-6E8A-4147-A177-3AD203B41FA5}">
                      <a16:colId xmlns:a16="http://schemas.microsoft.com/office/drawing/2014/main" val="2733557989"/>
                    </a:ext>
                  </a:extLst>
                </a:gridCol>
                <a:gridCol w="496157">
                  <a:extLst>
                    <a:ext uri="{9D8B030D-6E8A-4147-A177-3AD203B41FA5}">
                      <a16:colId xmlns:a16="http://schemas.microsoft.com/office/drawing/2014/main" val="3919342259"/>
                    </a:ext>
                  </a:extLst>
                </a:gridCol>
                <a:gridCol w="893083">
                  <a:extLst>
                    <a:ext uri="{9D8B030D-6E8A-4147-A177-3AD203B41FA5}">
                      <a16:colId xmlns:a16="http://schemas.microsoft.com/office/drawing/2014/main" val="1271090047"/>
                    </a:ext>
                  </a:extLst>
                </a:gridCol>
                <a:gridCol w="992316">
                  <a:extLst>
                    <a:ext uri="{9D8B030D-6E8A-4147-A177-3AD203B41FA5}">
                      <a16:colId xmlns:a16="http://schemas.microsoft.com/office/drawing/2014/main" val="1715833960"/>
                    </a:ext>
                  </a:extLst>
                </a:gridCol>
                <a:gridCol w="496157">
                  <a:extLst>
                    <a:ext uri="{9D8B030D-6E8A-4147-A177-3AD203B41FA5}">
                      <a16:colId xmlns:a16="http://schemas.microsoft.com/office/drawing/2014/main" val="1196428114"/>
                    </a:ext>
                  </a:extLst>
                </a:gridCol>
                <a:gridCol w="793851">
                  <a:extLst>
                    <a:ext uri="{9D8B030D-6E8A-4147-A177-3AD203B41FA5}">
                      <a16:colId xmlns:a16="http://schemas.microsoft.com/office/drawing/2014/main" val="2087953898"/>
                    </a:ext>
                  </a:extLst>
                </a:gridCol>
                <a:gridCol w="893083">
                  <a:extLst>
                    <a:ext uri="{9D8B030D-6E8A-4147-A177-3AD203B41FA5}">
                      <a16:colId xmlns:a16="http://schemas.microsoft.com/office/drawing/2014/main" val="1372034164"/>
                    </a:ext>
                  </a:extLst>
                </a:gridCol>
                <a:gridCol w="496157">
                  <a:extLst>
                    <a:ext uri="{9D8B030D-6E8A-4147-A177-3AD203B41FA5}">
                      <a16:colId xmlns:a16="http://schemas.microsoft.com/office/drawing/2014/main" val="1348600158"/>
                    </a:ext>
                  </a:extLst>
                </a:gridCol>
                <a:gridCol w="793851">
                  <a:extLst>
                    <a:ext uri="{9D8B030D-6E8A-4147-A177-3AD203B41FA5}">
                      <a16:colId xmlns:a16="http://schemas.microsoft.com/office/drawing/2014/main" val="3417626261"/>
                    </a:ext>
                  </a:extLst>
                </a:gridCol>
                <a:gridCol w="762351">
                  <a:extLst>
                    <a:ext uri="{9D8B030D-6E8A-4147-A177-3AD203B41FA5}">
                      <a16:colId xmlns:a16="http://schemas.microsoft.com/office/drawing/2014/main" val="3128088650"/>
                    </a:ext>
                  </a:extLst>
                </a:gridCol>
                <a:gridCol w="469722">
                  <a:extLst>
                    <a:ext uri="{9D8B030D-6E8A-4147-A177-3AD203B41FA5}">
                      <a16:colId xmlns:a16="http://schemas.microsoft.com/office/drawing/2014/main" val="3456233283"/>
                    </a:ext>
                  </a:extLst>
                </a:gridCol>
                <a:gridCol w="841844">
                  <a:extLst>
                    <a:ext uri="{9D8B030D-6E8A-4147-A177-3AD203B41FA5}">
                      <a16:colId xmlns:a16="http://schemas.microsoft.com/office/drawing/2014/main" val="2706773734"/>
                    </a:ext>
                  </a:extLst>
                </a:gridCol>
                <a:gridCol w="757382">
                  <a:extLst>
                    <a:ext uri="{9D8B030D-6E8A-4147-A177-3AD203B41FA5}">
                      <a16:colId xmlns:a16="http://schemas.microsoft.com/office/drawing/2014/main" val="1287218974"/>
                    </a:ext>
                  </a:extLst>
                </a:gridCol>
                <a:gridCol w="443344">
                  <a:extLst>
                    <a:ext uri="{9D8B030D-6E8A-4147-A177-3AD203B41FA5}">
                      <a16:colId xmlns:a16="http://schemas.microsoft.com/office/drawing/2014/main" val="1708435244"/>
                    </a:ext>
                  </a:extLst>
                </a:gridCol>
              </a:tblGrid>
              <a:tr h="527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Категория персонала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700" marR="12700" marT="1270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Численность </a:t>
                      </a:r>
                    </a:p>
                    <a:p>
                      <a:pPr algn="ctr"/>
                      <a:r>
                        <a:rPr lang="ru-RU" sz="1500" dirty="0" smtClean="0"/>
                        <a:t>за 201</a:t>
                      </a:r>
                      <a:r>
                        <a:rPr lang="en-US" sz="1500" dirty="0" smtClean="0"/>
                        <a:t>8</a:t>
                      </a:r>
                      <a:r>
                        <a:rPr lang="ru-RU" sz="1500" dirty="0" smtClean="0"/>
                        <a:t> </a:t>
                      </a:r>
                      <a:r>
                        <a:rPr lang="ru-RU" sz="1500" baseline="0" dirty="0" smtClean="0"/>
                        <a:t>год</a:t>
                      </a:r>
                      <a:endParaRPr lang="ru-RU" sz="15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Численность </a:t>
                      </a:r>
                    </a:p>
                    <a:p>
                      <a:pPr algn="ctr"/>
                      <a:r>
                        <a:rPr lang="ru-RU" sz="1500" dirty="0" smtClean="0"/>
                        <a:t>за 201</a:t>
                      </a:r>
                      <a:r>
                        <a:rPr lang="en-US" sz="1500" dirty="0" smtClean="0"/>
                        <a:t>9</a:t>
                      </a:r>
                      <a:r>
                        <a:rPr lang="ru-RU" sz="1500" baseline="0" dirty="0" smtClean="0"/>
                        <a:t> год</a:t>
                      </a:r>
                      <a:endParaRPr lang="ru-RU" sz="15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Численность </a:t>
                      </a:r>
                    </a:p>
                    <a:p>
                      <a:pPr algn="ctr"/>
                      <a:r>
                        <a:rPr lang="ru-RU" sz="1500" dirty="0" smtClean="0"/>
                        <a:t>за 20</a:t>
                      </a:r>
                      <a:r>
                        <a:rPr lang="en-US" sz="1500" dirty="0" smtClean="0"/>
                        <a:t>20</a:t>
                      </a:r>
                      <a:r>
                        <a:rPr lang="ru-RU" sz="1500" baseline="0" dirty="0" smtClean="0"/>
                        <a:t> год</a:t>
                      </a:r>
                      <a:endParaRPr lang="ru-RU" sz="15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Численность </a:t>
                      </a:r>
                    </a:p>
                    <a:p>
                      <a:pPr algn="ctr"/>
                      <a:r>
                        <a:rPr lang="ru-RU" sz="1500" dirty="0" smtClean="0"/>
                        <a:t>за 202</a:t>
                      </a:r>
                      <a:r>
                        <a:rPr lang="en-US" sz="1500" dirty="0" smtClean="0"/>
                        <a:t>1</a:t>
                      </a:r>
                      <a:r>
                        <a:rPr lang="ru-RU" sz="1500" baseline="0" dirty="0" smtClean="0"/>
                        <a:t> год</a:t>
                      </a:r>
                      <a:endParaRPr lang="ru-RU" sz="15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Численность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 202</a:t>
                      </a: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год</a:t>
                      </a:r>
                      <a:endParaRPr kumimoji="0" lang="ru-RU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478321139"/>
                  </a:ext>
                </a:extLst>
              </a:tr>
              <a:tr h="319276"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+mn-cs"/>
                        </a:rPr>
                        <a:t>штатная</a:t>
                      </a:r>
                      <a:endParaRPr lang="ru-RU" sz="12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фактич</a:t>
                      </a:r>
                      <a:r>
                        <a:rPr lang="ru-RU" sz="1200" dirty="0" smtClean="0"/>
                        <a:t>.</a:t>
                      </a:r>
                      <a:endParaRPr lang="ru-RU" sz="12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%</a:t>
                      </a:r>
                      <a:endParaRPr lang="ru-RU" sz="12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+mn-cs"/>
                        </a:rPr>
                        <a:t>штатная</a:t>
                      </a:r>
                      <a:endParaRPr lang="ru-RU" sz="12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фактич</a:t>
                      </a:r>
                      <a:r>
                        <a:rPr lang="ru-RU" sz="1200" dirty="0" smtClean="0"/>
                        <a:t>.</a:t>
                      </a:r>
                      <a:endParaRPr lang="ru-RU" sz="12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+mn-cs"/>
                        </a:rPr>
                        <a:t>штатная</a:t>
                      </a:r>
                      <a:r>
                        <a:rPr lang="ru-RU" sz="1200" baseline="0" dirty="0" smtClean="0">
                          <a:latin typeface="+mn-lt"/>
                          <a:cs typeface="+mn-cs"/>
                        </a:rPr>
                        <a:t> </a:t>
                      </a:r>
                      <a:endParaRPr lang="ru-RU" sz="12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фактич</a:t>
                      </a:r>
                      <a:r>
                        <a:rPr lang="ru-RU" sz="1200" dirty="0" smtClean="0"/>
                        <a:t>.</a:t>
                      </a:r>
                      <a:endParaRPr lang="ru-RU" sz="12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%</a:t>
                      </a:r>
                      <a:endParaRPr lang="ru-RU" sz="12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+mn-cs"/>
                        </a:rPr>
                        <a:t>штатная</a:t>
                      </a:r>
                      <a:endParaRPr lang="ru-RU" sz="12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фактич</a:t>
                      </a:r>
                      <a:r>
                        <a:rPr lang="ru-RU" sz="1200" dirty="0" smtClean="0"/>
                        <a:t>.</a:t>
                      </a:r>
                      <a:endParaRPr lang="ru-RU" sz="12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%</a:t>
                      </a:r>
                      <a:endParaRPr lang="ru-RU" sz="12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+mn-cs"/>
                        </a:rPr>
                        <a:t>штатная</a:t>
                      </a:r>
                      <a:endParaRPr lang="ru-RU" sz="12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фактич</a:t>
                      </a:r>
                      <a:r>
                        <a:rPr lang="ru-RU" sz="1200" dirty="0" smtClean="0"/>
                        <a:t>.</a:t>
                      </a:r>
                      <a:endParaRPr lang="ru-RU" sz="12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%</a:t>
                      </a:r>
                      <a:endParaRPr lang="ru-RU" sz="12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651697393"/>
                  </a:ext>
                </a:extLst>
              </a:tr>
              <a:tr h="527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effectLst/>
                        </a:rPr>
                        <a:t>Всего работающих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32147</a:t>
                      </a:r>
                      <a:endParaRPr lang="ru-RU" sz="15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31749</a:t>
                      </a:r>
                      <a:endParaRPr lang="ru-RU" sz="15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99</a:t>
                      </a:r>
                      <a:endParaRPr lang="ru-RU" sz="15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29313</a:t>
                      </a:r>
                      <a:endParaRPr lang="ru-RU" sz="15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29116</a:t>
                      </a:r>
                      <a:endParaRPr lang="ru-RU" sz="15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99</a:t>
                      </a:r>
                      <a:endParaRPr lang="ru-RU" sz="15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28827</a:t>
                      </a:r>
                      <a:endParaRPr lang="ru-RU" sz="15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28524</a:t>
                      </a:r>
                      <a:endParaRPr lang="ru-RU" sz="15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99</a:t>
                      </a:r>
                      <a:endParaRPr lang="ru-RU" sz="15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n-lt"/>
                          <a:cs typeface="Segoe UI Light" panose="020B0502040204020203" pitchFamily="34" charset="0"/>
                        </a:rPr>
                        <a:t>26543</a:t>
                      </a:r>
                      <a:endParaRPr lang="ru-RU" sz="1500" dirty="0"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n-lt"/>
                          <a:cs typeface="Segoe UI Light" panose="020B0502040204020203" pitchFamily="34" charset="0"/>
                        </a:rPr>
                        <a:t>26065</a:t>
                      </a:r>
                      <a:endParaRPr lang="ru-RU" sz="1500" dirty="0"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n-lt"/>
                          <a:cs typeface="Segoe UI Light" panose="020B0502040204020203" pitchFamily="34" charset="0"/>
                        </a:rPr>
                        <a:t>98</a:t>
                      </a:r>
                      <a:endParaRPr lang="ru-RU" sz="1500" dirty="0"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27143</a:t>
                      </a:r>
                      <a:endParaRPr lang="ru-RU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26650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98</a:t>
                      </a:r>
                      <a:endParaRPr lang="ru-RU" sz="15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020110173"/>
                  </a:ext>
                </a:extLst>
              </a:tr>
              <a:tr h="3192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effectLst/>
                        </a:rPr>
                        <a:t>Руководители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426</a:t>
                      </a:r>
                      <a:endParaRPr lang="ru-RU" sz="15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410</a:t>
                      </a:r>
                      <a:endParaRPr lang="ru-RU" sz="15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96</a:t>
                      </a:r>
                      <a:endParaRPr lang="ru-RU" sz="15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397</a:t>
                      </a:r>
                      <a:endParaRPr lang="ru-RU" sz="15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379</a:t>
                      </a:r>
                      <a:endParaRPr lang="ru-RU" sz="15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95</a:t>
                      </a:r>
                      <a:endParaRPr lang="ru-RU" sz="15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409</a:t>
                      </a:r>
                      <a:endParaRPr lang="ru-RU" sz="15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407</a:t>
                      </a:r>
                      <a:endParaRPr lang="ru-RU" sz="15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99</a:t>
                      </a:r>
                      <a:endParaRPr lang="ru-RU" sz="15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n-lt"/>
                          <a:cs typeface="Segoe UI Light" panose="020B0502040204020203" pitchFamily="34" charset="0"/>
                        </a:rPr>
                        <a:t>410</a:t>
                      </a:r>
                      <a:endParaRPr lang="ru-RU" sz="1500" dirty="0"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n-lt"/>
                          <a:cs typeface="Segoe UI Light" panose="020B0502040204020203" pitchFamily="34" charset="0"/>
                        </a:rPr>
                        <a:t>406</a:t>
                      </a:r>
                      <a:endParaRPr lang="ru-RU" sz="1500" dirty="0"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n-lt"/>
                          <a:cs typeface="Segoe UI Light" panose="020B0502040204020203" pitchFamily="34" charset="0"/>
                        </a:rPr>
                        <a:t>99</a:t>
                      </a:r>
                      <a:endParaRPr lang="ru-RU" sz="1500" dirty="0"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411</a:t>
                      </a:r>
                      <a:endParaRPr lang="ru-RU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409</a:t>
                      </a:r>
                      <a:endParaRPr lang="ru-RU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99</a:t>
                      </a:r>
                      <a:endParaRPr lang="ru-RU" sz="15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130760629"/>
                  </a:ext>
                </a:extLst>
              </a:tr>
              <a:tr h="428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effectLst/>
                        </a:rPr>
                        <a:t>Главные специалисты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1347</a:t>
                      </a:r>
                      <a:endParaRPr lang="ru-RU" sz="15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1096</a:t>
                      </a:r>
                      <a:endParaRPr lang="ru-RU" sz="15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81</a:t>
                      </a:r>
                      <a:endParaRPr lang="ru-RU" sz="15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1254</a:t>
                      </a:r>
                      <a:endParaRPr lang="ru-RU" sz="15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1037</a:t>
                      </a:r>
                      <a:endParaRPr lang="ru-RU" sz="15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83</a:t>
                      </a:r>
                      <a:endParaRPr lang="ru-RU" sz="15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1222</a:t>
                      </a:r>
                      <a:endParaRPr lang="ru-RU" sz="15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1002</a:t>
                      </a:r>
                      <a:endParaRPr lang="ru-RU" sz="15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82</a:t>
                      </a:r>
                      <a:endParaRPr lang="ru-RU" sz="15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n-lt"/>
                          <a:cs typeface="Segoe UI Light" panose="020B0502040204020203" pitchFamily="34" charset="0"/>
                        </a:rPr>
                        <a:t>1225</a:t>
                      </a:r>
                      <a:endParaRPr lang="ru-RU" sz="1500" dirty="0"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n-lt"/>
                          <a:cs typeface="Segoe UI Light" panose="020B0502040204020203" pitchFamily="34" charset="0"/>
                        </a:rPr>
                        <a:t>953</a:t>
                      </a:r>
                      <a:endParaRPr lang="ru-RU" sz="1500" dirty="0"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n-lt"/>
                          <a:cs typeface="Segoe UI Light" panose="020B0502040204020203" pitchFamily="34" charset="0"/>
                        </a:rPr>
                        <a:t>78</a:t>
                      </a:r>
                      <a:endParaRPr lang="ru-RU" sz="1500" dirty="0"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1230</a:t>
                      </a:r>
                      <a:endParaRPr lang="ru-RU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929</a:t>
                      </a:r>
                      <a:endParaRPr lang="ru-RU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75</a:t>
                      </a:r>
                      <a:endParaRPr lang="ru-RU" sz="15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841032333"/>
                  </a:ext>
                </a:extLst>
              </a:tr>
              <a:tr h="3192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effectLst/>
                        </a:rPr>
                        <a:t>Специалисты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3031</a:t>
                      </a:r>
                      <a:endParaRPr lang="ru-RU" sz="15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2774</a:t>
                      </a:r>
                      <a:endParaRPr lang="ru-RU" sz="15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92</a:t>
                      </a:r>
                      <a:endParaRPr lang="ru-RU" sz="15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2774</a:t>
                      </a:r>
                      <a:endParaRPr lang="ru-RU" sz="15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2495</a:t>
                      </a:r>
                      <a:endParaRPr lang="ru-RU" sz="15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90</a:t>
                      </a:r>
                      <a:endParaRPr lang="ru-RU" sz="15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3050</a:t>
                      </a:r>
                      <a:endParaRPr lang="ru-RU" sz="15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2753</a:t>
                      </a:r>
                      <a:endParaRPr lang="ru-RU" sz="15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90</a:t>
                      </a:r>
                      <a:endParaRPr lang="ru-RU" sz="15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n-lt"/>
                          <a:cs typeface="Segoe UI Light" panose="020B0502040204020203" pitchFamily="34" charset="0"/>
                        </a:rPr>
                        <a:t>2758</a:t>
                      </a:r>
                      <a:endParaRPr lang="ru-RU" sz="1500" dirty="0"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n-lt"/>
                          <a:cs typeface="Segoe UI Light" panose="020B0502040204020203" pitchFamily="34" charset="0"/>
                        </a:rPr>
                        <a:t>2539</a:t>
                      </a:r>
                      <a:endParaRPr lang="ru-RU" sz="1500" dirty="0"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n-lt"/>
                          <a:cs typeface="Segoe UI Light" panose="020B0502040204020203" pitchFamily="34" charset="0"/>
                        </a:rPr>
                        <a:t>92</a:t>
                      </a:r>
                      <a:endParaRPr lang="ru-RU" sz="1500" dirty="0"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2784</a:t>
                      </a:r>
                      <a:endParaRPr lang="ru-RU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2547</a:t>
                      </a:r>
                      <a:endParaRPr lang="ru-RU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91</a:t>
                      </a:r>
                      <a:endParaRPr lang="ru-RU" sz="15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375409327"/>
                  </a:ext>
                </a:extLst>
              </a:tr>
              <a:tr h="21905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 smtClean="0">
                          <a:effectLst/>
                        </a:rPr>
                        <a:t>КМП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23673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21956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93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22536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21016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93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 </a:t>
                      </a:r>
                      <a:r>
                        <a:rPr lang="ru-RU" sz="1500" u="none" strike="noStrike" dirty="0" smtClean="0">
                          <a:effectLst/>
                        </a:rPr>
                        <a:t>22021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effectLst/>
                        </a:rPr>
                        <a:t>20799</a:t>
                      </a:r>
                      <a:r>
                        <a:rPr lang="ru-RU" sz="1500" u="none" strike="noStrike" dirty="0">
                          <a:effectLst/>
                        </a:rPr>
                        <a:t> 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 </a:t>
                      </a:r>
                      <a:r>
                        <a:rPr lang="ru-RU" sz="1500" u="none" strike="noStrike" dirty="0" smtClean="0">
                          <a:effectLst/>
                        </a:rPr>
                        <a:t>94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19581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18877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96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21046</a:t>
                      </a:r>
                      <a:endParaRPr lang="ru-RU" sz="1500" dirty="0"/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19495</a:t>
                      </a:r>
                      <a:endParaRPr lang="ru-RU" sz="1500" dirty="0"/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93</a:t>
                      </a:r>
                      <a:endParaRPr lang="ru-RU" sz="1500" dirty="0"/>
                    </a:p>
                  </a:txBody>
                  <a:tcPr marL="10160" marR="10160" marT="10160" marB="0" anchor="b"/>
                </a:tc>
                <a:extLst>
                  <a:ext uri="{0D108BD9-81ED-4DB2-BD59-A6C34878D82A}">
                    <a16:rowId xmlns:a16="http://schemas.microsoft.com/office/drawing/2014/main" val="2632202450"/>
                  </a:ext>
                </a:extLst>
              </a:tr>
            </a:tbl>
          </a:graphicData>
        </a:graphic>
      </p:graphicFrame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val="4251896949"/>
              </p:ext>
            </p:extLst>
          </p:nvPr>
        </p:nvGraphicFramePr>
        <p:xfrm>
          <a:off x="2150319" y="3496615"/>
          <a:ext cx="7616395" cy="3045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4657725" y="5633115"/>
            <a:ext cx="819150" cy="4304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2019 </a:t>
            </a:r>
            <a:r>
              <a:rPr lang="ru-RU" sz="1400" dirty="0" smtClean="0"/>
              <a:t>год</a:t>
            </a:r>
            <a:endParaRPr lang="ru-RU" sz="1400" dirty="0"/>
          </a:p>
        </p:txBody>
      </p:sp>
      <p:sp>
        <p:nvSpPr>
          <p:cNvPr id="7" name="TextBox 1"/>
          <p:cNvSpPr txBox="1"/>
          <p:nvPr/>
        </p:nvSpPr>
        <p:spPr>
          <a:xfrm>
            <a:off x="5837349" y="5633115"/>
            <a:ext cx="819150" cy="4304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2020 </a:t>
            </a:r>
            <a:r>
              <a:rPr lang="ru-RU" sz="1400" dirty="0" smtClean="0"/>
              <a:t>год</a:t>
            </a:r>
            <a:endParaRPr lang="ru-RU" sz="1400" dirty="0"/>
          </a:p>
        </p:txBody>
      </p:sp>
      <p:sp>
        <p:nvSpPr>
          <p:cNvPr id="8" name="TextBox 1"/>
          <p:cNvSpPr txBox="1"/>
          <p:nvPr/>
        </p:nvSpPr>
        <p:spPr>
          <a:xfrm>
            <a:off x="6943305" y="5633115"/>
            <a:ext cx="819150" cy="4304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2021 </a:t>
            </a:r>
            <a:r>
              <a:rPr lang="ru-RU" sz="1400" dirty="0" smtClean="0"/>
              <a:t>год</a:t>
            </a:r>
            <a:endParaRPr lang="ru-RU" sz="1400" dirty="0"/>
          </a:p>
        </p:txBody>
      </p:sp>
      <p:sp>
        <p:nvSpPr>
          <p:cNvPr id="10" name="TextBox 1"/>
          <p:cNvSpPr txBox="1"/>
          <p:nvPr/>
        </p:nvSpPr>
        <p:spPr>
          <a:xfrm>
            <a:off x="8123621" y="5633115"/>
            <a:ext cx="819150" cy="4304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2022 </a:t>
            </a:r>
            <a:r>
              <a:rPr lang="ru-RU" sz="1400" dirty="0" smtClean="0"/>
              <a:t>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3373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1958" y="227859"/>
            <a:ext cx="10015642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867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Обеспеченность главными специалистами и специалистами среднего звена </a:t>
            </a:r>
            <a:r>
              <a:rPr lang="ru-RU" sz="1867" b="1" kern="0" dirty="0">
                <a:latin typeface="Arial" panose="020B0604020202020204" pitchFamily="34" charset="0"/>
                <a:cs typeface="Arial" panose="020B0604020202020204" pitchFamily="34" charset="0"/>
              </a:rPr>
              <a:t>отрасли АПК Новосибирской области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1851" y="640476"/>
            <a:ext cx="960107" cy="0"/>
          </a:xfrm>
          <a:prstGeom prst="line">
            <a:avLst/>
          </a:prstGeom>
          <a:ln w="19050">
            <a:solidFill>
              <a:srgbClr val="C89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169394"/>
              </p:ext>
            </p:extLst>
          </p:nvPr>
        </p:nvGraphicFramePr>
        <p:xfrm>
          <a:off x="201289" y="932724"/>
          <a:ext cx="11870636" cy="2934857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290062">
                  <a:extLst>
                    <a:ext uri="{9D8B030D-6E8A-4147-A177-3AD203B41FA5}">
                      <a16:colId xmlns:a16="http://schemas.microsoft.com/office/drawing/2014/main" val="2402031080"/>
                    </a:ext>
                  </a:extLst>
                </a:gridCol>
                <a:gridCol w="804703">
                  <a:extLst>
                    <a:ext uri="{9D8B030D-6E8A-4147-A177-3AD203B41FA5}">
                      <a16:colId xmlns:a16="http://schemas.microsoft.com/office/drawing/2014/main" val="166056517"/>
                    </a:ext>
                  </a:extLst>
                </a:gridCol>
                <a:gridCol w="763669">
                  <a:extLst>
                    <a:ext uri="{9D8B030D-6E8A-4147-A177-3AD203B41FA5}">
                      <a16:colId xmlns:a16="http://schemas.microsoft.com/office/drawing/2014/main" val="2733557989"/>
                    </a:ext>
                  </a:extLst>
                </a:gridCol>
                <a:gridCol w="448408">
                  <a:extLst>
                    <a:ext uri="{9D8B030D-6E8A-4147-A177-3AD203B41FA5}">
                      <a16:colId xmlns:a16="http://schemas.microsoft.com/office/drawing/2014/main" val="3919342259"/>
                    </a:ext>
                  </a:extLst>
                </a:gridCol>
                <a:gridCol w="900269">
                  <a:extLst>
                    <a:ext uri="{9D8B030D-6E8A-4147-A177-3AD203B41FA5}">
                      <a16:colId xmlns:a16="http://schemas.microsoft.com/office/drawing/2014/main" val="1271090047"/>
                    </a:ext>
                  </a:extLst>
                </a:gridCol>
                <a:gridCol w="823023">
                  <a:extLst>
                    <a:ext uri="{9D8B030D-6E8A-4147-A177-3AD203B41FA5}">
                      <a16:colId xmlns:a16="http://schemas.microsoft.com/office/drawing/2014/main" val="171583396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196428114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087953898"/>
                    </a:ext>
                  </a:extLst>
                </a:gridCol>
                <a:gridCol w="791308">
                  <a:extLst>
                    <a:ext uri="{9D8B030D-6E8A-4147-A177-3AD203B41FA5}">
                      <a16:colId xmlns:a16="http://schemas.microsoft.com/office/drawing/2014/main" val="1372034164"/>
                    </a:ext>
                  </a:extLst>
                </a:gridCol>
                <a:gridCol w="430823">
                  <a:extLst>
                    <a:ext uri="{9D8B030D-6E8A-4147-A177-3AD203B41FA5}">
                      <a16:colId xmlns:a16="http://schemas.microsoft.com/office/drawing/2014/main" val="1348600158"/>
                    </a:ext>
                  </a:extLst>
                </a:gridCol>
                <a:gridCol w="931984">
                  <a:extLst>
                    <a:ext uri="{9D8B030D-6E8A-4147-A177-3AD203B41FA5}">
                      <a16:colId xmlns:a16="http://schemas.microsoft.com/office/drawing/2014/main" val="3417626261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3128088650"/>
                    </a:ext>
                  </a:extLst>
                </a:gridCol>
                <a:gridCol w="527539">
                  <a:extLst>
                    <a:ext uri="{9D8B030D-6E8A-4147-A177-3AD203B41FA5}">
                      <a16:colId xmlns:a16="http://schemas.microsoft.com/office/drawing/2014/main" val="3456233283"/>
                    </a:ext>
                  </a:extLst>
                </a:gridCol>
                <a:gridCol w="791307">
                  <a:extLst>
                    <a:ext uri="{9D8B030D-6E8A-4147-A177-3AD203B41FA5}">
                      <a16:colId xmlns:a16="http://schemas.microsoft.com/office/drawing/2014/main" val="3434832285"/>
                    </a:ext>
                  </a:extLst>
                </a:gridCol>
                <a:gridCol w="817113">
                  <a:extLst>
                    <a:ext uri="{9D8B030D-6E8A-4147-A177-3AD203B41FA5}">
                      <a16:colId xmlns:a16="http://schemas.microsoft.com/office/drawing/2014/main" val="1031014399"/>
                    </a:ext>
                  </a:extLst>
                </a:gridCol>
                <a:gridCol w="440274">
                  <a:extLst>
                    <a:ext uri="{9D8B030D-6E8A-4147-A177-3AD203B41FA5}">
                      <a16:colId xmlns:a16="http://schemas.microsoft.com/office/drawing/2014/main" val="3391951243"/>
                    </a:ext>
                  </a:extLst>
                </a:gridCol>
              </a:tblGrid>
              <a:tr h="5689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Категория персонала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Численность </a:t>
                      </a:r>
                    </a:p>
                    <a:p>
                      <a:pPr algn="ctr"/>
                      <a:r>
                        <a:rPr lang="ru-RU" sz="1500" dirty="0" smtClean="0"/>
                        <a:t>за 2018 </a:t>
                      </a:r>
                      <a:r>
                        <a:rPr lang="ru-RU" sz="1500" baseline="0" dirty="0" smtClean="0"/>
                        <a:t>год</a:t>
                      </a:r>
                      <a:endParaRPr lang="ru-RU" sz="1500" dirty="0" smtClean="0"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Численность </a:t>
                      </a:r>
                    </a:p>
                    <a:p>
                      <a:pPr algn="ctr"/>
                      <a:r>
                        <a:rPr lang="ru-RU" sz="1500" dirty="0" smtClean="0"/>
                        <a:t>за 2019</a:t>
                      </a:r>
                      <a:r>
                        <a:rPr lang="ru-RU" sz="1500" baseline="0" dirty="0" smtClean="0"/>
                        <a:t> год</a:t>
                      </a:r>
                      <a:endParaRPr lang="ru-RU" sz="1500" dirty="0" smtClean="0"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Численность </a:t>
                      </a:r>
                    </a:p>
                    <a:p>
                      <a:pPr algn="ctr"/>
                      <a:r>
                        <a:rPr lang="ru-RU" sz="1500" dirty="0" smtClean="0"/>
                        <a:t>за 2020</a:t>
                      </a:r>
                      <a:r>
                        <a:rPr lang="ru-RU" sz="1500" baseline="0" dirty="0" smtClean="0"/>
                        <a:t> год</a:t>
                      </a:r>
                      <a:endParaRPr lang="ru-RU" sz="1500" dirty="0" smtClean="0"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Численность </a:t>
                      </a:r>
                    </a:p>
                    <a:p>
                      <a:pPr algn="ctr"/>
                      <a:r>
                        <a:rPr lang="ru-RU" sz="1500" dirty="0" smtClean="0"/>
                        <a:t>за 2021</a:t>
                      </a:r>
                      <a:r>
                        <a:rPr lang="ru-RU" sz="1500" baseline="0" dirty="0" smtClean="0"/>
                        <a:t> год</a:t>
                      </a:r>
                      <a:endParaRPr lang="ru-RU" sz="1500" dirty="0" smtClean="0"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Численность </a:t>
                      </a:r>
                    </a:p>
                    <a:p>
                      <a:pPr algn="ctr"/>
                      <a:r>
                        <a:rPr lang="ru-RU" sz="1500" dirty="0" smtClean="0"/>
                        <a:t>за 2022</a:t>
                      </a:r>
                      <a:r>
                        <a:rPr lang="ru-RU" sz="1500" baseline="0" dirty="0" smtClean="0"/>
                        <a:t> год</a:t>
                      </a:r>
                      <a:endParaRPr lang="ru-RU" sz="1500" dirty="0" smtClean="0"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dirty="0" smtClean="0">
                        <a:latin typeface="+mn-lt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dirty="0" smtClean="0">
                        <a:latin typeface="+mn-lt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8321139"/>
                  </a:ext>
                </a:extLst>
              </a:tr>
              <a:tr h="396087"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штатная</a:t>
                      </a:r>
                      <a:endParaRPr lang="ru-RU" sz="1200" dirty="0" smtClean="0"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фактич</a:t>
                      </a:r>
                      <a:r>
                        <a:rPr lang="ru-RU" sz="1200" dirty="0" smtClean="0"/>
                        <a:t>.</a:t>
                      </a:r>
                      <a:endParaRPr lang="ru-RU" sz="1200" dirty="0" smtClean="0"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%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штатная</a:t>
                      </a:r>
                      <a:endParaRPr lang="ru-RU" sz="1200" dirty="0" smtClean="0"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фактич</a:t>
                      </a:r>
                      <a:r>
                        <a:rPr lang="ru-RU" sz="1200" dirty="0" smtClean="0"/>
                        <a:t>.</a:t>
                      </a:r>
                      <a:endParaRPr lang="ru-RU" sz="1200" dirty="0" smtClean="0"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штатная</a:t>
                      </a:r>
                      <a:endParaRPr lang="ru-RU" sz="1200" dirty="0" smtClean="0"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фактич</a:t>
                      </a:r>
                      <a:r>
                        <a:rPr lang="ru-RU" sz="1200" dirty="0" smtClean="0"/>
                        <a:t>.</a:t>
                      </a:r>
                      <a:endParaRPr lang="ru-RU" sz="1200" dirty="0" smtClean="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%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штатная</a:t>
                      </a:r>
                      <a:endParaRPr lang="ru-RU" sz="1200" dirty="0" smtClean="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фактич</a:t>
                      </a:r>
                      <a:r>
                        <a:rPr lang="ru-RU" sz="1200" dirty="0" smtClean="0"/>
                        <a:t>.</a:t>
                      </a:r>
                      <a:endParaRPr lang="ru-RU" sz="1200" dirty="0" smtClean="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%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штатная</a:t>
                      </a:r>
                      <a:endParaRPr lang="ru-RU" sz="1200" dirty="0" smtClean="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фактич</a:t>
                      </a:r>
                      <a:r>
                        <a:rPr lang="ru-RU" sz="1200" dirty="0" smtClean="0"/>
                        <a:t>.</a:t>
                      </a:r>
                      <a:endParaRPr lang="ru-RU" sz="1200" dirty="0" smtClean="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%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1697393"/>
                  </a:ext>
                </a:extLst>
              </a:tr>
              <a:tr h="4466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 smtClean="0">
                          <a:effectLst/>
                        </a:rPr>
                        <a:t>Агрономы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305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147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0110173"/>
                  </a:ext>
                </a:extLst>
              </a:tr>
              <a:tr h="271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 smtClean="0">
                          <a:effectLst/>
                        </a:rPr>
                        <a:t>Зоотехники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195</a:t>
                      </a:r>
                      <a:endParaRPr lang="ru-RU" sz="1500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115</a:t>
                      </a:r>
                      <a:endParaRPr lang="ru-RU" sz="1500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59</a:t>
                      </a:r>
                      <a:endParaRPr lang="ru-RU" sz="1500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0760629"/>
                  </a:ext>
                </a:extLst>
              </a:tr>
              <a:tr h="4597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 smtClean="0">
                          <a:effectLst/>
                        </a:rPr>
                        <a:t>Ветеринарные врачи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226</a:t>
                      </a:r>
                      <a:endParaRPr lang="ru-RU" sz="1500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129</a:t>
                      </a:r>
                      <a:endParaRPr lang="ru-RU" sz="1500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57</a:t>
                      </a:r>
                      <a:endParaRPr lang="ru-RU" sz="1500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1032333"/>
                  </a:ext>
                </a:extLst>
              </a:tr>
              <a:tr h="271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 smtClean="0">
                          <a:effectLst/>
                        </a:rPr>
                        <a:t>Инженеры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409</a:t>
                      </a:r>
                      <a:endParaRPr lang="ru-RU" sz="1500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165</a:t>
                      </a:r>
                      <a:endParaRPr lang="ru-RU" sz="1500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40</a:t>
                      </a:r>
                      <a:endParaRPr lang="ru-RU" sz="1500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5409327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 smtClean="0">
                          <a:effectLst/>
                        </a:rPr>
                        <a:t>Экономисты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186</a:t>
                      </a:r>
                      <a:endParaRPr lang="ru-RU" sz="1500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138</a:t>
                      </a:r>
                      <a:endParaRPr lang="ru-RU" sz="1500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74</a:t>
                      </a:r>
                      <a:endParaRPr lang="ru-RU" sz="1500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2202450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 smtClean="0">
                          <a:effectLst/>
                        </a:rPr>
                        <a:t>Бухгалтеры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407</a:t>
                      </a:r>
                      <a:endParaRPr lang="ru-RU" sz="1500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234</a:t>
                      </a:r>
                      <a:endParaRPr lang="ru-RU" sz="1500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62</a:t>
                      </a:r>
                      <a:endParaRPr lang="ru-RU" sz="1500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008308"/>
                  </a:ext>
                </a:extLst>
              </a:tr>
            </a:tbl>
          </a:graphicData>
        </a:graphic>
      </p:graphicFrame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690124600"/>
              </p:ext>
            </p:extLst>
          </p:nvPr>
        </p:nvGraphicFramePr>
        <p:xfrm>
          <a:off x="201289" y="3465857"/>
          <a:ext cx="11770074" cy="2802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1971675" y="5337837"/>
            <a:ext cx="819150" cy="4304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2018 год</a:t>
            </a:r>
            <a:endParaRPr lang="ru-RU" sz="1400" dirty="0"/>
          </a:p>
        </p:txBody>
      </p:sp>
      <p:sp>
        <p:nvSpPr>
          <p:cNvPr id="7" name="TextBox 1"/>
          <p:cNvSpPr txBox="1"/>
          <p:nvPr/>
        </p:nvSpPr>
        <p:spPr>
          <a:xfrm>
            <a:off x="3905250" y="5337839"/>
            <a:ext cx="819150" cy="4304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2019 </a:t>
            </a:r>
            <a:r>
              <a:rPr lang="ru-RU" sz="1400" dirty="0" smtClean="0"/>
              <a:t>год</a:t>
            </a:r>
            <a:endParaRPr lang="ru-RU" sz="1400" dirty="0"/>
          </a:p>
        </p:txBody>
      </p:sp>
      <p:sp>
        <p:nvSpPr>
          <p:cNvPr id="8" name="TextBox 1"/>
          <p:cNvSpPr txBox="1"/>
          <p:nvPr/>
        </p:nvSpPr>
        <p:spPr>
          <a:xfrm>
            <a:off x="5838825" y="5337837"/>
            <a:ext cx="819150" cy="4304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2020 </a:t>
            </a:r>
            <a:r>
              <a:rPr lang="ru-RU" sz="1400" dirty="0" smtClean="0"/>
              <a:t>год</a:t>
            </a:r>
            <a:endParaRPr lang="ru-RU" sz="1400" dirty="0"/>
          </a:p>
        </p:txBody>
      </p:sp>
      <p:sp>
        <p:nvSpPr>
          <p:cNvPr id="10" name="TextBox 1"/>
          <p:cNvSpPr txBox="1"/>
          <p:nvPr/>
        </p:nvSpPr>
        <p:spPr>
          <a:xfrm>
            <a:off x="7772400" y="5337837"/>
            <a:ext cx="819150" cy="4304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2021 </a:t>
            </a:r>
            <a:r>
              <a:rPr lang="ru-RU" sz="1400" dirty="0" smtClean="0"/>
              <a:t>год</a:t>
            </a:r>
            <a:endParaRPr lang="ru-RU" sz="1400" dirty="0"/>
          </a:p>
        </p:txBody>
      </p:sp>
      <p:sp>
        <p:nvSpPr>
          <p:cNvPr id="11" name="TextBox 1"/>
          <p:cNvSpPr txBox="1"/>
          <p:nvPr/>
        </p:nvSpPr>
        <p:spPr>
          <a:xfrm>
            <a:off x="9705975" y="5337837"/>
            <a:ext cx="819150" cy="4304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2022 </a:t>
            </a:r>
            <a:r>
              <a:rPr lang="ru-RU" sz="1400" dirty="0" smtClean="0"/>
              <a:t>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4091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840" y="227859"/>
            <a:ext cx="11624468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867" b="1" kern="0" dirty="0">
                <a:latin typeface="Arial" panose="020B0604020202020204" pitchFamily="34" charset="0"/>
                <a:cs typeface="Arial" panose="020B0604020202020204" pitchFamily="34" charset="0"/>
              </a:rPr>
              <a:t>Аналитика кадрового состава отрасли АПК Новосибирской области по возрасту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1851" y="640476"/>
            <a:ext cx="960107" cy="0"/>
          </a:xfrm>
          <a:prstGeom prst="line">
            <a:avLst/>
          </a:prstGeom>
          <a:ln w="19050">
            <a:solidFill>
              <a:srgbClr val="C89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06288"/>
              </p:ext>
            </p:extLst>
          </p:nvPr>
        </p:nvGraphicFramePr>
        <p:xfrm>
          <a:off x="96011" y="756572"/>
          <a:ext cx="11717297" cy="267905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74519">
                  <a:extLst>
                    <a:ext uri="{9D8B030D-6E8A-4147-A177-3AD203B41FA5}">
                      <a16:colId xmlns:a16="http://schemas.microsoft.com/office/drawing/2014/main" val="1739975229"/>
                    </a:ext>
                  </a:extLst>
                </a:gridCol>
                <a:gridCol w="613066">
                  <a:extLst>
                    <a:ext uri="{9D8B030D-6E8A-4147-A177-3AD203B41FA5}">
                      <a16:colId xmlns:a16="http://schemas.microsoft.com/office/drawing/2014/main" val="647556487"/>
                    </a:ext>
                  </a:extLst>
                </a:gridCol>
                <a:gridCol w="662774">
                  <a:extLst>
                    <a:ext uri="{9D8B030D-6E8A-4147-A177-3AD203B41FA5}">
                      <a16:colId xmlns:a16="http://schemas.microsoft.com/office/drawing/2014/main" val="2291057017"/>
                    </a:ext>
                  </a:extLst>
                </a:gridCol>
                <a:gridCol w="662774">
                  <a:extLst>
                    <a:ext uri="{9D8B030D-6E8A-4147-A177-3AD203B41FA5}">
                      <a16:colId xmlns:a16="http://schemas.microsoft.com/office/drawing/2014/main" val="738693353"/>
                    </a:ext>
                  </a:extLst>
                </a:gridCol>
                <a:gridCol w="596496">
                  <a:extLst>
                    <a:ext uri="{9D8B030D-6E8A-4147-A177-3AD203B41FA5}">
                      <a16:colId xmlns:a16="http://schemas.microsoft.com/office/drawing/2014/main" val="4278680563"/>
                    </a:ext>
                  </a:extLst>
                </a:gridCol>
                <a:gridCol w="662774">
                  <a:extLst>
                    <a:ext uri="{9D8B030D-6E8A-4147-A177-3AD203B41FA5}">
                      <a16:colId xmlns:a16="http://schemas.microsoft.com/office/drawing/2014/main" val="4289334762"/>
                    </a:ext>
                  </a:extLst>
                </a:gridCol>
                <a:gridCol w="662774">
                  <a:extLst>
                    <a:ext uri="{9D8B030D-6E8A-4147-A177-3AD203B41FA5}">
                      <a16:colId xmlns:a16="http://schemas.microsoft.com/office/drawing/2014/main" val="1207022657"/>
                    </a:ext>
                  </a:extLst>
                </a:gridCol>
                <a:gridCol w="621351">
                  <a:extLst>
                    <a:ext uri="{9D8B030D-6E8A-4147-A177-3AD203B41FA5}">
                      <a16:colId xmlns:a16="http://schemas.microsoft.com/office/drawing/2014/main" val="2855907568"/>
                    </a:ext>
                  </a:extLst>
                </a:gridCol>
                <a:gridCol w="662774">
                  <a:extLst>
                    <a:ext uri="{9D8B030D-6E8A-4147-A177-3AD203B41FA5}">
                      <a16:colId xmlns:a16="http://schemas.microsoft.com/office/drawing/2014/main" val="1053162978"/>
                    </a:ext>
                  </a:extLst>
                </a:gridCol>
                <a:gridCol w="662774">
                  <a:extLst>
                    <a:ext uri="{9D8B030D-6E8A-4147-A177-3AD203B41FA5}">
                      <a16:colId xmlns:a16="http://schemas.microsoft.com/office/drawing/2014/main" val="295977904"/>
                    </a:ext>
                  </a:extLst>
                </a:gridCol>
                <a:gridCol w="621351">
                  <a:extLst>
                    <a:ext uri="{9D8B030D-6E8A-4147-A177-3AD203B41FA5}">
                      <a16:colId xmlns:a16="http://schemas.microsoft.com/office/drawing/2014/main" val="2609033751"/>
                    </a:ext>
                  </a:extLst>
                </a:gridCol>
                <a:gridCol w="662774">
                  <a:extLst>
                    <a:ext uri="{9D8B030D-6E8A-4147-A177-3AD203B41FA5}">
                      <a16:colId xmlns:a16="http://schemas.microsoft.com/office/drawing/2014/main" val="940545785"/>
                    </a:ext>
                  </a:extLst>
                </a:gridCol>
                <a:gridCol w="662774">
                  <a:extLst>
                    <a:ext uri="{9D8B030D-6E8A-4147-A177-3AD203B41FA5}">
                      <a16:colId xmlns:a16="http://schemas.microsoft.com/office/drawing/2014/main" val="3054436163"/>
                    </a:ext>
                  </a:extLst>
                </a:gridCol>
                <a:gridCol w="662774">
                  <a:extLst>
                    <a:ext uri="{9D8B030D-6E8A-4147-A177-3AD203B41FA5}">
                      <a16:colId xmlns:a16="http://schemas.microsoft.com/office/drawing/2014/main" val="3440174102"/>
                    </a:ext>
                  </a:extLst>
                </a:gridCol>
                <a:gridCol w="662774">
                  <a:extLst>
                    <a:ext uri="{9D8B030D-6E8A-4147-A177-3AD203B41FA5}">
                      <a16:colId xmlns:a16="http://schemas.microsoft.com/office/drawing/2014/main" val="2287468956"/>
                    </a:ext>
                  </a:extLst>
                </a:gridCol>
                <a:gridCol w="662774">
                  <a:extLst>
                    <a:ext uri="{9D8B030D-6E8A-4147-A177-3AD203B41FA5}">
                      <a16:colId xmlns:a16="http://schemas.microsoft.com/office/drawing/2014/main" val="1263503406"/>
                    </a:ext>
                  </a:extLst>
                </a:gridCol>
              </a:tblGrid>
              <a:tr h="3405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Категория</a:t>
                      </a:r>
                    </a:p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персонала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effectLst/>
                        </a:rPr>
                        <a:t>2018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effectLst/>
                        </a:rPr>
                        <a:t>2019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effectLst/>
                        </a:rPr>
                        <a:t>2020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effectLst/>
                        </a:rPr>
                        <a:t>2021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u="none" strike="noStrike" dirty="0" smtClean="0">
                          <a:effectLst/>
                        </a:rPr>
                        <a:t>2022</a:t>
                      </a:r>
                      <a:endParaRPr lang="ru-RU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99132"/>
                  </a:ext>
                </a:extLst>
              </a:tr>
              <a:tr h="932115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</a:rPr>
                        <a:t>до 30 лет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</a:rPr>
                        <a:t>средняя группа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</a:rPr>
                        <a:t>старше </a:t>
                      </a:r>
                      <a:r>
                        <a:rPr lang="ru-RU" sz="1500" u="none" strike="noStrike" dirty="0" smtClean="0">
                          <a:effectLst/>
                        </a:rPr>
                        <a:t>55-ж</a:t>
                      </a:r>
                      <a:r>
                        <a:rPr lang="ru-RU" sz="1500" u="none" strike="noStrike" dirty="0">
                          <a:effectLst/>
                        </a:rPr>
                        <a:t>.,        </a:t>
                      </a:r>
                      <a:r>
                        <a:rPr lang="ru-RU" sz="1500" u="none" strike="noStrike" dirty="0" smtClean="0">
                          <a:effectLst/>
                        </a:rPr>
                        <a:t>60-м</a:t>
                      </a:r>
                      <a:r>
                        <a:rPr lang="ru-RU" sz="1500" u="none" strike="noStrike" dirty="0">
                          <a:effectLst/>
                        </a:rPr>
                        <a:t>.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</a:rPr>
                        <a:t>до 30 лет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</a:rPr>
                        <a:t>средняя группа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</a:rPr>
                        <a:t>старше </a:t>
                      </a:r>
                      <a:r>
                        <a:rPr lang="ru-RU" sz="1500" u="none" strike="noStrike" dirty="0" smtClean="0">
                          <a:effectLst/>
                        </a:rPr>
                        <a:t>55-ж</a:t>
                      </a:r>
                      <a:r>
                        <a:rPr lang="ru-RU" sz="1500" u="none" strike="noStrike" dirty="0">
                          <a:effectLst/>
                        </a:rPr>
                        <a:t>.,        </a:t>
                      </a:r>
                      <a:r>
                        <a:rPr lang="ru-RU" sz="1500" u="none" strike="noStrike" dirty="0" smtClean="0">
                          <a:effectLst/>
                        </a:rPr>
                        <a:t>60-м</a:t>
                      </a:r>
                      <a:r>
                        <a:rPr lang="ru-RU" sz="1500" u="none" strike="noStrike" dirty="0">
                          <a:effectLst/>
                        </a:rPr>
                        <a:t>.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</a:rPr>
                        <a:t>до 30 лет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</a:rPr>
                        <a:t>средняя группа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</a:rPr>
                        <a:t>старше </a:t>
                      </a:r>
                      <a:r>
                        <a:rPr lang="ru-RU" sz="1500" u="none" strike="noStrike" dirty="0" smtClean="0">
                          <a:effectLst/>
                        </a:rPr>
                        <a:t>55-ж</a:t>
                      </a:r>
                      <a:r>
                        <a:rPr lang="ru-RU" sz="1500" u="none" strike="noStrike" dirty="0">
                          <a:effectLst/>
                        </a:rPr>
                        <a:t>.,        </a:t>
                      </a:r>
                      <a:r>
                        <a:rPr lang="ru-RU" sz="1500" u="none" strike="noStrike" dirty="0" smtClean="0">
                          <a:effectLst/>
                        </a:rPr>
                        <a:t>60-м</a:t>
                      </a:r>
                      <a:r>
                        <a:rPr lang="ru-RU" sz="1500" u="none" strike="noStrike" dirty="0">
                          <a:effectLst/>
                        </a:rPr>
                        <a:t>.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</a:rPr>
                        <a:t>до 30 лет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</a:rPr>
                        <a:t>средняя группа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</a:rPr>
                        <a:t>старше </a:t>
                      </a:r>
                      <a:r>
                        <a:rPr lang="ru-RU" sz="1500" u="none" strike="noStrike" dirty="0" smtClean="0">
                          <a:effectLst/>
                        </a:rPr>
                        <a:t>55-ж</a:t>
                      </a:r>
                      <a:r>
                        <a:rPr lang="ru-RU" sz="1500" u="none" strike="noStrike" dirty="0">
                          <a:effectLst/>
                        </a:rPr>
                        <a:t>.,        </a:t>
                      </a:r>
                      <a:r>
                        <a:rPr lang="ru-RU" sz="1500" u="none" strike="noStrike" dirty="0" smtClean="0">
                          <a:effectLst/>
                        </a:rPr>
                        <a:t>60-м</a:t>
                      </a:r>
                      <a:r>
                        <a:rPr lang="ru-RU" sz="1500" u="none" strike="noStrike" dirty="0">
                          <a:effectLst/>
                        </a:rPr>
                        <a:t>.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</a:rPr>
                        <a:t>до 30 лет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</a:rPr>
                        <a:t>средняя группа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</a:rPr>
                        <a:t>старше </a:t>
                      </a:r>
                      <a:r>
                        <a:rPr lang="ru-RU" sz="1500" u="none" strike="noStrike" dirty="0" smtClean="0">
                          <a:effectLst/>
                        </a:rPr>
                        <a:t>55-ж</a:t>
                      </a:r>
                      <a:r>
                        <a:rPr lang="ru-RU" sz="1500" u="none" strike="noStrike" dirty="0">
                          <a:effectLst/>
                        </a:rPr>
                        <a:t>.,        </a:t>
                      </a:r>
                      <a:r>
                        <a:rPr lang="ru-RU" sz="1500" u="none" strike="noStrike" dirty="0" smtClean="0">
                          <a:effectLst/>
                        </a:rPr>
                        <a:t>60-м</a:t>
                      </a:r>
                      <a:r>
                        <a:rPr lang="ru-RU" sz="1500" u="none" strike="noStrike" dirty="0">
                          <a:effectLst/>
                        </a:rPr>
                        <a:t>.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809579"/>
                  </a:ext>
                </a:extLst>
              </a:tr>
              <a:tr h="31397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Руководители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311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92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20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267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92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314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88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302</a:t>
                      </a:r>
                      <a:endParaRPr lang="ru-RU" sz="1500" dirty="0"/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104</a:t>
                      </a:r>
                      <a:endParaRPr lang="ru-RU" sz="1500" dirty="0"/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008450"/>
                  </a:ext>
                </a:extLst>
              </a:tr>
              <a:tr h="31397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Главные специалисты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58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885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153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52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861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124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61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798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143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72</a:t>
                      </a:r>
                      <a:endParaRPr lang="ru-RU" sz="1500" dirty="0"/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712</a:t>
                      </a:r>
                      <a:endParaRPr lang="ru-RU" sz="1500" dirty="0"/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145</a:t>
                      </a:r>
                      <a:endParaRPr lang="ru-RU" sz="1500" dirty="0"/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22359"/>
                  </a:ext>
                </a:extLst>
              </a:tr>
              <a:tr h="31397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Специалисты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308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2220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246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297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1972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226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332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2220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201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2113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271</a:t>
                      </a:r>
                      <a:endParaRPr lang="ru-RU" sz="1500" dirty="0"/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2022</a:t>
                      </a:r>
                      <a:endParaRPr lang="ru-RU" sz="1500" dirty="0"/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254</a:t>
                      </a:r>
                      <a:endParaRPr lang="ru-RU" sz="1500" dirty="0"/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8700064"/>
                  </a:ext>
                </a:extLst>
              </a:tr>
              <a:tr h="454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Кадры массовых профессий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2856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17780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1320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2594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17087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1335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effectLst/>
                        </a:rPr>
                        <a:t>2357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effectLst/>
                        </a:rPr>
                        <a:t>17088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effectLst/>
                        </a:rPr>
                        <a:t>1354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15209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1645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2244</a:t>
                      </a:r>
                      <a:endParaRPr lang="ru-RU" sz="1500" dirty="0"/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15126</a:t>
                      </a:r>
                      <a:endParaRPr lang="ru-RU" sz="1500" dirty="0"/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2125</a:t>
                      </a:r>
                      <a:endParaRPr lang="ru-RU" sz="1500" dirty="0"/>
                    </a:p>
                  </a:txBody>
                  <a:tcPr marL="7307" marR="7307" marT="730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339758"/>
                  </a:ext>
                </a:extLst>
              </a:tr>
            </a:tbl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188840" y="3746510"/>
            <a:ext cx="8852406" cy="2968111"/>
            <a:chOff x="-180528" y="2571750"/>
            <a:chExt cx="7488832" cy="2717126"/>
          </a:xfrm>
        </p:grpSpPr>
        <p:graphicFrame>
          <p:nvGraphicFramePr>
            <p:cNvPr id="10" name="Диаграмма 9"/>
            <p:cNvGraphicFramePr/>
            <p:nvPr>
              <p:extLst>
                <p:ext uri="{D42A27DB-BD31-4B8C-83A1-F6EECF244321}">
                  <p14:modId xmlns:p14="http://schemas.microsoft.com/office/powerpoint/2010/main" val="4260295420"/>
                </p:ext>
              </p:extLst>
            </p:nvPr>
          </p:nvGraphicFramePr>
          <p:xfrm>
            <a:off x="-180528" y="2571750"/>
            <a:ext cx="3600400" cy="25717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1" name="Диаграмма 10"/>
            <p:cNvGraphicFramePr/>
            <p:nvPr>
              <p:extLst>
                <p:ext uri="{D42A27DB-BD31-4B8C-83A1-F6EECF244321}">
                  <p14:modId xmlns:p14="http://schemas.microsoft.com/office/powerpoint/2010/main" val="2183368070"/>
                </p:ext>
              </p:extLst>
            </p:nvPr>
          </p:nvGraphicFramePr>
          <p:xfrm>
            <a:off x="2483768" y="2631734"/>
            <a:ext cx="2880320" cy="26571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2" name="Диаграмма 11"/>
            <p:cNvGraphicFramePr/>
            <p:nvPr>
              <p:extLst>
                <p:ext uri="{D42A27DB-BD31-4B8C-83A1-F6EECF244321}">
                  <p14:modId xmlns:p14="http://schemas.microsoft.com/office/powerpoint/2010/main" val="1400620749"/>
                </p:ext>
              </p:extLst>
            </p:nvPr>
          </p:nvGraphicFramePr>
          <p:xfrm>
            <a:off x="4283968" y="2608495"/>
            <a:ext cx="3024336" cy="26491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692700462"/>
              </p:ext>
            </p:extLst>
          </p:nvPr>
        </p:nvGraphicFramePr>
        <p:xfrm>
          <a:off x="8275173" y="3746510"/>
          <a:ext cx="3575010" cy="2893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0148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840" y="315092"/>
            <a:ext cx="9917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b="1" kern="0" dirty="0">
                <a:latin typeface="Arial" panose="020B0604020202020204" pitchFamily="34" charset="0"/>
                <a:cs typeface="Arial" panose="020B0604020202020204" pitchFamily="34" charset="0"/>
              </a:rPr>
              <a:t>Мероприятие «Подготовка квалифицированных кадров для сельскохозяйственных товаропроизводителей, осуществляющих деятельность на сельских территориях»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61376" y="637255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35360" y="1089633"/>
            <a:ext cx="960107" cy="0"/>
          </a:xfrm>
          <a:prstGeom prst="line">
            <a:avLst/>
          </a:prstGeom>
          <a:ln w="19050">
            <a:solidFill>
              <a:srgbClr val="C89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01"/>
          <a:stretch/>
        </p:blipFill>
        <p:spPr>
          <a:xfrm>
            <a:off x="10106005" y="0"/>
            <a:ext cx="211223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5035" y="1369329"/>
            <a:ext cx="9768747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Министерством оказывается государственная поддержка по возмещению 90 % фактически понесенных в году предоставления субсидии затрат сельскохозяйственным товаропроизводителям, на реализацию мероприятий, направленных на оказание содействия в обеспечении квалифицированными работниками, в Новосибирской области: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05035" y="2633646"/>
            <a:ext cx="834572" cy="784244"/>
          </a:xfrm>
          <a:prstGeom prst="ellipse">
            <a:avLst/>
          </a:prstGeom>
          <a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0527" l="4258" r="100000">
                          <a14:backgroundMark x1="32295" y1="21777" x2="32295" y2="2177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Прямоугольник 3"/>
          <p:cNvSpPr/>
          <p:nvPr/>
        </p:nvSpPr>
        <p:spPr>
          <a:xfrm>
            <a:off x="884734" y="2622511"/>
            <a:ext cx="8913580" cy="1928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6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заключенным с работниками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ученическим договорам и по заключенным договорам о целевом обучении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гражданами Российской Федерации, проходящими профессиональное обучение в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федеральных государственных образовательных организациях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высшего, среднего и дополнительного профессионального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60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23" y="4448175"/>
            <a:ext cx="384043" cy="44767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884735" y="3841679"/>
            <a:ext cx="8913579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возмещение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фактически понесенных затрат, связанных с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оплатой труда и проживанием студентов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граждан Российской Федерации, обучающихся в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федеральных государственных образовательных организациях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высшего, среднего и дополнительного профессионального образования, привлеченных для прохождения производственной практики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73297" y="642521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89339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924" y="-297"/>
            <a:ext cx="2124075" cy="6858594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04825" y="790574"/>
            <a:ext cx="9296401" cy="544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000" dirty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В 2020 году было принято </a:t>
            </a:r>
            <a:r>
              <a:rPr lang="ru-RU" sz="2000" b="1" dirty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76 заявок от 6 предприятий и направлено 1,7 млн. рублей</a:t>
            </a:r>
            <a:r>
              <a:rPr lang="ru-RU" sz="2000" dirty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 по возмещению фактически понесенных затрат, связанных с оплатой труда студентов, привлеченных для прохождения производственной практики</a:t>
            </a:r>
            <a:r>
              <a:rPr lang="ru-RU" sz="2000" dirty="0" smtClean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.</a:t>
            </a:r>
            <a:endParaRPr lang="en-US" sz="2000" dirty="0" smtClean="0">
              <a:latin typeface="Arial" panose="020B0604020202020204" pitchFamily="34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  <a:p>
            <a:pPr marL="0" lvl="0" indent="0" algn="just">
              <a:buNone/>
              <a:defRPr/>
            </a:pPr>
            <a:endParaRPr lang="ru-RU" sz="2000" dirty="0">
              <a:latin typeface="Arial" panose="020B0604020202020204" pitchFamily="34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2000" dirty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В 2021 </a:t>
            </a:r>
            <a:r>
              <a:rPr lang="ru-RU" sz="2000" dirty="0" smtClean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году было принято </a:t>
            </a:r>
            <a:r>
              <a:rPr lang="ru-RU" sz="2000" b="1" dirty="0" smtClean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20 </a:t>
            </a:r>
            <a:r>
              <a:rPr lang="ru-RU" sz="2000" b="1" dirty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заявок по договорам о целевом </a:t>
            </a:r>
            <a:r>
              <a:rPr lang="ru-RU" sz="2000" b="1" dirty="0" smtClean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обучении на </a:t>
            </a:r>
            <a:r>
              <a:rPr lang="ru-RU" sz="2000" b="1" dirty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общую сумму выплат 1,3 млн. </a:t>
            </a:r>
            <a:r>
              <a:rPr lang="ru-RU" sz="2000" b="1" dirty="0" err="1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руб</a:t>
            </a:r>
            <a:r>
              <a:rPr lang="ru-RU" sz="2000" b="1" dirty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  и </a:t>
            </a:r>
            <a:r>
              <a:rPr lang="ru-RU" sz="2000" b="1" dirty="0" smtClean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329 </a:t>
            </a:r>
            <a:r>
              <a:rPr lang="ru-RU" sz="2000" b="1" dirty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заявок </a:t>
            </a:r>
            <a:r>
              <a:rPr lang="ru-RU" sz="2000" dirty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по возмещению фактически понесенных затрат, связанных с оплатой труда студентов, привлеченных для прохождения производственной практики </a:t>
            </a:r>
            <a:r>
              <a:rPr lang="ru-RU" sz="2000" b="1" dirty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на общую сумму выплат 10,5 млн. руб</a:t>
            </a:r>
            <a:r>
              <a:rPr lang="ru-RU" sz="2000" dirty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. </a:t>
            </a:r>
            <a:endParaRPr lang="en-US" sz="2000" dirty="0" smtClean="0">
              <a:latin typeface="Arial" panose="020B0604020202020204" pitchFamily="34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endParaRPr lang="en-US" sz="2000" dirty="0">
              <a:latin typeface="Arial" panose="020B0604020202020204" pitchFamily="34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2000" dirty="0" smtClean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В 2022 году </a:t>
            </a:r>
            <a:r>
              <a:rPr lang="ru-RU" sz="2000" dirty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было принято </a:t>
            </a:r>
            <a:r>
              <a:rPr lang="ru-RU" sz="2000" b="1" dirty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20 заявок по договорам о целевом обучении на общую сумму выплат </a:t>
            </a:r>
            <a:r>
              <a:rPr lang="ru-RU" sz="2000" b="1" dirty="0" smtClean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1,7 </a:t>
            </a:r>
            <a:r>
              <a:rPr lang="ru-RU" sz="2000" b="1" dirty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млн. </a:t>
            </a:r>
            <a:r>
              <a:rPr lang="ru-RU" sz="2000" b="1" dirty="0" err="1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руб</a:t>
            </a:r>
            <a:r>
              <a:rPr lang="ru-RU" sz="2000" b="1" dirty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  и </a:t>
            </a:r>
            <a:r>
              <a:rPr lang="ru-RU" sz="2000" b="1" dirty="0" smtClean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350 </a:t>
            </a:r>
            <a:r>
              <a:rPr lang="ru-RU" sz="2000" b="1" dirty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заявок </a:t>
            </a:r>
            <a:r>
              <a:rPr lang="ru-RU" sz="2000" dirty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по возмещению фактически понесенных затрат, связанных с оплатой труда студентов, привлеченных для прохождения производственной практики </a:t>
            </a:r>
            <a:r>
              <a:rPr lang="ru-RU" sz="2000" b="1" dirty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на общую сумму выплат </a:t>
            </a:r>
            <a:r>
              <a:rPr lang="ru-RU" sz="2000" b="1" dirty="0" smtClean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11,7 </a:t>
            </a:r>
            <a:r>
              <a:rPr lang="ru-RU" sz="2000" b="1" dirty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млн. руб</a:t>
            </a:r>
            <a:r>
              <a:rPr lang="ru-RU" sz="2000" dirty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. </a:t>
            </a:r>
            <a:endParaRPr lang="en-US" sz="2000" dirty="0">
              <a:latin typeface="Arial" panose="020B0604020202020204" pitchFamily="34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2000" dirty="0">
              <a:latin typeface="Arial" panose="020B0604020202020204" pitchFamily="34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82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840" y="227859"/>
            <a:ext cx="99171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Новосибирской области от 03.03.2020  № 53-п «Об утверждении Порядка предоставления и размерах единовременных выплат из областного бюджета Новосибирской области молодым специалистам, принятым в течение года со дня окончания обучения на работу в организации, осуществляющие сельскохозяйственное производство в сельской местности Новосибирской области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61376" y="637255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45509" y="1603728"/>
            <a:ext cx="960107" cy="0"/>
          </a:xfrm>
          <a:prstGeom prst="line">
            <a:avLst/>
          </a:prstGeom>
          <a:ln w="19050">
            <a:solidFill>
              <a:srgbClr val="C89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01"/>
          <a:stretch/>
        </p:blipFill>
        <p:spPr>
          <a:xfrm>
            <a:off x="10106005" y="0"/>
            <a:ext cx="2112235" cy="6858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02330" y="2199004"/>
            <a:ext cx="4341223" cy="332203"/>
          </a:xfrm>
          <a:prstGeom prst="rect">
            <a:avLst/>
          </a:prstGeom>
          <a:solidFill>
            <a:srgbClr val="C89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467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УТВЕРЖДЕНО</a:t>
            </a:r>
            <a:endParaRPr lang="ru-RU" sz="1467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31904" y="2199004"/>
            <a:ext cx="4341520" cy="332203"/>
          </a:xfrm>
          <a:prstGeom prst="rect">
            <a:avLst/>
          </a:prstGeom>
          <a:solidFill>
            <a:srgbClr val="C89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 ОБ УВЕЛИЧЕНИИ ВЫПЛАТЫ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2330" y="2631198"/>
            <a:ext cx="4341222" cy="3271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31904" y="2631198"/>
            <a:ext cx="4341520" cy="3271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66470" y="2642334"/>
            <a:ext cx="4193567" cy="2758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333" dirty="0">
                <a:solidFill>
                  <a:srgbClr val="C00000"/>
                </a:solidFill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Единовременная выплата молодым специалистам, </a:t>
            </a:r>
            <a:r>
              <a:rPr lang="ru-RU" sz="1333" dirty="0">
                <a:solidFill>
                  <a:prstClr val="black"/>
                </a:solidFill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принятым в течение года со дня окончания обучения на работу в организации, осуществляющие сельскохозяйственное производство в районах Новосибирской области:</a:t>
            </a:r>
          </a:p>
          <a:p>
            <a:pPr lvl="0" algn="just">
              <a:defRPr/>
            </a:pPr>
            <a:endParaRPr lang="ru-RU" sz="1333" dirty="0">
              <a:solidFill>
                <a:srgbClr val="C00000"/>
              </a:solidFill>
              <a:latin typeface="Arial" panose="020B0604020202020204" pitchFamily="34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ru-RU" sz="1333" dirty="0">
                <a:solidFill>
                  <a:srgbClr val="C00000"/>
                </a:solidFill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5</a:t>
            </a:r>
            <a:r>
              <a:rPr lang="ru-RU" sz="1333" dirty="0" smtClean="0">
                <a:solidFill>
                  <a:srgbClr val="C00000"/>
                </a:solidFill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00 </a:t>
            </a:r>
            <a:r>
              <a:rPr lang="ru-RU" sz="1333" dirty="0">
                <a:solidFill>
                  <a:srgbClr val="C00000"/>
                </a:solidFill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000 руб. </a:t>
            </a:r>
            <a:r>
              <a:rPr lang="ru-RU" sz="1333" dirty="0">
                <a:solidFill>
                  <a:prstClr val="black"/>
                </a:solidFill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– молодым специалистам, получившим </a:t>
            </a:r>
            <a:r>
              <a:rPr lang="ru-RU" sz="1333" u="sng" dirty="0">
                <a:solidFill>
                  <a:prstClr val="black"/>
                </a:solidFill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высшее образование</a:t>
            </a:r>
            <a:endParaRPr lang="ru-RU" sz="1333" dirty="0">
              <a:solidFill>
                <a:prstClr val="black"/>
              </a:solidFill>
              <a:latin typeface="Arial" panose="020B0604020202020204" pitchFamily="34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  <a:p>
            <a:pPr lvl="0" algn="just">
              <a:defRPr/>
            </a:pPr>
            <a:endParaRPr lang="ru-RU" sz="1333" dirty="0">
              <a:solidFill>
                <a:prstClr val="black"/>
              </a:solidFill>
              <a:latin typeface="Arial" panose="020B0604020202020204" pitchFamily="34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ru-RU" sz="1333" dirty="0">
                <a:solidFill>
                  <a:srgbClr val="C00000"/>
                </a:solidFill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3</a:t>
            </a:r>
            <a:r>
              <a:rPr lang="ru-RU" sz="1333" dirty="0" smtClean="0">
                <a:solidFill>
                  <a:srgbClr val="C00000"/>
                </a:solidFill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50 </a:t>
            </a:r>
            <a:r>
              <a:rPr lang="ru-RU" sz="1333" dirty="0">
                <a:solidFill>
                  <a:srgbClr val="C00000"/>
                </a:solidFill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000 руб. </a:t>
            </a:r>
            <a:r>
              <a:rPr lang="ru-RU" sz="1333" dirty="0">
                <a:solidFill>
                  <a:prstClr val="black"/>
                </a:solidFill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– молодым специалистам, получившим </a:t>
            </a:r>
            <a:r>
              <a:rPr lang="ru-RU" sz="1333" u="sng" dirty="0">
                <a:solidFill>
                  <a:prstClr val="black"/>
                </a:solidFill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среднее профессиональное образование</a:t>
            </a:r>
            <a:endParaRPr lang="ru-RU" sz="1333" dirty="0">
              <a:solidFill>
                <a:prstClr val="black"/>
              </a:solidFill>
              <a:latin typeface="Arial" panose="020B0604020202020204" pitchFamily="34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  <a:p>
            <a:pPr lvl="0" algn="just">
              <a:defRPr/>
            </a:pPr>
            <a:endParaRPr lang="ru-RU" sz="1333" dirty="0">
              <a:solidFill>
                <a:prstClr val="black"/>
              </a:solidFill>
              <a:latin typeface="Arial" panose="020B0604020202020204" pitchFamily="34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573424" y="638150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2330" y="2642334"/>
            <a:ext cx="4341223" cy="265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333" dirty="0">
                <a:solidFill>
                  <a:srgbClr val="C00000"/>
                </a:solidFill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Единовременная выплата молодым специалистам, </a:t>
            </a:r>
            <a:r>
              <a:rPr lang="ru-RU" sz="1333" dirty="0">
                <a:solidFill>
                  <a:prstClr val="black"/>
                </a:solidFill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принятым в течение года со дня окончания обучения на работу в организации, осуществляющие сельскохозяйственное производство в районах Новосибирской области:</a:t>
            </a:r>
          </a:p>
          <a:p>
            <a:pPr lvl="0" algn="just">
              <a:defRPr/>
            </a:pPr>
            <a:endParaRPr lang="ru-RU" sz="1333" dirty="0">
              <a:solidFill>
                <a:srgbClr val="C00000"/>
              </a:solidFill>
              <a:latin typeface="Arial" panose="020B0604020202020204" pitchFamily="34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ru-RU" sz="1333" dirty="0">
                <a:solidFill>
                  <a:srgbClr val="C00000"/>
                </a:solidFill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2</a:t>
            </a:r>
            <a:r>
              <a:rPr lang="ru-RU" sz="1333" dirty="0" smtClean="0">
                <a:solidFill>
                  <a:srgbClr val="C00000"/>
                </a:solidFill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00 </a:t>
            </a:r>
            <a:r>
              <a:rPr lang="ru-RU" sz="1333" dirty="0">
                <a:solidFill>
                  <a:srgbClr val="C00000"/>
                </a:solidFill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000 руб. </a:t>
            </a:r>
            <a:r>
              <a:rPr lang="ru-RU" sz="1333" dirty="0">
                <a:solidFill>
                  <a:prstClr val="black"/>
                </a:solidFill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– молодым специалистам, получившим </a:t>
            </a:r>
            <a:r>
              <a:rPr lang="ru-RU" sz="1333" u="sng" dirty="0">
                <a:solidFill>
                  <a:prstClr val="black"/>
                </a:solidFill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высшее образование</a:t>
            </a:r>
            <a:endParaRPr lang="ru-RU" sz="1333" dirty="0">
              <a:solidFill>
                <a:prstClr val="black"/>
              </a:solidFill>
              <a:latin typeface="Arial" panose="020B0604020202020204" pitchFamily="34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  <a:p>
            <a:pPr lvl="0" algn="just">
              <a:defRPr/>
            </a:pPr>
            <a:endParaRPr lang="ru-RU" sz="1333" dirty="0">
              <a:solidFill>
                <a:prstClr val="black"/>
              </a:solidFill>
              <a:latin typeface="Arial" panose="020B0604020202020204" pitchFamily="34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ru-RU" sz="1333" dirty="0">
                <a:solidFill>
                  <a:srgbClr val="C00000"/>
                </a:solidFill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1</a:t>
            </a:r>
            <a:r>
              <a:rPr lang="ru-RU" sz="1333" dirty="0" smtClean="0">
                <a:solidFill>
                  <a:srgbClr val="C00000"/>
                </a:solidFill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50 </a:t>
            </a:r>
            <a:r>
              <a:rPr lang="ru-RU" sz="1333" dirty="0">
                <a:solidFill>
                  <a:srgbClr val="C00000"/>
                </a:solidFill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000 руб. </a:t>
            </a:r>
            <a:r>
              <a:rPr lang="ru-RU" sz="1333" dirty="0">
                <a:solidFill>
                  <a:prstClr val="black"/>
                </a:solidFill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– молодым специалистам, получившим </a:t>
            </a:r>
            <a:r>
              <a:rPr lang="ru-RU" sz="1333" u="sng" dirty="0">
                <a:solidFill>
                  <a:prstClr val="black"/>
                </a:solidFill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среднее профессиональное образование</a:t>
            </a:r>
            <a:endParaRPr lang="ru-RU" sz="1333" dirty="0">
              <a:solidFill>
                <a:prstClr val="black"/>
              </a:solidFill>
              <a:latin typeface="Arial" panose="020B0604020202020204" pitchFamily="34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  <a:p>
            <a:pPr lvl="0" algn="just">
              <a:defRPr/>
            </a:pPr>
            <a:endParaRPr lang="ru-RU" sz="1333" dirty="0">
              <a:solidFill>
                <a:prstClr val="black"/>
              </a:solidFill>
              <a:latin typeface="Arial" panose="020B0604020202020204" pitchFamily="34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78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840" y="227859"/>
            <a:ext cx="9917165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867" b="1" kern="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трудоустроившихся молодых специалистов, подавших документы на оказание государственной поддержки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61376" y="637255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39072" y="925485"/>
            <a:ext cx="960107" cy="0"/>
          </a:xfrm>
          <a:prstGeom prst="line">
            <a:avLst/>
          </a:prstGeom>
          <a:ln w="19050">
            <a:solidFill>
              <a:srgbClr val="C89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01"/>
          <a:stretch/>
        </p:blipFill>
        <p:spPr>
          <a:xfrm>
            <a:off x="10106005" y="0"/>
            <a:ext cx="2112235" cy="6858000"/>
          </a:xfrm>
          <a:prstGeom prst="rect">
            <a:avLst/>
          </a:prstGeom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121292083"/>
              </p:ext>
            </p:extLst>
          </p:nvPr>
        </p:nvGraphicFramePr>
        <p:xfrm>
          <a:off x="347115" y="891460"/>
          <a:ext cx="9217024" cy="3045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906475801"/>
              </p:ext>
            </p:extLst>
          </p:nvPr>
        </p:nvGraphicFramePr>
        <p:xfrm>
          <a:off x="339072" y="4070541"/>
          <a:ext cx="9121013" cy="2511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516235" y="641308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94714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275" y="323850"/>
            <a:ext cx="9610725" cy="5429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latin typeface="Arial Black" panose="020B0A04020102020204" pitchFamily="34" charset="0"/>
              </a:rPr>
              <a:t>Задачи кадрового обеспечения АПК Новосибирской области </a:t>
            </a:r>
            <a:br>
              <a:rPr lang="ru-RU" sz="2200" b="1" dirty="0" smtClean="0">
                <a:latin typeface="Arial Black" panose="020B0A04020102020204" pitchFamily="34" charset="0"/>
              </a:rPr>
            </a:br>
            <a:r>
              <a:rPr lang="ru-RU" sz="2200" b="1" dirty="0" smtClean="0">
                <a:latin typeface="Arial Black" panose="020B0A04020102020204" pitchFamily="34" charset="0"/>
              </a:rPr>
              <a:t>на 2023 год</a:t>
            </a:r>
            <a:r>
              <a:rPr lang="ru-RU" sz="2400" b="1" dirty="0" smtClean="0">
                <a:latin typeface="Arial Black" panose="020B0A04020102020204" pitchFamily="34" charset="0"/>
              </a:rPr>
              <a:t/>
            </a:r>
            <a:br>
              <a:rPr lang="ru-RU" sz="2400" b="1" dirty="0" smtClean="0">
                <a:latin typeface="Arial Black" panose="020B0A04020102020204" pitchFamily="34" charset="0"/>
              </a:rPr>
            </a:b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8" name="Объект 7"/>
          <p:cNvSpPr txBox="1">
            <a:spLocks noGrp="1"/>
          </p:cNvSpPr>
          <p:nvPr>
            <p:ph idx="1"/>
          </p:nvPr>
        </p:nvSpPr>
        <p:spPr>
          <a:xfrm>
            <a:off x="439615" y="1081453"/>
            <a:ext cx="9294935" cy="4757200"/>
          </a:xfrm>
          <a:prstGeom prst="rect">
            <a:avLst/>
          </a:prstGeom>
          <a:solidFill>
            <a:srgbClr val="FDE9E3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стратегии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развития кадрового обеспечения агропромышленного комплекса Новосибирской области на период до 2030 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года;</a:t>
            </a:r>
          </a:p>
          <a:p>
            <a:pPr marL="0" indent="0" algn="just">
              <a:buNone/>
            </a:pPr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мер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государственной поддержки, направленные на трудоустройство и </a:t>
            </a:r>
            <a:r>
              <a:rPr lang="ru-RU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закрепляемость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 кадров для работы в организациях (предприятиях) 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агропромышленного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комплекса Новосибирской 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Расширение использования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онлайн-платформ и интерактивных онлайн сервисов для информационно-консультационного обслуживания и повышения 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квалификации;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Максимальное использование возможностей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программы комплексного развития сельских территорий для подготовки специалистов с высшим и средним образованием для сельскохозяйственных предприятий и фермерских 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хозяйств;</a:t>
            </a:r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уровня обеспеченности сельскохозяйственных предприятий Новосибирской области главными 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специалистами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0" y="-8670"/>
            <a:ext cx="2190749" cy="686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3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</TotalTime>
  <Words>1079</Words>
  <Application>Microsoft Office PowerPoint</Application>
  <PresentationFormat>Широкоэкранный</PresentationFormat>
  <Paragraphs>431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Microsoft JhengHei Light</vt:lpstr>
      <vt:lpstr>Arial</vt:lpstr>
      <vt:lpstr>Arial Black</vt:lpstr>
      <vt:lpstr>Bookman Old Style</vt:lpstr>
      <vt:lpstr>Calibri</vt:lpstr>
      <vt:lpstr>Calibri Light</vt:lpstr>
      <vt:lpstr>Segoe UI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кадрового обеспечения АПК Новосибирской области  на 2023 год </vt:lpstr>
      <vt:lpstr>Презентация PowerPoint</vt:lpstr>
    </vt:vector>
  </TitlesOfParts>
  <Company>PNO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Пронькина Яна Сергеевна</dc:creator>
  <cp:lastModifiedBy>Кузнецова Ольга Викторовна</cp:lastModifiedBy>
  <cp:revision>51</cp:revision>
  <dcterms:created xsi:type="dcterms:W3CDTF">2022-03-03T09:15:21Z</dcterms:created>
  <dcterms:modified xsi:type="dcterms:W3CDTF">2023-03-28T07:26:55Z</dcterms:modified>
</cp:coreProperties>
</file>